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560" r:id="rId2"/>
    <p:sldId id="914" r:id="rId3"/>
    <p:sldId id="923" r:id="rId4"/>
    <p:sldId id="924" r:id="rId5"/>
    <p:sldId id="925" r:id="rId6"/>
    <p:sldId id="926" r:id="rId7"/>
    <p:sldId id="927" r:id="rId8"/>
    <p:sldId id="928" r:id="rId9"/>
    <p:sldId id="879" r:id="rId10"/>
  </p:sldIdLst>
  <p:sldSz cx="14630400" cy="8229600"/>
  <p:notesSz cx="5765800" cy="3244850"/>
  <p:defaultTextStyle>
    <a:defPPr>
      <a:defRPr lang="ru-RU"/>
    </a:defPPr>
    <a:lvl1pPr marL="0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1pPr>
    <a:lvl2pPr marL="1159038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2pPr>
    <a:lvl3pPr marL="2318076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3pPr>
    <a:lvl4pPr marL="3477112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4pPr>
    <a:lvl5pPr marL="4636148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5pPr>
    <a:lvl6pPr marL="5795186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6pPr>
    <a:lvl7pPr marL="6954224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7pPr>
    <a:lvl8pPr marL="8113261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8pPr>
    <a:lvl9pPr marL="9272295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EDC9EA0-A7E8-46A4-ABD9-3915CBF643D2}">
          <p14:sldIdLst>
            <p14:sldId id="560"/>
            <p14:sldId id="914"/>
            <p14:sldId id="923"/>
            <p14:sldId id="924"/>
            <p14:sldId id="925"/>
            <p14:sldId id="926"/>
            <p14:sldId id="927"/>
            <p14:sldId id="928"/>
            <p14:sldId id="879"/>
          </p14:sldIdLst>
        </p14:section>
        <p14:section name="Раздел без заголовка" id="{67AF348A-95E5-4FA6-B08C-FB3DF7B22B4F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7304">
          <p15:clr>
            <a:srgbClr val="A4A3A4"/>
          </p15:clr>
        </p15:guide>
        <p15:guide id="4" pos="54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0A5E"/>
    <a:srgbClr val="A50021"/>
    <a:srgbClr val="821023"/>
    <a:srgbClr val="2E0000"/>
    <a:srgbClr val="00A859"/>
    <a:srgbClr val="FF6B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407" autoAdjust="0"/>
    <p:restoredTop sz="94600" autoAdjust="0"/>
  </p:normalViewPr>
  <p:slideViewPr>
    <p:cSldViewPr>
      <p:cViewPr>
        <p:scale>
          <a:sx n="60" d="100"/>
          <a:sy n="60" d="100"/>
        </p:scale>
        <p:origin x="-192" y="18"/>
      </p:cViewPr>
      <p:guideLst>
        <p:guide orient="horz" pos="2880"/>
        <p:guide orient="horz" pos="7304"/>
        <p:guide pos="2160"/>
        <p:guide pos="54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emf"/><Relationship Id="rId2" Type="http://schemas.openxmlformats.org/officeDocument/2006/relationships/image" Target="../media/image6.emf"/><Relationship Id="rId1" Type="http://schemas.openxmlformats.org/officeDocument/2006/relationships/image" Target="../media/image5.emf"/><Relationship Id="rId6" Type="http://schemas.openxmlformats.org/officeDocument/2006/relationships/image" Target="../media/image10.emf"/><Relationship Id="rId5" Type="http://schemas.openxmlformats.org/officeDocument/2006/relationships/image" Target="../media/image9.wmf"/><Relationship Id="rId4" Type="http://schemas.openxmlformats.org/officeDocument/2006/relationships/image" Target="../media/image8.wmf"/><Relationship Id="rId9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3280D-DA47-4F16-B0EB-68F87F7C7C01}" type="datetimeFigureOut">
              <a:rPr lang="ru-RU" smtClean="0"/>
              <a:t>18.03.2021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CEBC4-7F60-46A9-8417-0DDF722E941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3602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1pPr>
    <a:lvl2pPr marL="1159038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2pPr>
    <a:lvl3pPr marL="2318076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3pPr>
    <a:lvl4pPr marL="3477112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4pPr>
    <a:lvl5pPr marL="4636148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5pPr>
    <a:lvl6pPr marL="5795186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6pPr>
    <a:lvl7pPr marL="6954224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7pPr>
    <a:lvl8pPr marL="8113261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8pPr>
    <a:lvl9pPr marL="9272295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97280" y="2551175"/>
            <a:ext cx="12435840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94560" y="4608576"/>
            <a:ext cx="1024128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6" y="3404094"/>
            <a:ext cx="4088005" cy="1015663"/>
          </a:xfrm>
        </p:spPr>
        <p:txBody>
          <a:bodyPr lIns="0" tIns="0" rIns="0" bIns="0"/>
          <a:lstStyle>
            <a:lvl1pPr>
              <a:defRPr sz="6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82" y="2491493"/>
            <a:ext cx="10096045" cy="861774"/>
          </a:xfrm>
        </p:spPr>
        <p:txBody>
          <a:bodyPr lIns="0" tIns="0" rIns="0" bIns="0"/>
          <a:lstStyle>
            <a:lvl1pPr>
              <a:defRPr sz="56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8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g object 17"/>
          <p:cNvSpPr/>
          <p:nvPr/>
        </p:nvSpPr>
        <p:spPr>
          <a:xfrm>
            <a:off x="169627" y="180475"/>
            <a:ext cx="14338758" cy="1088688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6" y="3404094"/>
            <a:ext cx="4088005" cy="1015663"/>
          </a:xfrm>
        </p:spPr>
        <p:txBody>
          <a:bodyPr lIns="0" tIns="0" rIns="0" bIns="0"/>
          <a:lstStyle>
            <a:lvl1pPr>
              <a:defRPr sz="6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29573" y="1828005"/>
            <a:ext cx="4629200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534658" y="1892809"/>
            <a:ext cx="6364224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013025" y="2679021"/>
            <a:ext cx="6652965" cy="2623487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6" y="3404094"/>
            <a:ext cx="4088005" cy="1015663"/>
          </a:xfrm>
        </p:spPr>
        <p:txBody>
          <a:bodyPr lIns="0" tIns="0" rIns="0" bIns="0"/>
          <a:lstStyle>
            <a:lvl1pPr>
              <a:defRPr sz="6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8" y="335953"/>
            <a:ext cx="12435843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097286" y="1676406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900"/>
            </a:lvl1pPr>
          </a:lstStyle>
          <a:p>
            <a:pPr lvl="0"/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5318156" y="1676406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900"/>
            </a:lvl1pPr>
          </a:lstStyle>
          <a:p>
            <a:pPr lvl="0"/>
            <a:endParaRPr lang="en-US" dirty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9539025" y="1676406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900"/>
            </a:lvl1pPr>
          </a:lstStyle>
          <a:p>
            <a:pPr lvl="0"/>
            <a:endParaRPr lang="en-US" dirty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097286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900"/>
            </a:lvl1pPr>
            <a:lvl2pPr marL="182722" indent="-182722">
              <a:buFont typeface="Arial" panose="020B0604020202020204" pitchFamily="34" charset="0"/>
              <a:buChar char="•"/>
              <a:defRPr sz="1900"/>
            </a:lvl2pPr>
            <a:lvl3pPr marL="365449" indent="-182722">
              <a:defRPr sz="1900"/>
            </a:lvl3pPr>
            <a:lvl4pPr marL="639534" indent="-274088">
              <a:defRPr sz="1900"/>
            </a:lvl4pPr>
            <a:lvl5pPr marL="913621" indent="-274088">
              <a:defRPr sz="1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318156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900"/>
            </a:lvl1pPr>
            <a:lvl2pPr marL="182722" indent="-182722">
              <a:buFont typeface="Arial" panose="020B0604020202020204" pitchFamily="34" charset="0"/>
              <a:buChar char="•"/>
              <a:defRPr sz="1900"/>
            </a:lvl2pPr>
            <a:lvl3pPr marL="365449" indent="-182722">
              <a:defRPr sz="1900"/>
            </a:lvl3pPr>
            <a:lvl4pPr marL="639534" indent="-274088">
              <a:defRPr sz="1900"/>
            </a:lvl4pPr>
            <a:lvl5pPr marL="913621" indent="-274088">
              <a:defRPr sz="1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9539025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900"/>
            </a:lvl1pPr>
            <a:lvl2pPr marL="182722" indent="-182722">
              <a:buFont typeface="Arial" panose="020B0604020202020204" pitchFamily="34" charset="0"/>
              <a:buChar char="•"/>
              <a:defRPr sz="1900"/>
            </a:lvl2pPr>
            <a:lvl3pPr marL="365449" indent="-182722">
              <a:defRPr sz="1900"/>
            </a:lvl3pPr>
            <a:lvl4pPr marL="639534" indent="-274088">
              <a:defRPr sz="1900"/>
            </a:lvl4pPr>
            <a:lvl5pPr marL="913621" indent="-274088">
              <a:defRPr sz="1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1097288" y="1120154"/>
            <a:ext cx="12435843" cy="487679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2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0409526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EA82E-CB3D-4D97-83D3-CFDB56AB3EF5}" type="datetimeFigureOut">
              <a:rPr lang="ru-RU"/>
              <a:pPr>
                <a:defRPr/>
              </a:pPr>
              <a:t>18.03.2021</a:t>
            </a:fld>
            <a:endParaRPr lang="ru-RU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1F5F5-FF42-4AF8-AEE4-8E0B0D969BD9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854464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8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6" y="3404092"/>
            <a:ext cx="4088005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82" y="2491493"/>
            <a:ext cx="10096045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974336" y="7653528"/>
            <a:ext cx="4681728" cy="7078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31520" y="7653528"/>
            <a:ext cx="3364992" cy="7078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533888" y="7653528"/>
            <a:ext cx="3364992" cy="7078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9" r:id="rId7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159038">
        <a:defRPr>
          <a:latin typeface="+mn-lt"/>
          <a:ea typeface="+mn-ea"/>
          <a:cs typeface="+mn-cs"/>
        </a:defRPr>
      </a:lvl2pPr>
      <a:lvl3pPr marL="2318076">
        <a:defRPr>
          <a:latin typeface="+mn-lt"/>
          <a:ea typeface="+mn-ea"/>
          <a:cs typeface="+mn-cs"/>
        </a:defRPr>
      </a:lvl3pPr>
      <a:lvl4pPr marL="3477112">
        <a:defRPr>
          <a:latin typeface="+mn-lt"/>
          <a:ea typeface="+mn-ea"/>
          <a:cs typeface="+mn-cs"/>
        </a:defRPr>
      </a:lvl4pPr>
      <a:lvl5pPr marL="4636148">
        <a:defRPr>
          <a:latin typeface="+mn-lt"/>
          <a:ea typeface="+mn-ea"/>
          <a:cs typeface="+mn-cs"/>
        </a:defRPr>
      </a:lvl5pPr>
      <a:lvl6pPr marL="5795186">
        <a:defRPr>
          <a:latin typeface="+mn-lt"/>
          <a:ea typeface="+mn-ea"/>
          <a:cs typeface="+mn-cs"/>
        </a:defRPr>
      </a:lvl6pPr>
      <a:lvl7pPr marL="6954224">
        <a:defRPr>
          <a:latin typeface="+mn-lt"/>
          <a:ea typeface="+mn-ea"/>
          <a:cs typeface="+mn-cs"/>
        </a:defRPr>
      </a:lvl7pPr>
      <a:lvl8pPr marL="8113261">
        <a:defRPr>
          <a:latin typeface="+mn-lt"/>
          <a:ea typeface="+mn-ea"/>
          <a:cs typeface="+mn-cs"/>
        </a:defRPr>
      </a:lvl8pPr>
      <a:lvl9pPr marL="927229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159038">
        <a:defRPr>
          <a:latin typeface="+mn-lt"/>
          <a:ea typeface="+mn-ea"/>
          <a:cs typeface="+mn-cs"/>
        </a:defRPr>
      </a:lvl2pPr>
      <a:lvl3pPr marL="2318076">
        <a:defRPr>
          <a:latin typeface="+mn-lt"/>
          <a:ea typeface="+mn-ea"/>
          <a:cs typeface="+mn-cs"/>
        </a:defRPr>
      </a:lvl3pPr>
      <a:lvl4pPr marL="3477112">
        <a:defRPr>
          <a:latin typeface="+mn-lt"/>
          <a:ea typeface="+mn-ea"/>
          <a:cs typeface="+mn-cs"/>
        </a:defRPr>
      </a:lvl4pPr>
      <a:lvl5pPr marL="4636148">
        <a:defRPr>
          <a:latin typeface="+mn-lt"/>
          <a:ea typeface="+mn-ea"/>
          <a:cs typeface="+mn-cs"/>
        </a:defRPr>
      </a:lvl5pPr>
      <a:lvl6pPr marL="5795186">
        <a:defRPr>
          <a:latin typeface="+mn-lt"/>
          <a:ea typeface="+mn-ea"/>
          <a:cs typeface="+mn-cs"/>
        </a:defRPr>
      </a:lvl6pPr>
      <a:lvl7pPr marL="6954224">
        <a:defRPr>
          <a:latin typeface="+mn-lt"/>
          <a:ea typeface="+mn-ea"/>
          <a:cs typeface="+mn-cs"/>
        </a:defRPr>
      </a:lvl7pPr>
      <a:lvl8pPr marL="8113261">
        <a:defRPr>
          <a:latin typeface="+mn-lt"/>
          <a:ea typeface="+mn-ea"/>
          <a:cs typeface="+mn-cs"/>
        </a:defRPr>
      </a:lvl8pPr>
      <a:lvl9pPr marL="927229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emf"/><Relationship Id="rId9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10.bin"/><Relationship Id="rId18" Type="http://schemas.openxmlformats.org/officeDocument/2006/relationships/image" Target="../media/image12.wmf"/><Relationship Id="rId3" Type="http://schemas.openxmlformats.org/officeDocument/2006/relationships/oleObject" Target="../embeddings/oleObject5.bin"/><Relationship Id="rId21" Type="http://schemas.openxmlformats.org/officeDocument/2006/relationships/image" Target="../media/image10.png"/><Relationship Id="rId7" Type="http://schemas.openxmlformats.org/officeDocument/2006/relationships/oleObject" Target="../embeddings/oleObject7.bin"/><Relationship Id="rId12" Type="http://schemas.openxmlformats.org/officeDocument/2006/relationships/image" Target="../media/image9.wmf"/><Relationship Id="rId1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1.emf"/><Relationship Id="rId20" Type="http://schemas.openxmlformats.org/officeDocument/2006/relationships/image" Target="../media/image13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e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5" Type="http://schemas.openxmlformats.org/officeDocument/2006/relationships/oleObject" Target="../embeddings/oleObject11.bin"/><Relationship Id="rId23" Type="http://schemas.openxmlformats.org/officeDocument/2006/relationships/image" Target="../media/image12.png"/><Relationship Id="rId10" Type="http://schemas.openxmlformats.org/officeDocument/2006/relationships/image" Target="../media/image8.wmf"/><Relationship Id="rId19" Type="http://schemas.openxmlformats.org/officeDocument/2006/relationships/oleObject" Target="../embeddings/oleObject13.bin"/><Relationship Id="rId4" Type="http://schemas.openxmlformats.org/officeDocument/2006/relationships/image" Target="../media/image5.e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10.emf"/><Relationship Id="rId22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5.wmf"/><Relationship Id="rId4" Type="http://schemas.openxmlformats.org/officeDocument/2006/relationships/image" Target="../media/image1.emf"/><Relationship Id="rId9" Type="http://schemas.openxmlformats.org/officeDocument/2006/relationships/oleObject" Target="../embeddings/oleObject17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23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21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2.wmf"/><Relationship Id="rId9" Type="http://schemas.openxmlformats.org/officeDocument/2006/relationships/image" Target="../media/image25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26.jpe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13" Type="http://schemas.openxmlformats.org/officeDocument/2006/relationships/image" Target="../media/image47.png"/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12" Type="http://schemas.openxmlformats.org/officeDocument/2006/relationships/image" Target="../media/image4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0.png"/><Relationship Id="rId11" Type="http://schemas.openxmlformats.org/officeDocument/2006/relationships/image" Target="../media/image45.png"/><Relationship Id="rId5" Type="http://schemas.openxmlformats.org/officeDocument/2006/relationships/image" Target="../media/image39.png"/><Relationship Id="rId15" Type="http://schemas.openxmlformats.org/officeDocument/2006/relationships/image" Target="../media/image27.jpeg"/><Relationship Id="rId10" Type="http://schemas.openxmlformats.org/officeDocument/2006/relationships/image" Target="../media/image44.png"/><Relationship Id="rId4" Type="http://schemas.openxmlformats.org/officeDocument/2006/relationships/image" Target="../media/image38.png"/><Relationship Id="rId9" Type="http://schemas.openxmlformats.org/officeDocument/2006/relationships/image" Target="../media/image43.png"/><Relationship Id="rId14" Type="http://schemas.openxmlformats.org/officeDocument/2006/relationships/image" Target="../media/image4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jpeg"/><Relationship Id="rId3" Type="http://schemas.openxmlformats.org/officeDocument/2006/relationships/image" Target="../media/image50.png"/><Relationship Id="rId7" Type="http://schemas.openxmlformats.org/officeDocument/2006/relationships/image" Target="../media/image54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3.png"/><Relationship Id="rId5" Type="http://schemas.openxmlformats.org/officeDocument/2006/relationships/image" Target="../media/image52.png"/><Relationship Id="rId4" Type="http://schemas.openxmlformats.org/officeDocument/2006/relationships/image" Target="../media/image5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jpeg"/><Relationship Id="rId3" Type="http://schemas.openxmlformats.org/officeDocument/2006/relationships/image" Target="../media/image56.png"/><Relationship Id="rId7" Type="http://schemas.openxmlformats.org/officeDocument/2006/relationships/image" Target="../media/image60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4" Type="http://schemas.openxmlformats.org/officeDocument/2006/relationships/image" Target="../media/image5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2686" y="3901"/>
            <a:ext cx="14610538" cy="258966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900" dirty="0"/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612775" y="3288236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900" dirty="0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xmlns="" id="{ACB4B4C4-B96E-4D3D-A3B1-019ECDA735A1}"/>
              </a:ext>
            </a:extLst>
          </p:cNvPr>
          <p:cNvSpPr/>
          <p:nvPr/>
        </p:nvSpPr>
        <p:spPr>
          <a:xfrm>
            <a:off x="612775" y="5334000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900" dirty="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11929369" y="578525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900" dirty="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11929369" y="578525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900" dirty="0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12493011" y="631573"/>
            <a:ext cx="439718" cy="963980"/>
          </a:xfrm>
          <a:prstGeom prst="rect">
            <a:avLst/>
          </a:prstGeom>
        </p:spPr>
        <p:txBody>
          <a:bodyPr vert="horz" wrap="square" lIns="0" tIns="40257" rIns="0" bIns="0" rtlCol="0">
            <a:spAutoFit/>
          </a:bodyPr>
          <a:lstStyle/>
          <a:p>
            <a:pPr algn="ctr">
              <a:spcBef>
                <a:spcPts val="319"/>
              </a:spcBef>
            </a:pPr>
            <a:r>
              <a:rPr lang="ru-RU" sz="6000" b="1" spc="26" dirty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endParaRPr sz="6000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xmlns="" id="{97CDA16A-066A-4BED-8F29-21556D7AB731}"/>
              </a:ext>
            </a:extLst>
          </p:cNvPr>
          <p:cNvSpPr txBox="1">
            <a:spLocks/>
          </p:cNvSpPr>
          <p:nvPr/>
        </p:nvSpPr>
        <p:spPr>
          <a:xfrm>
            <a:off x="2305919" y="578524"/>
            <a:ext cx="8971682" cy="1360889"/>
          </a:xfrm>
          <a:prstGeom prst="rect">
            <a:avLst/>
          </a:prstGeom>
        </p:spPr>
        <p:txBody>
          <a:bodyPr vert="horz" wrap="square" lIns="0" tIns="37088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32253" algn="ctr" defTabSz="2322204">
              <a:spcBef>
                <a:spcPts val="290"/>
              </a:spcBef>
              <a:defRPr/>
            </a:pPr>
            <a:r>
              <a:rPr lang="ru-RU" sz="8600" kern="0" spc="13" dirty="0">
                <a:solidFill>
                  <a:sysClr val="window" lastClr="FFFFFF"/>
                </a:solidFill>
              </a:rPr>
              <a:t>Алгебра</a:t>
            </a:r>
            <a:endParaRPr lang="en-US" sz="8600" kern="0" spc="13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xmlns="" id="{D2168EAD-EAD9-4C91-B3BA-D0FB4D707556}"/>
              </a:ext>
            </a:extLst>
          </p:cNvPr>
          <p:cNvSpPr/>
          <p:nvPr/>
        </p:nvSpPr>
        <p:spPr>
          <a:xfrm>
            <a:off x="908147" y="1699715"/>
            <a:ext cx="40326" cy="79030"/>
          </a:xfrm>
          <a:custGeom>
            <a:avLst/>
            <a:gdLst/>
            <a:ahLst/>
            <a:cxnLst/>
            <a:rect l="l" t="t" r="r" b="b"/>
            <a:pathLst>
              <a:path w="15875" h="31115">
                <a:moveTo>
                  <a:pt x="15652" y="0"/>
                </a:moveTo>
                <a:lnTo>
                  <a:pt x="0" y="0"/>
                </a:lnTo>
                <a:lnTo>
                  <a:pt x="0" y="30786"/>
                </a:lnTo>
                <a:lnTo>
                  <a:pt x="15652" y="30786"/>
                </a:lnTo>
                <a:lnTo>
                  <a:pt x="15652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2204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object 12">
            <a:extLst>
              <a:ext uri="{FF2B5EF4-FFF2-40B4-BE49-F238E27FC236}">
                <a16:creationId xmlns:a16="http://schemas.microsoft.com/office/drawing/2014/main" xmlns="" id="{5AAAE1A5-5083-45BC-BB77-451BC6095476}"/>
              </a:ext>
            </a:extLst>
          </p:cNvPr>
          <p:cNvSpPr/>
          <p:nvPr/>
        </p:nvSpPr>
        <p:spPr>
          <a:xfrm>
            <a:off x="829947" y="1679834"/>
            <a:ext cx="983963" cy="0"/>
          </a:xfrm>
          <a:custGeom>
            <a:avLst/>
            <a:gdLst/>
            <a:ahLst/>
            <a:cxnLst/>
            <a:rect l="l" t="t" r="r" b="b"/>
            <a:pathLst>
              <a:path w="387350">
                <a:moveTo>
                  <a:pt x="0" y="0"/>
                </a:moveTo>
                <a:lnTo>
                  <a:pt x="387158" y="0"/>
                </a:lnTo>
              </a:path>
            </a:pathLst>
          </a:custGeom>
          <a:ln w="15654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2322204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object 13">
            <a:extLst>
              <a:ext uri="{FF2B5EF4-FFF2-40B4-BE49-F238E27FC236}">
                <a16:creationId xmlns:a16="http://schemas.microsoft.com/office/drawing/2014/main" xmlns="" id="{42562BD1-38C5-4FEF-BE28-9E2028CE083A}"/>
              </a:ext>
            </a:extLst>
          </p:cNvPr>
          <p:cNvSpPr/>
          <p:nvPr/>
        </p:nvSpPr>
        <p:spPr>
          <a:xfrm>
            <a:off x="928029" y="794555"/>
            <a:ext cx="0" cy="866104"/>
          </a:xfrm>
          <a:custGeom>
            <a:avLst/>
            <a:gdLst/>
            <a:ahLst/>
            <a:cxnLst/>
            <a:rect l="l" t="t" r="r" b="b"/>
            <a:pathLst>
              <a:path h="340995">
                <a:moveTo>
                  <a:pt x="0" y="0"/>
                </a:moveTo>
                <a:lnTo>
                  <a:pt x="0" y="340718"/>
                </a:lnTo>
              </a:path>
            </a:pathLst>
          </a:custGeom>
          <a:ln w="15652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2322204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object 14">
            <a:extLst>
              <a:ext uri="{FF2B5EF4-FFF2-40B4-BE49-F238E27FC236}">
                <a16:creationId xmlns:a16="http://schemas.microsoft.com/office/drawing/2014/main" xmlns="" id="{199D57BF-AFEE-4760-B709-A1E005ECDEF4}"/>
              </a:ext>
            </a:extLst>
          </p:cNvPr>
          <p:cNvSpPr/>
          <p:nvPr/>
        </p:nvSpPr>
        <p:spPr>
          <a:xfrm>
            <a:off x="1024466" y="863937"/>
            <a:ext cx="717810" cy="748366"/>
          </a:xfrm>
          <a:custGeom>
            <a:avLst/>
            <a:gdLst/>
            <a:ahLst/>
            <a:cxnLst/>
            <a:rect l="l" t="t" r="r" b="b"/>
            <a:pathLst>
              <a:path w="282575" h="294640">
                <a:moveTo>
                  <a:pt x="15652" y="0"/>
                </a:moveTo>
                <a:lnTo>
                  <a:pt x="0" y="0"/>
                </a:lnTo>
                <a:lnTo>
                  <a:pt x="2607" y="57118"/>
                </a:lnTo>
                <a:lnTo>
                  <a:pt x="10266" y="111280"/>
                </a:lnTo>
                <a:lnTo>
                  <a:pt x="22734" y="161224"/>
                </a:lnTo>
                <a:lnTo>
                  <a:pt x="39766" y="205689"/>
                </a:lnTo>
                <a:lnTo>
                  <a:pt x="61329" y="243530"/>
                </a:lnTo>
                <a:lnTo>
                  <a:pt x="112612" y="288250"/>
                </a:lnTo>
                <a:lnTo>
                  <a:pt x="141088" y="294044"/>
                </a:lnTo>
                <a:lnTo>
                  <a:pt x="169563" y="288250"/>
                </a:lnTo>
                <a:lnTo>
                  <a:pt x="185084" y="278391"/>
                </a:lnTo>
                <a:lnTo>
                  <a:pt x="141088" y="278391"/>
                </a:lnTo>
                <a:lnTo>
                  <a:pt x="117162" y="273190"/>
                </a:lnTo>
                <a:lnTo>
                  <a:pt x="73063" y="233046"/>
                </a:lnTo>
                <a:lnTo>
                  <a:pt x="53957" y="199078"/>
                </a:lnTo>
                <a:lnTo>
                  <a:pt x="37551" y="156187"/>
                </a:lnTo>
                <a:lnTo>
                  <a:pt x="25542" y="107896"/>
                </a:lnTo>
                <a:lnTo>
                  <a:pt x="18164" y="55426"/>
                </a:lnTo>
                <a:lnTo>
                  <a:pt x="15652" y="0"/>
                </a:lnTo>
                <a:close/>
              </a:path>
              <a:path w="282575" h="294640">
                <a:moveTo>
                  <a:pt x="282174" y="0"/>
                </a:moveTo>
                <a:lnTo>
                  <a:pt x="266522" y="0"/>
                </a:lnTo>
                <a:lnTo>
                  <a:pt x="264011" y="55426"/>
                </a:lnTo>
                <a:lnTo>
                  <a:pt x="256634" y="107896"/>
                </a:lnTo>
                <a:lnTo>
                  <a:pt x="244628" y="156187"/>
                </a:lnTo>
                <a:lnTo>
                  <a:pt x="228225" y="199078"/>
                </a:lnTo>
                <a:lnTo>
                  <a:pt x="209114" y="233046"/>
                </a:lnTo>
                <a:lnTo>
                  <a:pt x="165012" y="273190"/>
                </a:lnTo>
                <a:lnTo>
                  <a:pt x="141088" y="278391"/>
                </a:lnTo>
                <a:lnTo>
                  <a:pt x="185084" y="278391"/>
                </a:lnTo>
                <a:lnTo>
                  <a:pt x="220845" y="243530"/>
                </a:lnTo>
                <a:lnTo>
                  <a:pt x="242409" y="205689"/>
                </a:lnTo>
                <a:lnTo>
                  <a:pt x="259442" y="161224"/>
                </a:lnTo>
                <a:lnTo>
                  <a:pt x="271909" y="111280"/>
                </a:lnTo>
                <a:lnTo>
                  <a:pt x="279568" y="57118"/>
                </a:lnTo>
                <a:lnTo>
                  <a:pt x="28217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2204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object 15">
            <a:extLst>
              <a:ext uri="{FF2B5EF4-FFF2-40B4-BE49-F238E27FC236}">
                <a16:creationId xmlns:a16="http://schemas.microsoft.com/office/drawing/2014/main" xmlns="" id="{DFF3D60F-1869-4734-8178-4BFE8F5C0368}"/>
              </a:ext>
            </a:extLst>
          </p:cNvPr>
          <p:cNvSpPr/>
          <p:nvPr/>
        </p:nvSpPr>
        <p:spPr>
          <a:xfrm>
            <a:off x="1709247" y="1734703"/>
            <a:ext cx="108075" cy="108061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66"/>
                </a:lnTo>
                <a:lnTo>
                  <a:pt x="10119" y="21186"/>
                </a:lnTo>
                <a:lnTo>
                  <a:pt x="0" y="31305"/>
                </a:lnTo>
                <a:lnTo>
                  <a:pt x="11066" y="42372"/>
                </a:lnTo>
                <a:lnTo>
                  <a:pt x="21186" y="32251"/>
                </a:lnTo>
                <a:lnTo>
                  <a:pt x="41426" y="32251"/>
                </a:lnTo>
                <a:lnTo>
                  <a:pt x="42372" y="31305"/>
                </a:lnTo>
                <a:lnTo>
                  <a:pt x="32252" y="21186"/>
                </a:lnTo>
                <a:lnTo>
                  <a:pt x="42372" y="11066"/>
                </a:lnTo>
                <a:lnTo>
                  <a:pt x="41424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41426" y="32251"/>
                </a:moveTo>
                <a:lnTo>
                  <a:pt x="21186" y="32251"/>
                </a:lnTo>
                <a:lnTo>
                  <a:pt x="31305" y="42372"/>
                </a:lnTo>
                <a:lnTo>
                  <a:pt x="41426" y="32251"/>
                </a:lnTo>
                <a:close/>
              </a:path>
              <a:path w="42545" h="42545">
                <a:moveTo>
                  <a:pt x="31305" y="0"/>
                </a:moveTo>
                <a:lnTo>
                  <a:pt x="21186" y="10119"/>
                </a:lnTo>
                <a:lnTo>
                  <a:pt x="41424" y="10119"/>
                </a:lnTo>
                <a:lnTo>
                  <a:pt x="31305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2204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object 16">
            <a:extLst>
              <a:ext uri="{FF2B5EF4-FFF2-40B4-BE49-F238E27FC236}">
                <a16:creationId xmlns:a16="http://schemas.microsoft.com/office/drawing/2014/main" xmlns="" id="{C22A3C16-3643-4C83-83DD-E1EA8CC4BADD}"/>
              </a:ext>
            </a:extLst>
          </p:cNvPr>
          <p:cNvSpPr/>
          <p:nvPr/>
        </p:nvSpPr>
        <p:spPr>
          <a:xfrm>
            <a:off x="778782" y="825558"/>
            <a:ext cx="108075" cy="108061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73"/>
                </a:lnTo>
                <a:lnTo>
                  <a:pt x="10120" y="21188"/>
                </a:lnTo>
                <a:lnTo>
                  <a:pt x="0" y="31305"/>
                </a:lnTo>
                <a:lnTo>
                  <a:pt x="11066" y="42378"/>
                </a:lnTo>
                <a:lnTo>
                  <a:pt x="42372" y="11073"/>
                </a:lnTo>
                <a:lnTo>
                  <a:pt x="41419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31306" y="0"/>
                </a:moveTo>
                <a:lnTo>
                  <a:pt x="21186" y="10119"/>
                </a:lnTo>
                <a:lnTo>
                  <a:pt x="41419" y="10119"/>
                </a:lnTo>
                <a:lnTo>
                  <a:pt x="31306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2204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2133600" y="3461768"/>
            <a:ext cx="7239000" cy="3436684"/>
          </a:xfrm>
          <a:prstGeom prst="rect">
            <a:avLst/>
          </a:prstGeom>
        </p:spPr>
        <p:txBody>
          <a:bodyPr vert="horz" wrap="square" lIns="0" tIns="35407" rIns="0" bIns="0" rtlCol="0">
            <a:spAutoFit/>
          </a:bodyPr>
          <a:lstStyle/>
          <a:p>
            <a:pPr marL="46666">
              <a:spcBef>
                <a:spcPts val="279"/>
              </a:spcBef>
            </a:pPr>
            <a:r>
              <a:rPr lang="ru-RU" sz="5400" b="1" dirty="0" smtClean="0">
                <a:solidFill>
                  <a:srgbClr val="002060"/>
                </a:solidFill>
                <a:latin typeface="Arial"/>
                <a:cs typeface="Arial"/>
              </a:rPr>
              <a:t>Тема: </a:t>
            </a:r>
          </a:p>
          <a:p>
            <a:pPr marL="46666">
              <a:spcBef>
                <a:spcPts val="279"/>
              </a:spcBef>
            </a:pPr>
            <a:endParaRPr lang="ru-RU" sz="5400" b="1" dirty="0" smtClean="0">
              <a:solidFill>
                <a:srgbClr val="002060"/>
              </a:solidFill>
              <a:latin typeface="Arial"/>
              <a:cs typeface="Arial"/>
            </a:endParaRPr>
          </a:p>
          <a:p>
            <a:pPr marL="46666">
              <a:spcBef>
                <a:spcPts val="279"/>
              </a:spcBef>
            </a:pPr>
            <a:r>
              <a:rPr lang="ru-RU" sz="5400" b="1" dirty="0" smtClean="0">
                <a:solidFill>
                  <a:srgbClr val="002060"/>
                </a:solidFill>
                <a:latin typeface="Arial"/>
                <a:cs typeface="Arial"/>
              </a:rPr>
              <a:t>Квадратный корень из дроби</a:t>
            </a:r>
          </a:p>
        </p:txBody>
      </p:sp>
      <p:sp>
        <p:nvSpPr>
          <p:cNvPr id="2" name="AutoShape 2" descr="Как придумать математическую сказку | Цветы жизн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3" name="AutoShape 4" descr="Как придумать математическую сказку | Цветы жизни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19" name="object 13">
            <a:extLst>
              <a:ext uri="{FF2B5EF4-FFF2-40B4-BE49-F238E27FC236}">
                <a16:creationId xmlns:a16="http://schemas.microsoft.com/office/drawing/2014/main" xmlns="" id="{065B57C3-CBC0-467B-8CE6-9C853CD5BC49}"/>
              </a:ext>
            </a:extLst>
          </p:cNvPr>
          <p:cNvSpPr txBox="1"/>
          <p:nvPr/>
        </p:nvSpPr>
        <p:spPr>
          <a:xfrm>
            <a:off x="11929369" y="1447800"/>
            <a:ext cx="1481831" cy="584893"/>
          </a:xfrm>
          <a:prstGeom prst="rect">
            <a:avLst/>
          </a:prstGeom>
        </p:spPr>
        <p:txBody>
          <a:bodyPr vert="horz" wrap="square" lIns="0" tIns="30596" rIns="0" bIns="0" rtlCol="0">
            <a:spAutoFit/>
          </a:bodyPr>
          <a:lstStyle/>
          <a:p>
            <a:pPr algn="ctr">
              <a:spcBef>
                <a:spcPts val="241"/>
              </a:spcBef>
            </a:pPr>
            <a:r>
              <a:rPr lang="ru-RU" sz="3600" b="1" spc="-13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3600" b="1" dirty="0">
              <a:latin typeface="Arial"/>
              <a:cs typeface="Arial"/>
            </a:endParaRPr>
          </a:p>
        </p:txBody>
      </p:sp>
      <p:sp>
        <p:nvSpPr>
          <p:cNvPr id="4" name="AutoShape 2" descr="Картинки по запросу &quot;число 5&quot;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5" name="AutoShape 6" descr="Картинки по запросу &quot;квадратный корень&quot;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6" name="AutoShape 2" descr="Картинки по запросу &quot;знак минус картинка&quot;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2149269"/>
              </p:ext>
            </p:extLst>
          </p:nvPr>
        </p:nvGraphicFramePr>
        <p:xfrm>
          <a:off x="9643449" y="3157160"/>
          <a:ext cx="2624751" cy="18384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8" name="Формула" r:id="rId3" imgW="381064" imgH="438102" progId="Equation.3">
                  <p:embed/>
                </p:oleObj>
              </mc:Choice>
              <mc:Fallback>
                <p:oleObj name="Формула" r:id="rId3" imgW="381064" imgH="438102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43449" y="3157160"/>
                        <a:ext cx="2624751" cy="1838470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0209780"/>
              </p:ext>
            </p:extLst>
          </p:nvPr>
        </p:nvGraphicFramePr>
        <p:xfrm>
          <a:off x="12077860" y="3139908"/>
          <a:ext cx="1709737" cy="18366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9" name="Формула" r:id="rId5" imgW="257191" imgH="447550" progId="Equation.3">
                  <p:embed/>
                </p:oleObj>
              </mc:Choice>
              <mc:Fallback>
                <p:oleObj name="Формула" r:id="rId5" imgW="257191" imgH="44755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77860" y="3139908"/>
                        <a:ext cx="1709737" cy="1836672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6794859"/>
              </p:ext>
            </p:extLst>
          </p:nvPr>
        </p:nvGraphicFramePr>
        <p:xfrm>
          <a:off x="11559328" y="5272919"/>
          <a:ext cx="2307084" cy="176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0" name="Формула" r:id="rId7" imgW="393480" imgH="444240" progId="Equation.3">
                  <p:embed/>
                </p:oleObj>
              </mc:Choice>
              <mc:Fallback>
                <p:oleObj name="Формула" r:id="rId7" imgW="393480" imgH="444240" progId="Equation.3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59328" y="5272919"/>
                        <a:ext cx="2307084" cy="1768475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1700883"/>
              </p:ext>
            </p:extLst>
          </p:nvPr>
        </p:nvGraphicFramePr>
        <p:xfrm>
          <a:off x="9601200" y="5280856"/>
          <a:ext cx="2030413" cy="177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1" name="Формула" r:id="rId9" imgW="266400" imgH="457200" progId="Equation.3">
                  <p:embed/>
                </p:oleObj>
              </mc:Choice>
              <mc:Fallback>
                <p:oleObj name="Формула" r:id="rId9" imgW="266400" imgH="457200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01200" y="5280856"/>
                        <a:ext cx="2030413" cy="1779588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Box 3"/>
          <p:cNvSpPr txBox="1"/>
          <p:nvPr/>
        </p:nvSpPr>
        <p:spPr>
          <a:xfrm>
            <a:off x="1709247" y="7152382"/>
            <a:ext cx="73638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59038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318076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477112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36148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95186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54224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113261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272295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Яшнабадский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район. Школа № 161.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Учитель математики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Наралиева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Ш.Ш.</a:t>
            </a:r>
            <a:endParaRPr lang="uz-Latn-UZ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2321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1763919"/>
              </p:ext>
            </p:extLst>
          </p:nvPr>
        </p:nvGraphicFramePr>
        <p:xfrm>
          <a:off x="607062" y="595971"/>
          <a:ext cx="3081019" cy="11182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89" name="Формула" r:id="rId3" imgW="507960" imgH="228600" progId="Equation.3">
                  <p:embed/>
                </p:oleObj>
              </mc:Choice>
              <mc:Fallback>
                <p:oleObj name="Формула" r:id="rId3" imgW="5079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062" y="595971"/>
                        <a:ext cx="3081019" cy="11182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4428243"/>
              </p:ext>
            </p:extLst>
          </p:nvPr>
        </p:nvGraphicFramePr>
        <p:xfrm>
          <a:off x="3733800" y="685800"/>
          <a:ext cx="2832099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90" name="Формула" r:id="rId5" imgW="507960" imgH="228600" progId="Equation.3">
                  <p:embed/>
                </p:oleObj>
              </mc:Choice>
              <mc:Fallback>
                <p:oleObj name="Формула" r:id="rId5" imgW="5079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685800"/>
                        <a:ext cx="2832099" cy="102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3672757"/>
              </p:ext>
            </p:extLst>
          </p:nvPr>
        </p:nvGraphicFramePr>
        <p:xfrm>
          <a:off x="457200" y="5943600"/>
          <a:ext cx="13483192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91" name="Equation" r:id="rId7" imgW="3886200" imgH="241300" progId="Equation.DSMT4">
                  <p:embed/>
                </p:oleObj>
              </mc:Choice>
              <mc:Fallback>
                <p:oleObj name="Equation" r:id="rId7" imgW="3886200" imgH="2413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943600"/>
                        <a:ext cx="13483192" cy="973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5724086"/>
              </p:ext>
            </p:extLst>
          </p:nvPr>
        </p:nvGraphicFramePr>
        <p:xfrm>
          <a:off x="990600" y="3429000"/>
          <a:ext cx="2600702" cy="9295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92" name="Формула" r:id="rId9" imgW="685800" imgH="241200" progId="Equation.3">
                  <p:embed/>
                </p:oleObj>
              </mc:Choice>
              <mc:Fallback>
                <p:oleObj name="Формула" r:id="rId9" imgW="685800" imgH="241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429000"/>
                        <a:ext cx="2600702" cy="9295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9898484"/>
              </p:ext>
            </p:extLst>
          </p:nvPr>
        </p:nvGraphicFramePr>
        <p:xfrm>
          <a:off x="3505200" y="3429000"/>
          <a:ext cx="9220200" cy="900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93" name="Формула" r:id="rId11" imgW="2374900" imgH="228600" progId="Equation.3">
                  <p:embed/>
                </p:oleObj>
              </mc:Choice>
              <mc:Fallback>
                <p:oleObj name="Формула" r:id="rId11" imgW="237490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3429000"/>
                        <a:ext cx="9220200" cy="900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35494"/>
              </p:ext>
            </p:extLst>
          </p:nvPr>
        </p:nvGraphicFramePr>
        <p:xfrm>
          <a:off x="7848600" y="609600"/>
          <a:ext cx="3539697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94" name="Формула" r:id="rId13" imgW="609648" imgH="219186" progId="Equation.3">
                  <p:embed/>
                </p:oleObj>
              </mc:Choice>
              <mc:Fallback>
                <p:oleObj name="Формула" r:id="rId13" imgW="609648" imgH="219186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0" y="609600"/>
                        <a:ext cx="3539697" cy="1081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3835297"/>
              </p:ext>
            </p:extLst>
          </p:nvPr>
        </p:nvGraphicFramePr>
        <p:xfrm>
          <a:off x="11125200" y="533400"/>
          <a:ext cx="2438400" cy="11751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95" name="Формула" r:id="rId15" imgW="381064" imgH="219186" progId="Equation.3">
                  <p:embed/>
                </p:oleObj>
              </mc:Choice>
              <mc:Fallback>
                <p:oleObj name="Формула" r:id="rId15" imgW="381064" imgH="219186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25200" y="533400"/>
                        <a:ext cx="2438400" cy="11751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7953241"/>
              </p:ext>
            </p:extLst>
          </p:nvPr>
        </p:nvGraphicFramePr>
        <p:xfrm>
          <a:off x="1066800" y="2286000"/>
          <a:ext cx="2971800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96" name="Формула" r:id="rId17" imgW="647640" imgH="215640" progId="Equation.3">
                  <p:embed/>
                </p:oleObj>
              </mc:Choice>
              <mc:Fallback>
                <p:oleObj name="Формула" r:id="rId17" imgW="647640" imgH="215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286000"/>
                        <a:ext cx="2971800" cy="893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3890620"/>
              </p:ext>
            </p:extLst>
          </p:nvPr>
        </p:nvGraphicFramePr>
        <p:xfrm>
          <a:off x="3886200" y="2286000"/>
          <a:ext cx="5715000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97" r:id="rId19" imgW="614055" imgH="93205" progId="Equation.3">
                  <p:embed/>
                </p:oleObj>
              </mc:Choice>
              <mc:Fallback>
                <p:oleObj r:id="rId19" imgW="614055" imgH="93205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2286000"/>
                        <a:ext cx="5715000" cy="85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85800" y="4721492"/>
                <a:ext cx="4585230" cy="8352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4400" b="1" dirty="0" smtClean="0">
                    <a:latin typeface="Arial" pitchFamily="34" charset="0"/>
                    <a:cs typeface="Arial" pitchFamily="34" charset="0"/>
                  </a:rPr>
                  <a:t>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4400" b="1" i="1" smtClean="0">
                            <a:latin typeface="Cambria Math"/>
                            <a:cs typeface="Arial" pitchFamily="34" charset="0"/>
                          </a:rPr>
                        </m:ctrlPr>
                      </m:radPr>
                      <m:deg/>
                      <m:e>
                        <m:r>
                          <a:rPr lang="ru-RU" sz="4400" b="1" i="1" smtClean="0">
                            <a:latin typeface="Cambria Math"/>
                            <a:cs typeface="Arial" pitchFamily="34" charset="0"/>
                          </a:rPr>
                          <m:t>𝟐</m:t>
                        </m:r>
                      </m:e>
                    </m:rad>
                    <m:r>
                      <a:rPr lang="ru-RU" sz="4400" b="1" i="1" smtClean="0">
                        <a:latin typeface="Cambria Math"/>
                        <a:ea typeface="Cambria Math"/>
                        <a:cs typeface="Arial" pitchFamily="34" charset="0"/>
                      </a:rPr>
                      <m:t>∙</m:t>
                    </m:r>
                    <m:rad>
                      <m:radPr>
                        <m:degHide m:val="on"/>
                        <m:ctrlPr>
                          <a:rPr lang="ru-RU" sz="4400" b="1" i="1" smtClean="0">
                            <a:latin typeface="Cambria Math"/>
                            <a:cs typeface="Arial" pitchFamily="34" charset="0"/>
                          </a:rPr>
                        </m:ctrlPr>
                      </m:radPr>
                      <m:deg/>
                      <m:e>
                        <m:r>
                          <a:rPr lang="ru-RU" sz="4400" b="1" i="1" smtClean="0">
                            <a:latin typeface="Cambria Math"/>
                            <a:cs typeface="Arial" pitchFamily="34" charset="0"/>
                          </a:rPr>
                          <m:t>𝟏𝟏</m:t>
                        </m:r>
                        <m:r>
                          <a:rPr lang="ru-RU" sz="4400" b="1" i="1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∙</m:t>
                        </m:r>
                      </m:e>
                    </m:rad>
                  </m:oMath>
                </a14:m>
                <a:r>
                  <a:rPr lang="ru-RU" sz="4400" b="1" dirty="0" smtClean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4400" b="1" i="1" dirty="0" smtClean="0">
                            <a:latin typeface="Cambria Math"/>
                            <a:cs typeface="Arial" pitchFamily="34" charset="0"/>
                          </a:rPr>
                        </m:ctrlPr>
                      </m:radPr>
                      <m:deg/>
                      <m:e>
                        <m:r>
                          <a:rPr lang="ru-RU" sz="4400" b="1" i="1" dirty="0" smtClean="0">
                            <a:latin typeface="Cambria Math"/>
                            <a:cs typeface="Arial" pitchFamily="34" charset="0"/>
                          </a:rPr>
                          <m:t>𝟐𝟐</m:t>
                        </m:r>
                      </m:e>
                    </m:rad>
                  </m:oMath>
                </a14:m>
                <a:r>
                  <a:rPr lang="ru-RU" sz="4400" b="1" dirty="0" smtClean="0">
                    <a:latin typeface="Arial" pitchFamily="34" charset="0"/>
                    <a:cs typeface="Arial" pitchFamily="34" charset="0"/>
                  </a:rPr>
                  <a:t>   </a:t>
                </a:r>
                <a:endParaRPr lang="uz-Latn-UZ" sz="44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4721492"/>
                <a:ext cx="4585230" cy="835293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419600" y="4724400"/>
                <a:ext cx="3919471" cy="8352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4400" b="1" dirty="0" smtClean="0">
                    <a:latin typeface="Arial" pitchFamily="34" charset="0"/>
                    <a:cs typeface="Arial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ru-RU" sz="4400" b="1" i="0" smtClean="0">
                        <a:latin typeface="Cambria Math"/>
                        <a:cs typeface="Arial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ru-RU" sz="4400" b="1" i="1" smtClean="0">
                            <a:latin typeface="Cambria Math"/>
                            <a:cs typeface="Arial" pitchFamily="34" charset="0"/>
                          </a:rPr>
                        </m:ctrlPr>
                      </m:radPr>
                      <m:deg/>
                      <m:e>
                        <m:r>
                          <a:rPr lang="ru-RU" sz="4400" b="1" i="1" smtClean="0">
                            <a:latin typeface="Cambria Math"/>
                            <a:cs typeface="Arial" pitchFamily="34" charset="0"/>
                          </a:rPr>
                          <m:t>𝟐</m:t>
                        </m:r>
                        <m:r>
                          <a:rPr lang="ru-RU" sz="4400" b="1" i="1">
                            <a:latin typeface="Cambria Math"/>
                            <a:ea typeface="Cambria Math"/>
                            <a:cs typeface="Arial" pitchFamily="34" charset="0"/>
                          </a:rPr>
                          <m:t>∙</m:t>
                        </m:r>
                        <m:r>
                          <a:rPr lang="ru-RU" sz="4400" b="1" i="1">
                            <a:latin typeface="Cambria Math"/>
                            <a:cs typeface="Arial" pitchFamily="34" charset="0"/>
                          </a:rPr>
                          <m:t>𝟏</m:t>
                        </m:r>
                        <m:r>
                          <a:rPr lang="ru-RU" sz="4400" b="1" i="1" smtClean="0">
                            <a:latin typeface="Cambria Math"/>
                            <a:cs typeface="Arial" pitchFamily="34" charset="0"/>
                          </a:rPr>
                          <m:t>𝟏</m:t>
                        </m:r>
                        <m:r>
                          <a:rPr lang="ru-RU" sz="4400" b="1" i="1">
                            <a:latin typeface="Cambria Math"/>
                            <a:ea typeface="Cambria Math"/>
                            <a:cs typeface="Arial" pitchFamily="34" charset="0"/>
                          </a:rPr>
                          <m:t>∙</m:t>
                        </m:r>
                        <m:r>
                          <a:rPr lang="ru-RU" sz="4400" b="1" i="1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𝟐𝟐</m:t>
                        </m:r>
                      </m:e>
                    </m:rad>
                  </m:oMath>
                </a14:m>
                <a:endParaRPr lang="uz-Latn-UZ" sz="44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4724400"/>
                <a:ext cx="3919471" cy="835293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8001000" y="4724400"/>
                <a:ext cx="4602414" cy="8352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4400" b="1" dirty="0" smtClean="0">
                    <a:latin typeface="Arial" pitchFamily="34" charset="0"/>
                    <a:cs typeface="Arial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ru-RU" sz="4400" b="1" i="0" smtClean="0">
                        <a:latin typeface="Cambria Math"/>
                        <a:cs typeface="Arial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ru-RU" sz="4400" b="1" i="1" smtClean="0">
                            <a:latin typeface="Cambria Math"/>
                            <a:cs typeface="Arial" pitchFamily="34" charset="0"/>
                          </a:rPr>
                        </m:ctrlPr>
                      </m:radPr>
                      <m:deg/>
                      <m:e>
                        <m:r>
                          <a:rPr lang="ru-RU" sz="4400" b="1" i="1" smtClean="0">
                            <a:latin typeface="Cambria Math"/>
                            <a:cs typeface="Arial" pitchFamily="34" charset="0"/>
                          </a:rPr>
                          <m:t>𝟐𝟐</m:t>
                        </m:r>
                        <m:r>
                          <a:rPr lang="ru-RU" sz="4400" b="1" i="1">
                            <a:latin typeface="Cambria Math"/>
                            <a:ea typeface="Cambria Math"/>
                            <a:cs typeface="Arial" pitchFamily="34" charset="0"/>
                          </a:rPr>
                          <m:t>∙</m:t>
                        </m:r>
                        <m:r>
                          <a:rPr lang="ru-RU" sz="4400" b="1" i="1" dirty="0">
                            <a:latin typeface="Cambria Math"/>
                            <a:cs typeface="Arial" pitchFamily="34" charset="0"/>
                          </a:rPr>
                          <m:t>𝟐𝟐</m:t>
                        </m:r>
                      </m:e>
                    </m:rad>
                    <m:r>
                      <a:rPr lang="ru-RU" sz="4400" b="1" i="0" smtClean="0">
                        <a:latin typeface="Cambria Math"/>
                        <a:cs typeface="Arial" pitchFamily="34" charset="0"/>
                      </a:rPr>
                      <m:t>=</m:t>
                    </m:r>
                    <m:r>
                      <a:rPr lang="ru-RU" sz="4400" b="1" i="0" smtClean="0">
                        <a:latin typeface="Cambria Math"/>
                        <a:cs typeface="Arial" pitchFamily="34" charset="0"/>
                      </a:rPr>
                      <m:t>𝟐𝟐</m:t>
                    </m:r>
                  </m:oMath>
                </a14:m>
                <a:endParaRPr lang="uz-Latn-UZ" sz="44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1000" y="4724400"/>
                <a:ext cx="4602414" cy="835293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2494561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603072" y="1089018"/>
            <a:ext cx="6217920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4600" b="1" dirty="0">
                <a:solidFill>
                  <a:srgbClr val="FB051C"/>
                </a:solidFill>
                <a:latin typeface="Arial" pitchFamily="34" charset="0"/>
              </a:rPr>
              <a:t>Если а ≥ 0, </a:t>
            </a:r>
            <a:r>
              <a:rPr lang="en-US" sz="4600" b="1" i="1" dirty="0">
                <a:solidFill>
                  <a:srgbClr val="FB051C"/>
                </a:solidFill>
                <a:latin typeface="Arial" pitchFamily="34" charset="0"/>
              </a:rPr>
              <a:t>b</a:t>
            </a:r>
            <a:r>
              <a:rPr lang="ru-RU" sz="4600" b="1" dirty="0">
                <a:solidFill>
                  <a:srgbClr val="FB051C"/>
                </a:solidFill>
                <a:latin typeface="Arial" pitchFamily="34" charset="0"/>
              </a:rPr>
              <a:t> </a:t>
            </a:r>
            <a:r>
              <a:rPr lang="en-US" sz="4600" b="1" dirty="0">
                <a:solidFill>
                  <a:srgbClr val="FB051C"/>
                </a:solidFill>
                <a:latin typeface="Arial" pitchFamily="34" charset="0"/>
              </a:rPr>
              <a:t>&gt;</a:t>
            </a:r>
            <a:r>
              <a:rPr lang="ru-RU" sz="4600" b="1" dirty="0">
                <a:solidFill>
                  <a:srgbClr val="FB051C"/>
                </a:solidFill>
                <a:latin typeface="Arial" pitchFamily="34" charset="0"/>
              </a:rPr>
              <a:t> 0,  то</a:t>
            </a:r>
          </a:p>
        </p:txBody>
      </p:sp>
      <p:graphicFrame>
        <p:nvGraphicFramePr>
          <p:cNvPr id="8211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2532833"/>
              </p:ext>
            </p:extLst>
          </p:nvPr>
        </p:nvGraphicFramePr>
        <p:xfrm>
          <a:off x="7010400" y="648492"/>
          <a:ext cx="2199640" cy="16211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5" name="Формула" r:id="rId3" imgW="393480" imgH="444240" progId="Equation.3">
                  <p:embed/>
                </p:oleObj>
              </mc:Choice>
              <mc:Fallback>
                <p:oleObj name="Формула" r:id="rId3" imgW="39348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648492"/>
                        <a:ext cx="2199640" cy="1621156"/>
                      </a:xfrm>
                      <a:prstGeom prst="rect">
                        <a:avLst/>
                      </a:prstGeom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9855759"/>
              </p:ext>
            </p:extLst>
          </p:nvPr>
        </p:nvGraphicFramePr>
        <p:xfrm>
          <a:off x="9067800" y="648492"/>
          <a:ext cx="1457960" cy="16211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6" name="Формула" r:id="rId5" imgW="266400" imgH="457200" progId="Equation.3">
                  <p:embed/>
                </p:oleObj>
              </mc:Choice>
              <mc:Fallback>
                <p:oleObj name="Формула" r:id="rId5" imgW="2664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67800" y="648492"/>
                        <a:ext cx="1457960" cy="1621156"/>
                      </a:xfrm>
                      <a:prstGeom prst="rect">
                        <a:avLst/>
                      </a:prstGeom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247650" y="2590800"/>
            <a:ext cx="14142720" cy="1363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ru-RU" sz="4000" b="1" dirty="0" smtClean="0">
                <a:solidFill>
                  <a:srgbClr val="660066"/>
                </a:solidFill>
                <a:latin typeface="Arial" pitchFamily="34" charset="0"/>
              </a:rPr>
              <a:t>   Корень </a:t>
            </a:r>
            <a:r>
              <a:rPr lang="ru-RU" sz="4000" b="1" dirty="0">
                <a:solidFill>
                  <a:srgbClr val="660066"/>
                </a:solidFill>
                <a:latin typeface="Arial" pitchFamily="34" charset="0"/>
              </a:rPr>
              <a:t>из дроби, </a:t>
            </a:r>
            <a:r>
              <a:rPr lang="ru-RU" sz="4000" b="1" dirty="0" smtClean="0">
                <a:solidFill>
                  <a:srgbClr val="660066"/>
                </a:solidFill>
                <a:latin typeface="Arial" pitchFamily="34" charset="0"/>
              </a:rPr>
              <a:t>равен </a:t>
            </a:r>
            <a:r>
              <a:rPr lang="ru-RU" sz="4000" b="1" dirty="0">
                <a:solidFill>
                  <a:srgbClr val="660066"/>
                </a:solidFill>
                <a:latin typeface="Arial" pitchFamily="34" charset="0"/>
              </a:rPr>
              <a:t>корню из числителя, деленному на корень из </a:t>
            </a:r>
            <a:r>
              <a:rPr lang="ru-RU" sz="4000" b="1" dirty="0" smtClean="0">
                <a:solidFill>
                  <a:srgbClr val="660066"/>
                </a:solidFill>
                <a:latin typeface="Arial" pitchFamily="34" charset="0"/>
              </a:rPr>
              <a:t>знаменателя.</a:t>
            </a:r>
            <a:endParaRPr lang="ru-RU" sz="4000" b="1" dirty="0">
              <a:solidFill>
                <a:srgbClr val="660066"/>
              </a:solidFill>
              <a:latin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22122" y="228600"/>
            <a:ext cx="2722802" cy="839784"/>
          </a:xfrm>
          <a:prstGeom prst="rect">
            <a:avLst/>
          </a:prstGeom>
        </p:spPr>
        <p:txBody>
          <a:bodyPr wrap="none" lIns="130622" tIns="65311" rIns="130622" bIns="65311">
            <a:spAutoFit/>
          </a:bodyPr>
          <a:lstStyle/>
          <a:p>
            <a:pPr algn="ctr">
              <a:defRPr/>
            </a:pPr>
            <a:r>
              <a:rPr lang="ru-RU" b="1" dirty="0" smtClean="0">
                <a:ln w="10541" cmpd="sng">
                  <a:solidFill>
                    <a:schemeClr val="tx2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Теорема</a:t>
            </a:r>
            <a:endParaRPr lang="ru-RU" b="1" dirty="0">
              <a:ln w="10541" cmpd="sng">
                <a:solidFill>
                  <a:schemeClr val="tx2">
                    <a:lumMod val="75000"/>
                    <a:lumOff val="25000"/>
                  </a:schemeClr>
                </a:solidFill>
                <a:prstDash val="solid"/>
              </a:ln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4400" y="3992079"/>
            <a:ext cx="3504486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Например: </a:t>
            </a:r>
            <a:endParaRPr lang="uz-Latn-UZ" b="1" dirty="0">
              <a:solidFill>
                <a:srgbClr val="1A0A5E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6312738"/>
              </p:ext>
            </p:extLst>
          </p:nvPr>
        </p:nvGraphicFramePr>
        <p:xfrm>
          <a:off x="4437936" y="3953804"/>
          <a:ext cx="4496514" cy="14083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7" name="Equation" r:id="rId7" imgW="1231900" imgH="457200" progId="Equation.DSMT4">
                  <p:embed/>
                </p:oleObj>
              </mc:Choice>
              <mc:Fallback>
                <p:oleObj name="Equation" r:id="rId7" imgW="1231900" imgH="457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7936" y="3953804"/>
                        <a:ext cx="4496514" cy="14083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Объект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891498757"/>
              </p:ext>
            </p:extLst>
          </p:nvPr>
        </p:nvGraphicFramePr>
        <p:xfrm>
          <a:off x="4382592" y="5715000"/>
          <a:ext cx="4876800" cy="162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8" name="Формула" r:id="rId9" imgW="1358640" imgH="457200" progId="Equation.3">
                  <p:embed/>
                </p:oleObj>
              </mc:Choice>
              <mc:Fallback>
                <p:oleObj name="Формула" r:id="rId9" imgW="1358640" imgH="457200" progId="Equation.3">
                  <p:embed/>
                  <p:pic>
                    <p:nvPicPr>
                      <p:cNvPr id="0" name="Объект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2592" y="5715000"/>
                        <a:ext cx="4876800" cy="1620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6472754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10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10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0" grpId="0"/>
      <p:bldP spid="8216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65986" y="4392188"/>
            <a:ext cx="3504486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Например: </a:t>
            </a:r>
            <a:endParaRPr lang="uz-Latn-UZ" b="1" dirty="0">
              <a:solidFill>
                <a:srgbClr val="1A0A5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228600" y="312456"/>
            <a:ext cx="14097000" cy="1978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0622" tIns="65311" rIns="130622" bIns="65311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ru-RU" sz="4000" b="1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     При </a:t>
            </a:r>
            <a:r>
              <a:rPr lang="ru-RU" sz="4000" b="1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делении корней можно разделить подкоренные выражения и из результата извлечь квадратный корень.</a:t>
            </a:r>
            <a:endParaRPr lang="ru-RU" sz="4000" b="1" dirty="0">
              <a:solidFill>
                <a:srgbClr val="660066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1015963"/>
              </p:ext>
            </p:extLst>
          </p:nvPr>
        </p:nvGraphicFramePr>
        <p:xfrm>
          <a:off x="3429000" y="6400800"/>
          <a:ext cx="5181600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0" name="Equation" r:id="rId3" imgW="1587500" imgH="457200" progId="Equation.DSMT4">
                  <p:embed/>
                </p:oleObj>
              </mc:Choice>
              <mc:Fallback>
                <p:oleObj name="Equation" r:id="rId3" imgW="1587500" imgH="4572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6400800"/>
                        <a:ext cx="5181600" cy="1358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0471785"/>
              </p:ext>
            </p:extLst>
          </p:nvPr>
        </p:nvGraphicFramePr>
        <p:xfrm>
          <a:off x="3770472" y="4468447"/>
          <a:ext cx="1715928" cy="14479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1" name="Формула" r:id="rId5" imgW="457200" imgH="457200" progId="Equation.3">
                  <p:embed/>
                </p:oleObj>
              </mc:Choice>
              <mc:Fallback>
                <p:oleObj name="Формула" r:id="rId5" imgW="457200" imgH="4572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0472" y="4468447"/>
                        <a:ext cx="1715928" cy="14479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6269797"/>
              </p:ext>
            </p:extLst>
          </p:nvPr>
        </p:nvGraphicFramePr>
        <p:xfrm>
          <a:off x="5410200" y="4493451"/>
          <a:ext cx="1295400" cy="139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2" name="Формула" r:id="rId7" imgW="342720" imgH="444240" progId="Equation.3">
                  <p:embed/>
                </p:oleObj>
              </mc:Choice>
              <mc:Fallback>
                <p:oleObj name="Формула" r:id="rId7" imgW="342720" imgH="44424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4493451"/>
                        <a:ext cx="1295400" cy="1397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5005096"/>
              </p:ext>
            </p:extLst>
          </p:nvPr>
        </p:nvGraphicFramePr>
        <p:xfrm>
          <a:off x="6553200" y="4719332"/>
          <a:ext cx="2624137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3" name="Формула" r:id="rId9" imgW="571320" imgH="228600" progId="Equation.3">
                  <p:embed/>
                </p:oleObj>
              </mc:Choice>
              <mc:Fallback>
                <p:oleObj name="Формула" r:id="rId9" imgW="571320" imgH="228600" progId="Equation.3">
                  <p:embed/>
                  <p:pic>
                    <p:nvPicPr>
                      <p:cNvPr id="0" name="Объект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4719332"/>
                        <a:ext cx="2624137" cy="94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3439025"/>
              </p:ext>
            </p:extLst>
          </p:nvPr>
        </p:nvGraphicFramePr>
        <p:xfrm>
          <a:off x="6529388" y="2125662"/>
          <a:ext cx="2308225" cy="176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4" name="Формула" r:id="rId11" imgW="393480" imgH="444240" progId="Equation.3">
                  <p:embed/>
                </p:oleObj>
              </mc:Choice>
              <mc:Fallback>
                <p:oleObj name="Формула" r:id="rId11" imgW="393480" imgH="444240" progId="Equation.3">
                  <p:embed/>
                  <p:pic>
                    <p:nvPicPr>
                      <p:cNvPr id="0" name="Объект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9388" y="2125662"/>
                        <a:ext cx="2308225" cy="1768475"/>
                      </a:xfrm>
                      <a:prstGeom prst="rect">
                        <a:avLst/>
                      </a:prstGeom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4308730"/>
              </p:ext>
            </p:extLst>
          </p:nvPr>
        </p:nvGraphicFramePr>
        <p:xfrm>
          <a:off x="4572000" y="2133600"/>
          <a:ext cx="2030413" cy="177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5" name="Формула" r:id="rId13" imgW="266400" imgH="457200" progId="Equation.3">
                  <p:embed/>
                </p:oleObj>
              </mc:Choice>
              <mc:Fallback>
                <p:oleObj name="Формула" r:id="rId13" imgW="266400" imgH="457200" progId="Equation.3">
                  <p:embed/>
                  <p:pic>
                    <p:nvPicPr>
                      <p:cNvPr id="0" name="Объект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133600"/>
                        <a:ext cx="2030413" cy="1779587"/>
                      </a:xfrm>
                      <a:prstGeom prst="rect">
                        <a:avLst/>
                      </a:prstGeom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72118886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2918706"/>
              </p:ext>
            </p:extLst>
          </p:nvPr>
        </p:nvGraphicFramePr>
        <p:xfrm>
          <a:off x="990600" y="6096000"/>
          <a:ext cx="6172200" cy="153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0" name="Equation" r:id="rId3" imgW="1524000" imgH="457200" progId="Equation.DSMT4">
                  <p:embed/>
                </p:oleObj>
              </mc:Choice>
              <mc:Fallback>
                <p:oleObj name="Equation" r:id="rId3" imgW="1524000" imgH="4572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6096000"/>
                        <a:ext cx="6172200" cy="153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Объект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070019585"/>
              </p:ext>
            </p:extLst>
          </p:nvPr>
        </p:nvGraphicFramePr>
        <p:xfrm>
          <a:off x="1066800" y="2743200"/>
          <a:ext cx="9220200" cy="301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1" name="Формула" r:id="rId5" imgW="2628720" imgH="914400" progId="Equation.3">
                  <p:embed/>
                </p:oleObj>
              </mc:Choice>
              <mc:Fallback>
                <p:oleObj name="Формула" r:id="rId5" imgW="2628720" imgH="914400" progId="Equation.3">
                  <p:embed/>
                  <p:pic>
                    <p:nvPicPr>
                      <p:cNvPr id="0" name="Объект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743200"/>
                        <a:ext cx="9220200" cy="301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183620"/>
              </p:ext>
            </p:extLst>
          </p:nvPr>
        </p:nvGraphicFramePr>
        <p:xfrm>
          <a:off x="1066800" y="990600"/>
          <a:ext cx="441960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2" name="Формула" r:id="rId7" imgW="1028520" imgH="457200" progId="Equation.3">
                  <p:embed/>
                </p:oleObj>
              </mc:Choice>
              <mc:Fallback>
                <p:oleObj name="Формула" r:id="rId7" imgW="1028520" imgH="45720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990600"/>
                        <a:ext cx="4419600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10200" y="133290"/>
            <a:ext cx="389722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Вычислить: 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1" name="Picture 21" descr="Картинки по запросу &quot;школьники мультяшные&quot;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600" y="133291"/>
            <a:ext cx="3490851" cy="3524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1469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10200" y="133290"/>
            <a:ext cx="389722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Вычислить: 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938646" y="1154168"/>
                <a:ext cx="2856551" cy="14710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4400" b="1" dirty="0" smtClean="0">
                    <a:latin typeface="Arial" pitchFamily="34" charset="0"/>
                    <a:cs typeface="Arial" pitchFamily="34" charset="0"/>
                  </a:rPr>
                  <a:t>1)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4400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ru-RU" sz="4400" b="1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ru-RU" sz="4400" b="1" i="1" smtClean="0">
                                <a:latin typeface="Cambria Math"/>
                              </a:rPr>
                              <m:t>𝟒</m:t>
                            </m:r>
                          </m:num>
                          <m:den>
                            <m:r>
                              <a:rPr lang="ru-RU" sz="4400" b="1" i="1" smtClean="0">
                                <a:latin typeface="Cambria Math"/>
                              </a:rPr>
                              <m:t>𝟗</m:t>
                            </m:r>
                          </m:den>
                        </m:f>
                      </m:e>
                    </m:rad>
                    <m:r>
                      <a:rPr lang="ru-RU" sz="4400" b="1" i="1" smtClean="0">
                        <a:latin typeface="Cambria Math"/>
                      </a:rPr>
                      <m:t>+</m:t>
                    </m:r>
                    <m:rad>
                      <m:radPr>
                        <m:degHide m:val="on"/>
                        <m:ctrlPr>
                          <a:rPr lang="ru-RU" sz="4400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ru-RU" sz="4400" b="1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ru-RU" sz="4400" b="1" i="1" smtClean="0"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ru-RU" sz="4400" b="1" i="1" smtClean="0">
                                <a:latin typeface="Cambria Math"/>
                              </a:rPr>
                              <m:t>𝟗</m:t>
                            </m:r>
                          </m:den>
                        </m:f>
                      </m:e>
                    </m:rad>
                  </m:oMath>
                </a14:m>
                <a:endParaRPr lang="uz-Latn-UZ" sz="44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8646" y="1154168"/>
                <a:ext cx="2856551" cy="1471044"/>
              </a:xfrm>
              <a:prstGeom prst="rect">
                <a:avLst/>
              </a:prstGeom>
              <a:blipFill rotWithShape="1">
                <a:blip r:embed="rId2"/>
                <a:stretch>
                  <a:fillRect l="-8742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3986646" y="1288948"/>
                <a:ext cx="2406108" cy="13161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4800" b="1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sz="4800" b="1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sz="4800" b="1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𝟒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ru-RU" sz="4800" b="1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sz="4800" b="1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𝟗</m:t>
                            </m:r>
                          </m:e>
                        </m:rad>
                      </m:den>
                    </m:f>
                    <m:r>
                      <a:rPr lang="ru-RU" sz="4800" b="1" i="1" smtClean="0">
                        <a:solidFill>
                          <a:prstClr val="black"/>
                        </a:solidFill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ru-RU" sz="48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sz="4800" b="1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sz="4800" b="1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𝟏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ru-RU" sz="4800" b="1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sz="4800" b="1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𝟗</m:t>
                            </m:r>
                          </m:e>
                        </m:rad>
                      </m:den>
                    </m:f>
                  </m:oMath>
                </a14:m>
                <a:endParaRPr lang="uz-Latn-UZ" sz="48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6646" y="1288948"/>
                <a:ext cx="2406108" cy="1316130"/>
              </a:xfrm>
              <a:prstGeom prst="rect">
                <a:avLst/>
              </a:prstGeom>
              <a:blipFill rotWithShape="1">
                <a:blip r:embed="rId3"/>
                <a:stretch>
                  <a:fillRect l="-11646" b="-7407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319791" y="1296642"/>
                <a:ext cx="4024884" cy="12488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uz-Latn-UZ" sz="40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4000" b="1" i="1" smtClean="0">
                              <a:latin typeface="Cambria Math"/>
                            </a:rPr>
                            <m:t>𝟐</m:t>
                          </m:r>
                        </m:num>
                        <m:den>
                          <m:r>
                            <a:rPr lang="ru-RU" sz="4000" b="1" i="1" smtClean="0">
                              <a:latin typeface="Cambria Math"/>
                            </a:rPr>
                            <m:t>𝟑</m:t>
                          </m:r>
                        </m:den>
                      </m:f>
                      <m:r>
                        <a:rPr lang="ru-RU" sz="4000" b="1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ru-RU" sz="40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40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ru-RU" sz="4000" b="1" i="1" smtClean="0">
                              <a:latin typeface="Cambria Math"/>
                            </a:rPr>
                            <m:t>𝟑</m:t>
                          </m:r>
                        </m:den>
                      </m:f>
                      <m:r>
                        <a:rPr lang="ru-RU" sz="40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40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4000" b="1" i="1" smtClean="0">
                              <a:latin typeface="Cambria Math"/>
                            </a:rPr>
                            <m:t>𝟑</m:t>
                          </m:r>
                        </m:num>
                        <m:den>
                          <m:r>
                            <a:rPr lang="ru-RU" sz="4000" b="1" i="1" smtClean="0">
                              <a:latin typeface="Cambria Math"/>
                            </a:rPr>
                            <m:t>𝟑</m:t>
                          </m:r>
                        </m:den>
                      </m:f>
                      <m:r>
                        <a:rPr lang="ru-RU" sz="4000" b="1" i="1" smtClean="0">
                          <a:latin typeface="Cambria Math"/>
                        </a:rPr>
                        <m:t>=</m:t>
                      </m:r>
                      <m:r>
                        <a:rPr lang="ru-RU" sz="4000" b="1" i="1" smtClean="0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uz-Latn-UZ" sz="40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9791" y="1296642"/>
                <a:ext cx="4024884" cy="124880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25106" y="2674818"/>
                <a:ext cx="3779881" cy="14701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4400" b="1" dirty="0" smtClean="0">
                    <a:latin typeface="Arial" pitchFamily="34" charset="0"/>
                    <a:cs typeface="Arial" pitchFamily="34" charset="0"/>
                  </a:rPr>
                  <a:t>2) </a:t>
                </a:r>
                <a14:m>
                  <m:oMath xmlns:m="http://schemas.openxmlformats.org/officeDocument/2006/math">
                    <m:r>
                      <a:rPr lang="ru-RU" sz="4400" b="1" i="0" smtClean="0">
                        <a:latin typeface="Cambria Math"/>
                      </a:rPr>
                      <m:t>𝟓</m:t>
                    </m:r>
                    <m:rad>
                      <m:radPr>
                        <m:degHide m:val="on"/>
                        <m:ctrlPr>
                          <a:rPr lang="ru-RU" sz="4400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ru-RU" sz="4400" b="1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ru-RU" sz="4400" b="1" i="1" smtClean="0"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ru-RU" sz="4400" b="1" i="1" smtClean="0">
                                <a:latin typeface="Cambria Math"/>
                              </a:rPr>
                              <m:t>𝟐𝟓</m:t>
                            </m:r>
                          </m:den>
                        </m:f>
                      </m:e>
                    </m:rad>
                    <m:r>
                      <a:rPr lang="ru-RU" sz="4400" b="1" i="1" smtClean="0">
                        <a:latin typeface="Cambria Math"/>
                      </a:rPr>
                      <m:t>−</m:t>
                    </m:r>
                    <m:r>
                      <a:rPr lang="ru-RU" sz="4400" b="1" i="1" smtClean="0">
                        <a:latin typeface="Cambria Math"/>
                      </a:rPr>
                      <m:t>𝟑</m:t>
                    </m:r>
                    <m:rad>
                      <m:radPr>
                        <m:degHide m:val="on"/>
                        <m:ctrlPr>
                          <a:rPr lang="ru-RU" sz="4400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ru-RU" sz="4400" b="1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ru-RU" sz="4400" b="1" i="1" smtClean="0"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ru-RU" sz="4400" b="1" i="1" smtClean="0">
                                <a:latin typeface="Cambria Math"/>
                              </a:rPr>
                              <m:t>𝟗</m:t>
                            </m:r>
                          </m:den>
                        </m:f>
                      </m:e>
                    </m:rad>
                  </m:oMath>
                </a14:m>
                <a:endParaRPr lang="uz-Latn-UZ" sz="44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5106" y="2674818"/>
                <a:ext cx="3779881" cy="1470146"/>
              </a:xfrm>
              <a:prstGeom prst="rect">
                <a:avLst/>
              </a:prstGeom>
              <a:blipFill rotWithShape="1">
                <a:blip r:embed="rId5"/>
                <a:stretch>
                  <a:fillRect l="-6613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4950797" y="2849564"/>
                <a:ext cx="3404971" cy="11592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4800" b="1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r>
                      <a:rPr lang="ru-RU" sz="4800" b="1" i="0" smtClean="0">
                        <a:solidFill>
                          <a:prstClr val="black"/>
                        </a:solidFill>
                        <a:latin typeface="Cambria Math"/>
                      </a:rPr>
                      <m:t>𝟓</m:t>
                    </m:r>
                    <m:r>
                      <a:rPr lang="ru-RU" sz="4800" b="1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  <m:f>
                      <m:fPr>
                        <m:ctrlPr>
                          <a:rPr lang="ru-RU" sz="48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48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ru-RU" sz="48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  <m:r>
                      <a:rPr lang="ru-RU" sz="4800" b="1" i="1" smtClean="0">
                        <a:solidFill>
                          <a:prstClr val="black"/>
                        </a:solidFill>
                        <a:latin typeface="Cambria Math"/>
                      </a:rPr>
                      <m:t>−</m:t>
                    </m:r>
                    <m:r>
                      <a:rPr lang="ru-RU" sz="4800" b="1" i="1" smtClean="0">
                        <a:solidFill>
                          <a:prstClr val="black"/>
                        </a:solidFill>
                        <a:latin typeface="Cambria Math"/>
                      </a:rPr>
                      <m:t>𝟑</m:t>
                    </m:r>
                    <m:r>
                      <a:rPr lang="ru-RU" sz="4800" b="1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  <m:f>
                      <m:fPr>
                        <m:ctrlPr>
                          <a:rPr lang="ru-RU" sz="48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ru-RU" sz="48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𝟏</m:t>
                        </m:r>
                      </m:num>
                      <m:den>
                        <m:r>
                          <a:rPr lang="ru-RU" sz="48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𝟑</m:t>
                        </m:r>
                      </m:den>
                    </m:f>
                  </m:oMath>
                </a14:m>
                <a:endParaRPr lang="uz-Latn-UZ" sz="48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0797" y="2849564"/>
                <a:ext cx="3404971" cy="1159228"/>
              </a:xfrm>
              <a:prstGeom prst="rect">
                <a:avLst/>
              </a:prstGeom>
              <a:blipFill rotWithShape="1">
                <a:blip r:embed="rId6"/>
                <a:stretch>
                  <a:fillRect l="-8050" b="-10995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Прямая соединительная линия 9"/>
          <p:cNvCxnSpPr/>
          <p:nvPr/>
        </p:nvCxnSpPr>
        <p:spPr>
          <a:xfrm>
            <a:off x="5312414" y="3094392"/>
            <a:ext cx="457200" cy="612814"/>
          </a:xfrm>
          <a:prstGeom prst="line">
            <a:avLst/>
          </a:prstGeom>
          <a:ln w="38100">
            <a:solidFill>
              <a:srgbClr val="1A0A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7898568" y="3636542"/>
            <a:ext cx="457200" cy="508422"/>
          </a:xfrm>
          <a:prstGeom prst="line">
            <a:avLst/>
          </a:prstGeom>
          <a:ln w="38100">
            <a:solidFill>
              <a:srgbClr val="1A0A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7087831" y="3230564"/>
            <a:ext cx="469912" cy="476642"/>
          </a:xfrm>
          <a:prstGeom prst="line">
            <a:avLst/>
          </a:prstGeom>
          <a:ln w="38100">
            <a:solidFill>
              <a:srgbClr val="1A0A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6072671" y="3551592"/>
            <a:ext cx="457200" cy="457200"/>
          </a:xfrm>
          <a:prstGeom prst="line">
            <a:avLst/>
          </a:prstGeom>
          <a:ln w="38100">
            <a:solidFill>
              <a:srgbClr val="1A0A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8355768" y="3009781"/>
            <a:ext cx="2056973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=1-1=0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836499" y="4444012"/>
                <a:ext cx="1931041" cy="12634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>
                    <a:latin typeface="Arial" pitchFamily="34" charset="0"/>
                    <a:cs typeface="Arial" pitchFamily="34" charset="0"/>
                  </a:rPr>
                  <a:t>3)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b="1" i="1" smtClean="0">
                                <a:latin typeface="Cambria Math"/>
                              </a:rPr>
                              <m:t>𝟏𝟐𝟖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ru-RU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b="1" i="1" smtClean="0">
                                <a:latin typeface="Cambria Math"/>
                              </a:rPr>
                              <m:t>𝟖</m:t>
                            </m:r>
                          </m:e>
                        </m:rad>
                      </m:den>
                    </m:f>
                  </m:oMath>
                </a14:m>
                <a:endParaRPr lang="uz-Latn-UZ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499" y="4444012"/>
                <a:ext cx="1931041" cy="1263487"/>
              </a:xfrm>
              <a:prstGeom prst="rect">
                <a:avLst/>
              </a:prstGeom>
              <a:blipFill rotWithShape="1">
                <a:blip r:embed="rId7"/>
                <a:stretch>
                  <a:fillRect l="-13249" b="-7246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661742" y="4444012"/>
                <a:ext cx="2084097" cy="14701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4400" b="1" i="0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ru-RU" sz="4400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ru-RU" sz="4400" b="1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ru-RU" sz="4400" b="1" i="1" smtClean="0">
                                <a:latin typeface="Cambria Math"/>
                              </a:rPr>
                              <m:t>𝟏𝟐𝟖</m:t>
                            </m:r>
                          </m:num>
                          <m:den>
                            <m:r>
                              <a:rPr lang="ru-RU" sz="4400" b="1" i="1" smtClean="0">
                                <a:latin typeface="Cambria Math"/>
                              </a:rPr>
                              <m:t>𝟖</m:t>
                            </m:r>
                          </m:den>
                        </m:f>
                      </m:e>
                    </m:rad>
                  </m:oMath>
                </a14:m>
                <a:r>
                  <a:rPr lang="ru-RU" sz="4400" b="1" dirty="0" smtClean="0">
                    <a:latin typeface="Arial" pitchFamily="34" charset="0"/>
                    <a:cs typeface="Arial" pitchFamily="34" charset="0"/>
                  </a:rPr>
                  <a:t> </a:t>
                </a:r>
                <a:endParaRPr lang="uz-Latn-UZ" sz="44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1742" y="4444012"/>
                <a:ext cx="2084097" cy="147014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552511" y="4737297"/>
                <a:ext cx="3040319" cy="8490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400" b="1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uz-Latn-UZ" sz="4400" b="1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ru-RU" sz="4400" b="1" i="1" smtClean="0">
                              <a:latin typeface="Cambria Math"/>
                            </a:rPr>
                            <m:t>𝟏𝟔</m:t>
                          </m:r>
                        </m:e>
                      </m:rad>
                      <m:r>
                        <a:rPr lang="ru-RU" sz="4400" b="1" i="1" smtClean="0">
                          <a:latin typeface="Cambria Math"/>
                        </a:rPr>
                        <m:t>=</m:t>
                      </m:r>
                      <m:r>
                        <a:rPr lang="ru-RU" sz="4400" b="1" i="1" smtClean="0"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uz-Latn-UZ" sz="44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2511" y="4737297"/>
                <a:ext cx="3040319" cy="84907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925106" y="6096000"/>
                <a:ext cx="1931041" cy="12636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>
                    <a:latin typeface="Arial" pitchFamily="34" charset="0"/>
                    <a:cs typeface="Arial" pitchFamily="34" charset="0"/>
                  </a:rPr>
                  <a:t>4)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1" i="1" smtClean="0">
                            <a:latin typeface="Cambria Math"/>
                          </a:rPr>
                          <m:t>𝟒</m:t>
                        </m:r>
                        <m:rad>
                          <m:radPr>
                            <m:degHide m:val="on"/>
                            <m:ctrlPr>
                              <a:rPr lang="ru-RU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b="1" i="1" smtClean="0">
                                <a:latin typeface="Cambria Math"/>
                              </a:rPr>
                              <m:t>𝟒𝟎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ru-RU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b="1" i="1" smtClean="0">
                                <a:latin typeface="Cambria Math"/>
                              </a:rPr>
                              <m:t>𝟏𝟎</m:t>
                            </m:r>
                          </m:e>
                        </m:rad>
                      </m:den>
                    </m:f>
                  </m:oMath>
                </a14:m>
                <a:endParaRPr lang="uz-Latn-UZ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5106" y="6096000"/>
                <a:ext cx="1931041" cy="1263616"/>
              </a:xfrm>
              <a:prstGeom prst="rect">
                <a:avLst/>
              </a:prstGeom>
              <a:blipFill rotWithShape="1">
                <a:blip r:embed="rId10"/>
                <a:stretch>
                  <a:fillRect l="-13565" b="-7246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838343" y="6096000"/>
                <a:ext cx="2563009" cy="12634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b="1" i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1" i="1" smtClean="0">
                            <a:latin typeface="Cambria Math"/>
                          </a:rPr>
                          <m:t>𝟒</m:t>
                        </m:r>
                        <m:rad>
                          <m:radPr>
                            <m:degHide m:val="on"/>
                            <m:ctrlPr>
                              <a:rPr lang="ru-RU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b="1" i="1" smtClean="0">
                                <a:latin typeface="Cambria Math"/>
                              </a:rPr>
                              <m:t>𝟒</m:t>
                            </m:r>
                            <m:r>
                              <a:rPr lang="ru-RU" b="1" i="1" smtClean="0">
                                <a:latin typeface="Cambria Math"/>
                              </a:rPr>
                              <m:t> ∙ </m:t>
                            </m:r>
                            <m:r>
                              <a:rPr lang="ru-RU" b="1" i="1" smtClean="0">
                                <a:latin typeface="Cambria Math"/>
                                <a:ea typeface="Cambria Math"/>
                              </a:rPr>
                              <m:t>𝟏𝟎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ru-RU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b="1" i="1" smtClean="0">
                                <a:latin typeface="Cambria Math"/>
                              </a:rPr>
                              <m:t>𝟏𝟎</m:t>
                            </m:r>
                          </m:e>
                        </m:rad>
                      </m:den>
                    </m:f>
                  </m:oMath>
                </a14:m>
                <a:endParaRPr lang="uz-Latn-UZ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8343" y="6096000"/>
                <a:ext cx="2563009" cy="126348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130014" y="6096129"/>
                <a:ext cx="2009974" cy="12636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b="1" i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1" i="1" smtClean="0">
                            <a:latin typeface="Cambria Math"/>
                          </a:rPr>
                          <m:t>𝟖</m:t>
                        </m:r>
                        <m:rad>
                          <m:radPr>
                            <m:degHide m:val="on"/>
                            <m:ctrlPr>
                              <a:rPr lang="ru-RU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b="1" i="1" smtClean="0">
                                <a:latin typeface="Cambria Math"/>
                              </a:rPr>
                              <m:t>𝟏𝟎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ru-RU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b="1" i="1" smtClean="0">
                                <a:latin typeface="Cambria Math"/>
                              </a:rPr>
                              <m:t>𝟏𝟎</m:t>
                            </m:r>
                          </m:e>
                        </m:rad>
                      </m:den>
                    </m:f>
                  </m:oMath>
                </a14:m>
                <a:endParaRPr lang="uz-Latn-UZ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0014" y="6096129"/>
                <a:ext cx="2009974" cy="1263616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Прямая соединительная линия 29"/>
          <p:cNvCxnSpPr/>
          <p:nvPr/>
        </p:nvCxnSpPr>
        <p:spPr>
          <a:xfrm>
            <a:off x="6239842" y="6913659"/>
            <a:ext cx="589355" cy="508422"/>
          </a:xfrm>
          <a:prstGeom prst="line">
            <a:avLst/>
          </a:prstGeom>
          <a:ln w="38100">
            <a:solidFill>
              <a:srgbClr val="1A0A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endCxn id="29" idx="3"/>
          </p:cNvCxnSpPr>
          <p:nvPr/>
        </p:nvCxnSpPr>
        <p:spPr>
          <a:xfrm>
            <a:off x="6392754" y="6096129"/>
            <a:ext cx="747234" cy="631808"/>
          </a:xfrm>
          <a:prstGeom prst="line">
            <a:avLst/>
          </a:prstGeom>
          <a:ln w="38100">
            <a:solidFill>
              <a:srgbClr val="1A0A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7168854" y="6367651"/>
            <a:ext cx="857927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=8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5842" name="Picture 2" descr="Картинки по запросу &quot;школьники мультяшные&quot;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9321" y="4211682"/>
            <a:ext cx="3304650" cy="3404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1969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23" grpId="0"/>
      <p:bldP spid="25" grpId="0"/>
      <p:bldP spid="26" grpId="0"/>
      <p:bldP spid="28" grpId="0"/>
      <p:bldP spid="29" grpId="0"/>
      <p:bldP spid="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8507" y="178854"/>
            <a:ext cx="389722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Вычислить: 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772458" y="1185792"/>
                <a:ext cx="3362011" cy="12634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b="1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b="1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b="1" i="1" smtClean="0">
                                <a:latin typeface="Cambria Math"/>
                              </a:rPr>
                              <m:t>𝟔𝟒</m:t>
                            </m:r>
                          </m:e>
                        </m:rad>
                        <m:r>
                          <a:rPr lang="ru-RU" b="1" i="1" smtClean="0">
                            <a:latin typeface="Cambria Math"/>
                          </a:rPr>
                          <m:t> </m:t>
                        </m:r>
                        <m:r>
                          <a:rPr lang="ru-RU" b="1" i="1" smtClean="0">
                            <a:latin typeface="Cambria Math"/>
                            <a:ea typeface="Cambria Math"/>
                          </a:rPr>
                          <m:t>∙ </m:t>
                        </m:r>
                        <m:rad>
                          <m:radPr>
                            <m:degHide m:val="on"/>
                            <m:ctrlPr>
                              <a:rPr lang="ru-RU" b="1" i="1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b="1" i="1" smtClean="0">
                                <a:latin typeface="Cambria Math"/>
                                <a:ea typeface="Cambria Math"/>
                              </a:rPr>
                              <m:t>𝟒𝟗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ru-RU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b="1" i="1" smtClean="0">
                                <a:latin typeface="Cambria Math"/>
                              </a:rPr>
                              <m:t>𝟏𝟗𝟔</m:t>
                            </m:r>
                            <m:r>
                              <a:rPr lang="ru-RU" b="1" i="1" smtClean="0">
                                <a:latin typeface="Cambria Math"/>
                              </a:rPr>
                              <m:t> </m:t>
                            </m:r>
                          </m:e>
                        </m:rad>
                        <m:r>
                          <a:rPr lang="ru-RU" b="1" i="1" smtClean="0">
                            <a:latin typeface="Cambria Math"/>
                            <a:ea typeface="Cambria Math"/>
                          </a:rPr>
                          <m:t>∙ </m:t>
                        </m:r>
                        <m:rad>
                          <m:radPr>
                            <m:degHide m:val="on"/>
                            <m:ctrlPr>
                              <a:rPr lang="ru-RU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b="1" i="1" smtClean="0">
                                <a:latin typeface="Cambria Math"/>
                              </a:rPr>
                              <m:t>𝟑𝟐𝟒</m:t>
                            </m:r>
                          </m:e>
                        </m:rad>
                      </m:den>
                    </m:f>
                  </m:oMath>
                </a14:m>
                <a:r>
                  <a:rPr lang="ru-RU" b="1" dirty="0" smtClean="0">
                    <a:latin typeface="Arial" pitchFamily="34" charset="0"/>
                    <a:cs typeface="Arial" pitchFamily="34" charset="0"/>
                  </a:rPr>
                  <a:t> </a:t>
                </a:r>
                <a:endParaRPr lang="uz-Latn-UZ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2458" y="1185792"/>
                <a:ext cx="3362011" cy="126348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43341" y="979133"/>
                <a:ext cx="3201774" cy="14701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4400" b="1" i="1" smtClean="0">
                        <a:latin typeface="Cambria Math"/>
                      </a:rPr>
                      <m:t>𝟏</m:t>
                    </m:r>
                    <m:r>
                      <a:rPr lang="ru-RU" sz="4400" b="1" i="0" smtClean="0">
                        <a:latin typeface="Cambria Math"/>
                      </a:rPr>
                      <m:t>) </m:t>
                    </m:r>
                    <m:rad>
                      <m:radPr>
                        <m:degHide m:val="on"/>
                        <m:ctrlPr>
                          <a:rPr lang="ru-RU" sz="4400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ru-RU" sz="4400" b="1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ru-RU" sz="4400" b="1" i="1" smtClean="0">
                                <a:latin typeface="Cambria Math"/>
                              </a:rPr>
                              <m:t>𝟔𝟒</m:t>
                            </m:r>
                            <m:r>
                              <a:rPr lang="ru-RU" sz="4400" b="1" i="1" smtClean="0">
                                <a:latin typeface="Cambria Math"/>
                              </a:rPr>
                              <m:t> ∙ </m:t>
                            </m:r>
                            <m:r>
                              <a:rPr lang="ru-RU" sz="4400" b="1" i="1" smtClean="0">
                                <a:latin typeface="Cambria Math"/>
                                <a:ea typeface="Cambria Math"/>
                              </a:rPr>
                              <m:t>𝟒𝟗</m:t>
                            </m:r>
                          </m:num>
                          <m:den>
                            <m:r>
                              <a:rPr lang="ru-RU" sz="4400" b="1" i="1" smtClean="0">
                                <a:latin typeface="Cambria Math"/>
                              </a:rPr>
                              <m:t>𝟏𝟗𝟔</m:t>
                            </m:r>
                            <m:r>
                              <a:rPr lang="ru-RU" sz="4400" b="1" i="1" smtClean="0">
                                <a:latin typeface="Cambria Math"/>
                              </a:rPr>
                              <m:t> ∙ </m:t>
                            </m:r>
                            <m:r>
                              <a:rPr lang="ru-RU" sz="4400" b="1" i="1" smtClean="0">
                                <a:latin typeface="Cambria Math"/>
                                <a:ea typeface="Cambria Math"/>
                              </a:rPr>
                              <m:t>𝟑𝟐𝟒</m:t>
                            </m:r>
                          </m:den>
                        </m:f>
                      </m:e>
                    </m:rad>
                  </m:oMath>
                </a14:m>
                <a:r>
                  <a:rPr lang="ru-RU" sz="4400" b="1" dirty="0" smtClean="0">
                    <a:latin typeface="Arial" pitchFamily="34" charset="0"/>
                    <a:cs typeface="Arial" pitchFamily="34" charset="0"/>
                  </a:rPr>
                  <a:t> </a:t>
                </a:r>
                <a:endParaRPr lang="uz-Latn-UZ" sz="44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341" y="979133"/>
                <a:ext cx="3201774" cy="147014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829197" y="1334230"/>
                <a:ext cx="2091022" cy="11150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b="1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1" i="1" smtClean="0">
                            <a:latin typeface="Cambria Math"/>
                          </a:rPr>
                          <m:t>𝟖</m:t>
                        </m:r>
                        <m:r>
                          <a:rPr lang="ru-RU" b="1" i="1" smtClean="0">
                            <a:latin typeface="Cambria Math"/>
                          </a:rPr>
                          <m:t> ∙</m:t>
                        </m:r>
                        <m:r>
                          <a:rPr lang="ru-RU" b="1" i="1" smtClean="0">
                            <a:latin typeface="Cambria Math"/>
                            <a:ea typeface="Cambria Math"/>
                          </a:rPr>
                          <m:t>𝟕</m:t>
                        </m:r>
                      </m:num>
                      <m:den>
                        <m:r>
                          <a:rPr lang="ru-RU" b="1" i="1" smtClean="0">
                            <a:latin typeface="Cambria Math"/>
                          </a:rPr>
                          <m:t>𝟏𝟒</m:t>
                        </m:r>
                        <m:r>
                          <a:rPr lang="ru-RU" b="1" i="1" smtClean="0"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ru-RU" b="1" i="1" smtClean="0">
                            <a:latin typeface="Cambria Math"/>
                            <a:ea typeface="Cambria Math"/>
                          </a:rPr>
                          <m:t>𝟏𝟖</m:t>
                        </m:r>
                      </m:den>
                    </m:f>
                  </m:oMath>
                </a14:m>
                <a:r>
                  <a:rPr lang="ru-RU" b="1" dirty="0" smtClean="0">
                    <a:latin typeface="Arial" pitchFamily="34" charset="0"/>
                    <a:cs typeface="Arial" pitchFamily="34" charset="0"/>
                  </a:rPr>
                  <a:t> </a:t>
                </a:r>
                <a:endParaRPr lang="uz-Latn-UZ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9197" y="1334230"/>
                <a:ext cx="2091022" cy="111504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Прямая соединительная линия 32"/>
          <p:cNvCxnSpPr/>
          <p:nvPr/>
        </p:nvCxnSpPr>
        <p:spPr>
          <a:xfrm>
            <a:off x="7580030" y="1965769"/>
            <a:ext cx="589355" cy="508422"/>
          </a:xfrm>
          <a:prstGeom prst="line">
            <a:avLst/>
          </a:prstGeom>
          <a:ln w="38100">
            <a:solidFill>
              <a:srgbClr val="1A0A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8097886" y="1363275"/>
            <a:ext cx="523998" cy="454260"/>
          </a:xfrm>
          <a:prstGeom prst="line">
            <a:avLst/>
          </a:prstGeom>
          <a:ln w="38100">
            <a:solidFill>
              <a:srgbClr val="1A0A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7514585" y="1296166"/>
            <a:ext cx="589355" cy="508422"/>
          </a:xfrm>
          <a:prstGeom prst="line">
            <a:avLst/>
          </a:prstGeom>
          <a:ln w="38100">
            <a:solidFill>
              <a:srgbClr val="1A0A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8224665" y="2064801"/>
            <a:ext cx="397219" cy="409390"/>
          </a:xfrm>
          <a:prstGeom prst="line">
            <a:avLst/>
          </a:prstGeom>
          <a:ln w="38100">
            <a:solidFill>
              <a:srgbClr val="1A0A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462415" y="2449279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2</a:t>
            </a:r>
            <a:endParaRPr lang="uz-Latn-UZ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240650" y="2441126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9</a:t>
            </a:r>
            <a:endParaRPr lang="uz-Latn-UZ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432713" y="791774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4</a:t>
            </a:r>
            <a:endParaRPr lang="uz-Latn-UZ" sz="3200" b="1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8652942" y="1417157"/>
                <a:ext cx="787395" cy="11148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>
                    <a:latin typeface="Arial" pitchFamily="34" charset="0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1" i="1" smtClean="0"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ru-RU" b="1" i="1" smtClean="0">
                            <a:latin typeface="Cambria Math"/>
                          </a:rPr>
                          <m:t>𝟗</m:t>
                        </m:r>
                      </m:den>
                    </m:f>
                  </m:oMath>
                </a14:m>
                <a:endParaRPr lang="uz-Latn-UZ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52942" y="1417157"/>
                <a:ext cx="787395" cy="1114857"/>
              </a:xfrm>
              <a:prstGeom prst="rect">
                <a:avLst/>
              </a:prstGeom>
              <a:blipFill rotWithShape="1">
                <a:blip r:embed="rId5"/>
                <a:stretch>
                  <a:fillRect l="-32308" b="-10929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222912" y="3209805"/>
                <a:ext cx="3883114" cy="17291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b="1" i="1" smtClean="0">
                          <a:latin typeface="Cambria Math"/>
                        </a:rPr>
                        <m:t>𝟐</m:t>
                      </m:r>
                      <m:r>
                        <a:rPr lang="ru-RU" sz="3600" b="1" i="0" smtClean="0">
                          <a:latin typeface="Cambria Math"/>
                        </a:rPr>
                        <m:t>) </m:t>
                      </m:r>
                      <m:rad>
                        <m:radPr>
                          <m:degHide m:val="on"/>
                          <m:ctrlPr>
                            <a:rPr lang="ru-RU" sz="3600" b="1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ru-RU" sz="3600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ru-RU" sz="3600" b="1" i="1" smtClean="0">
                                  <a:latin typeface="Cambria Math"/>
                                </a:rPr>
                                <m:t>𝟗</m:t>
                              </m:r>
                              <m:r>
                                <a:rPr lang="ru-RU" sz="3600" b="1" i="1" smtClean="0">
                                  <a:latin typeface="Cambria Math"/>
                                </a:rPr>
                                <m:t> </m:t>
                              </m:r>
                            </m:num>
                            <m:den>
                              <m:r>
                                <a:rPr lang="ru-RU" sz="3600" b="1" i="1" smtClean="0">
                                  <a:latin typeface="Cambria Math"/>
                                </a:rPr>
                                <m:t>𝟏𝟔</m:t>
                              </m:r>
                              <m:r>
                                <a:rPr lang="ru-RU" sz="3600" b="1" i="1" smtClean="0">
                                  <a:latin typeface="Cambria Math"/>
                                </a:rPr>
                                <m:t> </m:t>
                              </m:r>
                            </m:den>
                          </m:f>
                          <m:r>
                            <a:rPr lang="ru-RU" sz="3600" b="1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f>
                            <m:fPr>
                              <m:ctrlPr>
                                <a:rPr lang="ru-RU" sz="3600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ru-RU" sz="3600" b="1" i="1" smtClean="0">
                                  <a:latin typeface="Cambria Math"/>
                                </a:rPr>
                                <m:t>𝟒</m:t>
                              </m:r>
                            </m:num>
                            <m:den>
                              <m:r>
                                <a:rPr lang="ru-RU" sz="3600" b="1" i="1" smtClean="0">
                                  <a:latin typeface="Cambria Math"/>
                                </a:rPr>
                                <m:t>𝟖𝟏</m:t>
                              </m:r>
                            </m:den>
                          </m:f>
                          <m:r>
                            <a:rPr lang="ru-RU" sz="3600" b="1" i="1">
                              <a:latin typeface="Cambria Math"/>
                              <a:ea typeface="Cambria Math"/>
                            </a:rPr>
                            <m:t>∙</m:t>
                          </m:r>
                          <m:f>
                            <m:fPr>
                              <m:ctrlPr>
                                <a:rPr lang="ru-RU" sz="3600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ru-RU" sz="3600" b="1" i="1" smtClean="0">
                                  <a:latin typeface="Cambria Math"/>
                                </a:rPr>
                                <m:t>𝟑𝟔</m:t>
                              </m:r>
                            </m:num>
                            <m:den>
                              <m:r>
                                <a:rPr lang="ru-RU" sz="3600" b="1" i="1" smtClean="0">
                                  <a:latin typeface="Cambria Math"/>
                                </a:rPr>
                                <m:t>𝟏𝟔𝟗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uz-Latn-UZ" sz="36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912" y="3209805"/>
                <a:ext cx="3883114" cy="172919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Прямая соединительная линия 38"/>
          <p:cNvCxnSpPr/>
          <p:nvPr/>
        </p:nvCxnSpPr>
        <p:spPr>
          <a:xfrm>
            <a:off x="1449141" y="3654164"/>
            <a:ext cx="368076" cy="353641"/>
          </a:xfrm>
          <a:prstGeom prst="line">
            <a:avLst/>
          </a:prstGeom>
          <a:ln w="38100">
            <a:solidFill>
              <a:srgbClr val="1A0A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2369402" y="4307187"/>
            <a:ext cx="413336" cy="354096"/>
          </a:xfrm>
          <a:prstGeom prst="line">
            <a:avLst/>
          </a:prstGeom>
          <a:ln w="38100">
            <a:solidFill>
              <a:srgbClr val="1A0A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1449141" y="4313061"/>
            <a:ext cx="368076" cy="348222"/>
          </a:xfrm>
          <a:prstGeom prst="line">
            <a:avLst/>
          </a:prstGeom>
          <a:ln w="38100">
            <a:solidFill>
              <a:srgbClr val="1A0A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2441401" y="3592471"/>
            <a:ext cx="341337" cy="415334"/>
          </a:xfrm>
          <a:prstGeom prst="line">
            <a:avLst/>
          </a:prstGeom>
          <a:ln w="38100">
            <a:solidFill>
              <a:srgbClr val="1A0A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167079" y="3143210"/>
                <a:ext cx="3357329" cy="17291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b="1" i="0" smtClean="0">
                          <a:latin typeface="Cambria Math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ru-RU" sz="3600" b="1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ru-RU" sz="3600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ru-RU" sz="3600" b="1" i="1" smtClean="0">
                                  <a:latin typeface="Cambria Math"/>
                                </a:rPr>
                                <m:t>𝟏</m:t>
                              </m:r>
                              <m:r>
                                <a:rPr lang="ru-RU" sz="3600" b="1" i="1" smtClean="0">
                                  <a:latin typeface="Cambria Math"/>
                                </a:rPr>
                                <m:t> </m:t>
                              </m:r>
                            </m:num>
                            <m:den>
                              <m:r>
                                <a:rPr lang="ru-RU" sz="3600" b="1" i="1" smtClean="0">
                                  <a:latin typeface="Cambria Math"/>
                                </a:rPr>
                                <m:t>𝟒</m:t>
                              </m:r>
                              <m:r>
                                <a:rPr lang="ru-RU" sz="3600" b="1" i="1" smtClean="0">
                                  <a:latin typeface="Cambria Math"/>
                                </a:rPr>
                                <m:t> </m:t>
                              </m:r>
                            </m:den>
                          </m:f>
                          <m:r>
                            <a:rPr lang="ru-RU" sz="3600" b="1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f>
                            <m:fPr>
                              <m:ctrlPr>
                                <a:rPr lang="ru-RU" sz="3600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ru-RU" sz="3600" b="1" i="1" smtClean="0">
                                  <a:latin typeface="Cambria Math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ru-RU" sz="3600" b="1" i="1" smtClean="0">
                                  <a:latin typeface="Cambria Math"/>
                                </a:rPr>
                                <m:t>𝟗</m:t>
                              </m:r>
                            </m:den>
                          </m:f>
                          <m:r>
                            <a:rPr lang="ru-RU" sz="3600" b="1" i="1">
                              <a:latin typeface="Cambria Math"/>
                              <a:ea typeface="Cambria Math"/>
                            </a:rPr>
                            <m:t>∙</m:t>
                          </m:r>
                          <m:f>
                            <m:fPr>
                              <m:ctrlPr>
                                <a:rPr lang="ru-RU" sz="3600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ru-RU" sz="3600" b="1" i="1" smtClean="0">
                                  <a:latin typeface="Cambria Math"/>
                                </a:rPr>
                                <m:t>𝟑𝟔</m:t>
                              </m:r>
                            </m:num>
                            <m:den>
                              <m:r>
                                <a:rPr lang="ru-RU" sz="3600" b="1" i="1" smtClean="0">
                                  <a:latin typeface="Cambria Math"/>
                                </a:rPr>
                                <m:t>𝟏𝟔𝟗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uz-Latn-UZ" sz="36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7079" y="3143210"/>
                <a:ext cx="3357329" cy="172919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Прямая соединительная линия 49"/>
          <p:cNvCxnSpPr/>
          <p:nvPr/>
        </p:nvCxnSpPr>
        <p:spPr>
          <a:xfrm>
            <a:off x="5158785" y="4152861"/>
            <a:ext cx="589355" cy="508422"/>
          </a:xfrm>
          <a:prstGeom prst="line">
            <a:avLst/>
          </a:prstGeom>
          <a:ln w="38100">
            <a:solidFill>
              <a:srgbClr val="1A0A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5945728" y="4313061"/>
            <a:ext cx="373617" cy="348222"/>
          </a:xfrm>
          <a:prstGeom prst="line">
            <a:avLst/>
          </a:prstGeom>
          <a:ln w="38100">
            <a:solidFill>
              <a:srgbClr val="1A0A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6595304" y="3463981"/>
            <a:ext cx="598240" cy="543824"/>
          </a:xfrm>
          <a:prstGeom prst="line">
            <a:avLst/>
          </a:prstGeom>
          <a:ln w="38100">
            <a:solidFill>
              <a:srgbClr val="1A0A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7432713" y="3288265"/>
                <a:ext cx="2369880" cy="17291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b="1" i="0" smtClean="0">
                          <a:latin typeface="Cambria Math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ru-RU" sz="3600" b="1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ru-RU" sz="3600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ru-RU" sz="3600" b="1" i="1" smtClean="0">
                                  <a:latin typeface="Cambria Math"/>
                                </a:rPr>
                                <m:t>𝟏</m:t>
                              </m:r>
                              <m:r>
                                <a:rPr lang="ru-RU" sz="3600" b="1" i="1" smtClean="0">
                                  <a:latin typeface="Cambria Math"/>
                                </a:rPr>
                                <m:t> </m:t>
                              </m:r>
                            </m:num>
                            <m:den>
                              <m:r>
                                <a:rPr lang="ru-RU" sz="3600" b="1" i="1" smtClean="0">
                                  <a:latin typeface="Cambria Math"/>
                                </a:rPr>
                                <m:t>𝟏𝟔𝟗</m:t>
                              </m:r>
                              <m:r>
                                <a:rPr lang="ru-RU" sz="3600" b="1" i="1" smtClean="0">
                                  <a:latin typeface="Cambria Math"/>
                                </a:rPr>
                                <m:t> </m:t>
                              </m:r>
                            </m:den>
                          </m:f>
                        </m:e>
                      </m:rad>
                      <m:r>
                        <a:rPr lang="ru-RU" sz="3600" b="1" i="1" smtClean="0">
                          <a:latin typeface="Cambria Math"/>
                        </a:rPr>
                        <m:t>  </m:t>
                      </m:r>
                    </m:oMath>
                  </m:oMathPara>
                </a14:m>
                <a:endParaRPr lang="uz-Latn-UZ" sz="36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2713" y="3288265"/>
                <a:ext cx="2369880" cy="172919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9385978" y="3592471"/>
                <a:ext cx="1465273" cy="12488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uz-Latn-UZ" sz="40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40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ru-RU" sz="4000" b="1" i="1" smtClean="0">
                              <a:latin typeface="Cambria Math"/>
                            </a:rPr>
                            <m:t>𝟏𝟑</m:t>
                          </m:r>
                        </m:den>
                      </m:f>
                    </m:oMath>
                  </m:oMathPara>
                </a14:m>
                <a:endParaRPr lang="uz-Latn-UZ" sz="40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85978" y="3592471"/>
                <a:ext cx="1465273" cy="1248803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22912" y="5387442"/>
                <a:ext cx="3442289" cy="17291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b="1" i="1" smtClean="0">
                          <a:latin typeface="Cambria Math"/>
                        </a:rPr>
                        <m:t>𝟑</m:t>
                      </m:r>
                      <m:r>
                        <a:rPr lang="ru-RU" sz="3600" b="1" i="0" smtClean="0">
                          <a:latin typeface="Cambria Math"/>
                        </a:rPr>
                        <m:t>) </m:t>
                      </m:r>
                      <m:rad>
                        <m:radPr>
                          <m:degHide m:val="on"/>
                          <m:ctrlPr>
                            <a:rPr lang="ru-RU" sz="3600" b="1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ru-RU" sz="3600" b="1" i="1" smtClean="0">
                              <a:latin typeface="Cambria Math"/>
                            </a:rPr>
                            <m:t>𝟓</m:t>
                          </m:r>
                          <m:f>
                            <m:fPr>
                              <m:ctrlPr>
                                <a:rPr lang="ru-RU" sz="3600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ru-RU" sz="3600" b="1" i="1" smtClean="0">
                                  <a:latin typeface="Cambria Math"/>
                                </a:rPr>
                                <m:t>𝟒</m:t>
                              </m:r>
                              <m:r>
                                <a:rPr lang="ru-RU" sz="3600" b="1" i="1" smtClean="0">
                                  <a:latin typeface="Cambria Math"/>
                                </a:rPr>
                                <m:t> </m:t>
                              </m:r>
                            </m:num>
                            <m:den>
                              <m:r>
                                <a:rPr lang="ru-RU" sz="3600" b="1" i="1" smtClean="0">
                                  <a:latin typeface="Cambria Math"/>
                                </a:rPr>
                                <m:t>𝟗</m:t>
                              </m:r>
                              <m:r>
                                <a:rPr lang="ru-RU" sz="3600" b="1" i="1" smtClean="0">
                                  <a:latin typeface="Cambria Math"/>
                                </a:rPr>
                                <m:t> </m:t>
                              </m:r>
                            </m:den>
                          </m:f>
                          <m:r>
                            <a:rPr lang="ru-RU" sz="3600" b="1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ru-RU" sz="3600" b="1" i="1" smtClean="0">
                              <a:latin typeface="Cambria Math"/>
                              <a:ea typeface="Cambria Math"/>
                            </a:rPr>
                            <m:t>𝟏𝟏</m:t>
                          </m:r>
                          <m:f>
                            <m:fPr>
                              <m:ctrlPr>
                                <a:rPr lang="ru-RU" sz="3600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ru-RU" sz="3600" b="1" i="1" smtClean="0">
                                  <a:latin typeface="Cambria Math"/>
                                </a:rPr>
                                <m:t>𝟏𝟒</m:t>
                              </m:r>
                            </m:num>
                            <m:den>
                              <m:r>
                                <a:rPr lang="ru-RU" sz="3600" b="1" i="1" smtClean="0">
                                  <a:latin typeface="Cambria Math"/>
                                </a:rPr>
                                <m:t>𝟐𝟓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uz-Latn-UZ" sz="36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912" y="5387442"/>
                <a:ext cx="3442289" cy="1729191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637880" y="5387442"/>
                <a:ext cx="2937343" cy="17291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b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ru-RU" sz="3600" b="1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ru-RU" sz="3600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ru-RU" sz="3600" b="1" i="1" smtClean="0">
                                  <a:latin typeface="Cambria Math"/>
                                </a:rPr>
                                <m:t>𝟒𝟗</m:t>
                              </m:r>
                              <m:r>
                                <a:rPr lang="ru-RU" sz="3600" b="1" i="1" smtClean="0">
                                  <a:latin typeface="Cambria Math"/>
                                </a:rPr>
                                <m:t> </m:t>
                              </m:r>
                            </m:num>
                            <m:den>
                              <m:r>
                                <a:rPr lang="ru-RU" sz="3600" b="1" i="1" smtClean="0">
                                  <a:latin typeface="Cambria Math"/>
                                </a:rPr>
                                <m:t>𝟗</m:t>
                              </m:r>
                            </m:den>
                          </m:f>
                          <m:r>
                            <a:rPr lang="ru-RU" sz="3600" b="1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f>
                            <m:fPr>
                              <m:ctrlPr>
                                <a:rPr lang="ru-RU" sz="3600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ru-RU" sz="3600" b="1" i="1" smtClean="0">
                                  <a:latin typeface="Cambria Math"/>
                                </a:rPr>
                                <m:t>𝟐𝟖𝟗</m:t>
                              </m:r>
                            </m:num>
                            <m:den>
                              <m:r>
                                <a:rPr lang="ru-RU" sz="3600" b="1" i="1" smtClean="0">
                                  <a:latin typeface="Cambria Math"/>
                                </a:rPr>
                                <m:t>𝟐𝟓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uz-Latn-UZ" sz="36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7880" y="5387442"/>
                <a:ext cx="2937343" cy="1729191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545922" y="5620293"/>
                <a:ext cx="3103927" cy="12634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b="1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b="1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b="1" i="1" smtClean="0">
                                <a:latin typeface="Cambria Math"/>
                              </a:rPr>
                              <m:t>𝟒𝟗</m:t>
                            </m:r>
                          </m:e>
                        </m:rad>
                        <m:r>
                          <a:rPr lang="ru-RU" b="1" i="1" smtClean="0">
                            <a:latin typeface="Cambria Math"/>
                          </a:rPr>
                          <m:t> </m:t>
                        </m:r>
                        <m:r>
                          <a:rPr lang="ru-RU" b="1" i="1" smtClean="0">
                            <a:latin typeface="Cambria Math"/>
                            <a:ea typeface="Cambria Math"/>
                          </a:rPr>
                          <m:t>∙ </m:t>
                        </m:r>
                        <m:rad>
                          <m:radPr>
                            <m:degHide m:val="on"/>
                            <m:ctrlPr>
                              <a:rPr lang="ru-RU" b="1" i="1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b="1" i="1" smtClean="0">
                                <a:latin typeface="Cambria Math"/>
                                <a:ea typeface="Cambria Math"/>
                              </a:rPr>
                              <m:t>𝟐𝟖𝟗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ru-RU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b="1" i="1" smtClean="0">
                                <a:latin typeface="Cambria Math"/>
                              </a:rPr>
                              <m:t>𝟗</m:t>
                            </m:r>
                            <m:r>
                              <a:rPr lang="ru-RU" b="1" i="1" smtClean="0">
                                <a:latin typeface="Cambria Math"/>
                              </a:rPr>
                              <m:t> </m:t>
                            </m:r>
                          </m:e>
                        </m:rad>
                        <m:r>
                          <a:rPr lang="ru-RU" b="1" i="1" smtClean="0">
                            <a:latin typeface="Cambria Math"/>
                            <a:ea typeface="Cambria Math"/>
                          </a:rPr>
                          <m:t>∙ </m:t>
                        </m:r>
                        <m:rad>
                          <m:radPr>
                            <m:degHide m:val="on"/>
                            <m:ctrlPr>
                              <a:rPr lang="ru-RU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b="1" i="1" smtClean="0">
                                <a:latin typeface="Cambria Math"/>
                              </a:rPr>
                              <m:t>𝟐𝟓</m:t>
                            </m:r>
                          </m:e>
                        </m:rad>
                      </m:den>
                    </m:f>
                  </m:oMath>
                </a14:m>
                <a:r>
                  <a:rPr lang="ru-RU" b="1" dirty="0" smtClean="0">
                    <a:latin typeface="Arial" pitchFamily="34" charset="0"/>
                    <a:cs typeface="Arial" pitchFamily="34" charset="0"/>
                  </a:rPr>
                  <a:t> </a:t>
                </a:r>
                <a:endParaRPr lang="uz-Latn-UZ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5922" y="5620293"/>
                <a:ext cx="3103927" cy="126348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9443666" y="5779610"/>
                <a:ext cx="1927515" cy="11150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b="1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1" i="1" smtClean="0">
                            <a:latin typeface="Cambria Math"/>
                          </a:rPr>
                          <m:t>𝟕</m:t>
                        </m:r>
                        <m:r>
                          <a:rPr lang="ru-RU" b="1" i="1" smtClean="0">
                            <a:latin typeface="Cambria Math"/>
                          </a:rPr>
                          <m:t> ∙</m:t>
                        </m:r>
                        <m:r>
                          <a:rPr lang="ru-RU" b="1" i="1" smtClean="0">
                            <a:latin typeface="Cambria Math"/>
                            <a:ea typeface="Cambria Math"/>
                          </a:rPr>
                          <m:t>𝟏𝟕</m:t>
                        </m:r>
                      </m:num>
                      <m:den>
                        <m:r>
                          <a:rPr lang="ru-RU" b="1" i="1" smtClean="0">
                            <a:latin typeface="Cambria Math"/>
                            <a:ea typeface="Cambria Math"/>
                          </a:rPr>
                          <m:t>𝟑</m:t>
                        </m:r>
                        <m:r>
                          <a:rPr lang="ru-RU" b="1" i="1" smtClean="0">
                            <a:latin typeface="Cambria Math"/>
                            <a:ea typeface="Cambria Math"/>
                          </a:rPr>
                          <m:t> ∙</m:t>
                        </m:r>
                        <m:r>
                          <a:rPr lang="ru-RU" b="1" i="1" smtClean="0">
                            <a:latin typeface="Cambria Math"/>
                            <a:ea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b="1" dirty="0" smtClean="0">
                    <a:latin typeface="Arial" pitchFamily="34" charset="0"/>
                    <a:cs typeface="Arial" pitchFamily="34" charset="0"/>
                  </a:rPr>
                  <a:t> </a:t>
                </a:r>
                <a:endParaRPr lang="uz-Latn-UZ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43666" y="5779610"/>
                <a:ext cx="1927515" cy="111504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1136236" y="5768923"/>
                <a:ext cx="3039294" cy="11148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>
                    <a:latin typeface="Arial" pitchFamily="34" charset="0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1" i="1" smtClean="0">
                            <a:latin typeface="Cambria Math"/>
                          </a:rPr>
                          <m:t>𝟏𝟏𝟗</m:t>
                        </m:r>
                      </m:num>
                      <m:den>
                        <m:r>
                          <a:rPr lang="ru-RU" b="1" i="1" smtClean="0">
                            <a:latin typeface="Cambria Math"/>
                          </a:rPr>
                          <m:t>𝟏𝟓</m:t>
                        </m:r>
                      </m:den>
                    </m:f>
                    <m:r>
                      <a:rPr lang="ru-RU" b="1" i="1" smtClean="0">
                        <a:latin typeface="Cambria Math"/>
                      </a:rPr>
                      <m:t>=</m:t>
                    </m:r>
                    <m:r>
                      <a:rPr lang="ru-RU" b="1" i="1" smtClean="0">
                        <a:latin typeface="Cambria Math"/>
                      </a:rPr>
                      <m:t>𝟕</m:t>
                    </m:r>
                    <m:f>
                      <m:fPr>
                        <m:ctrlPr>
                          <a:rPr lang="ru-RU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1" i="1" smtClean="0">
                            <a:latin typeface="Cambria Math"/>
                          </a:rPr>
                          <m:t>𝟏𝟒</m:t>
                        </m:r>
                      </m:num>
                      <m:den>
                        <m:r>
                          <a:rPr lang="ru-RU" b="1" i="1" smtClean="0">
                            <a:latin typeface="Cambria Math"/>
                          </a:rPr>
                          <m:t>𝟏𝟓</m:t>
                        </m:r>
                      </m:den>
                    </m:f>
                  </m:oMath>
                </a14:m>
                <a:endParaRPr lang="uz-Latn-UZ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36236" y="5768923"/>
                <a:ext cx="3039294" cy="1114857"/>
              </a:xfrm>
              <a:prstGeom prst="rect">
                <a:avLst/>
              </a:prstGeom>
              <a:blipFill rotWithShape="1">
                <a:blip r:embed="rId14"/>
                <a:stretch>
                  <a:fillRect l="-8635" b="-10929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4818" name="Picture 2" descr="Картинки по запросу &quot;школьники мультяшные&quot;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5020" y="578963"/>
            <a:ext cx="2131692" cy="3252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1620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32" grpId="0"/>
      <p:bldP spid="18" grpId="0"/>
      <p:bldP spid="19" grpId="0"/>
      <p:bldP spid="20" grpId="0"/>
      <p:bldP spid="21" grpId="0"/>
      <p:bldP spid="48" grpId="0"/>
      <p:bldP spid="54" grpId="0"/>
      <p:bldP spid="56" grpId="0"/>
      <p:bldP spid="27" grpId="0"/>
      <p:bldP spid="28" grpId="0"/>
      <p:bldP spid="29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6070" y="18990"/>
            <a:ext cx="5223418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Извлечь корень: 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770525" y="1086918"/>
                <a:ext cx="2863797" cy="13623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b="1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b="1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uz-Latn-UZ" b="1" i="1" smtClean="0">
                                <a:latin typeface="Cambria Math"/>
                              </a:rPr>
                              <m:t>𝟐𝟓</m:t>
                            </m:r>
                          </m:e>
                        </m:rad>
                        <m:r>
                          <a:rPr lang="ru-RU" b="1" i="1" smtClean="0">
                            <a:latin typeface="Cambria Math"/>
                          </a:rPr>
                          <m:t> </m:t>
                        </m:r>
                        <m:r>
                          <a:rPr lang="ru-RU" b="1" i="1" smtClean="0">
                            <a:latin typeface="Cambria Math"/>
                            <a:ea typeface="Cambria Math"/>
                          </a:rPr>
                          <m:t>∙ </m:t>
                        </m:r>
                        <m:rad>
                          <m:radPr>
                            <m:degHide m:val="on"/>
                            <m:ctrlPr>
                              <a:rPr lang="ru-RU" b="1" i="1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ru-RU" b="1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uz-Latn-UZ" b="1" i="1" smtClean="0">
                                    <a:latin typeface="Cambria Math"/>
                                    <a:ea typeface="Cambria Math"/>
                                  </a:rPr>
                                  <m:t>𝒂</m:t>
                                </m:r>
                              </m:e>
                              <m:sup>
                                <m:r>
                                  <a:rPr lang="uz-Latn-UZ" b="1" i="1" smtClean="0">
                                    <a:latin typeface="Cambria Math"/>
                                    <a:ea typeface="Cambria Math"/>
                                  </a:rPr>
                                  <m:t>𝟔</m:t>
                                </m:r>
                              </m:sup>
                            </m:sSup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ru-RU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uz-Latn-UZ" b="1" i="1" smtClean="0">
                                <a:latin typeface="Cambria Math"/>
                              </a:rPr>
                              <m:t>𝟒</m:t>
                            </m:r>
                            <m:r>
                              <a:rPr lang="ru-RU" b="1" i="1" smtClean="0">
                                <a:latin typeface="Cambria Math"/>
                              </a:rPr>
                              <m:t>𝟗</m:t>
                            </m:r>
                            <m:r>
                              <a:rPr lang="ru-RU" b="1" i="1" smtClean="0">
                                <a:latin typeface="Cambria Math"/>
                              </a:rPr>
                              <m:t> </m:t>
                            </m:r>
                          </m:e>
                        </m:rad>
                      </m:den>
                    </m:f>
                  </m:oMath>
                </a14:m>
                <a:r>
                  <a:rPr lang="ru-RU" b="1" dirty="0" smtClean="0">
                    <a:latin typeface="Arial" pitchFamily="34" charset="0"/>
                    <a:cs typeface="Arial" pitchFamily="34" charset="0"/>
                  </a:rPr>
                  <a:t> </a:t>
                </a:r>
                <a:endParaRPr lang="uz-Latn-UZ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0525" y="1086918"/>
                <a:ext cx="2863797" cy="136236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43341" y="979133"/>
                <a:ext cx="2431756" cy="14701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4400" b="1" i="1" smtClean="0">
                        <a:latin typeface="Cambria Math"/>
                      </a:rPr>
                      <m:t>𝟏</m:t>
                    </m:r>
                    <m:r>
                      <a:rPr lang="ru-RU" sz="4400" b="1" i="0" smtClean="0">
                        <a:latin typeface="Cambria Math"/>
                      </a:rPr>
                      <m:t>) </m:t>
                    </m:r>
                    <m:rad>
                      <m:radPr>
                        <m:degHide m:val="on"/>
                        <m:ctrlPr>
                          <a:rPr lang="ru-RU" sz="4400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ru-RU" sz="4400" b="1" i="1" smtClean="0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ru-RU" sz="4400" b="1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ru-RU" sz="4400" b="1" i="1" smtClean="0">
                                    <a:latin typeface="Cambria Math"/>
                                  </a:rPr>
                                  <m:t>𝟐𝟓</m:t>
                                </m:r>
                                <m:r>
                                  <a:rPr lang="uz-Latn-UZ" sz="4400" b="1" i="1" smtClean="0">
                                    <a:latin typeface="Cambria Math"/>
                                  </a:rPr>
                                  <m:t>𝒂</m:t>
                                </m:r>
                              </m:e>
                              <m:sup>
                                <m:r>
                                  <a:rPr lang="uz-Latn-UZ" sz="4400" b="1" i="1" smtClean="0">
                                    <a:latin typeface="Cambria Math"/>
                                  </a:rPr>
                                  <m:t>𝟔</m:t>
                                </m:r>
                              </m:sup>
                            </m:sSup>
                          </m:num>
                          <m:den>
                            <m:r>
                              <a:rPr lang="ru-RU" sz="4400" b="1" i="1" smtClean="0">
                                <a:latin typeface="Cambria Math"/>
                                <a:ea typeface="Cambria Math"/>
                              </a:rPr>
                              <m:t>𝟒</m:t>
                            </m:r>
                            <m:r>
                              <a:rPr lang="uz-Latn-UZ" sz="4400" b="1" i="1" smtClean="0">
                                <a:latin typeface="Cambria Math"/>
                                <a:ea typeface="Cambria Math"/>
                              </a:rPr>
                              <m:t>𝟗</m:t>
                            </m:r>
                          </m:den>
                        </m:f>
                      </m:e>
                    </m:rad>
                  </m:oMath>
                </a14:m>
                <a:r>
                  <a:rPr lang="ru-RU" sz="4400" b="1" dirty="0" smtClean="0">
                    <a:latin typeface="Arial" pitchFamily="34" charset="0"/>
                    <a:cs typeface="Arial" pitchFamily="34" charset="0"/>
                  </a:rPr>
                  <a:t> </a:t>
                </a:r>
                <a:endParaRPr lang="uz-Latn-UZ" sz="44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341" y="979133"/>
                <a:ext cx="2431756" cy="147014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483331" y="1228432"/>
                <a:ext cx="1727139" cy="12208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b="1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uz-Latn-UZ" b="1" i="1" smtClean="0">
                            <a:latin typeface="Cambria Math"/>
                          </a:rPr>
                          <m:t>𝟓</m:t>
                        </m:r>
                        <m:sSup>
                          <m:sSupPr>
                            <m:ctrlPr>
                              <a:rPr lang="uz-Latn-UZ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uz-Latn-UZ" b="1" i="1" smtClean="0">
                                <a:latin typeface="Cambria Math"/>
                              </a:rPr>
                              <m:t>𝒂</m:t>
                            </m:r>
                          </m:e>
                          <m:sup>
                            <m:r>
                              <a:rPr lang="uz-Latn-UZ" b="1" i="1" smtClean="0">
                                <a:latin typeface="Cambria Math"/>
                              </a:rPr>
                              <m:t>𝟑</m:t>
                            </m:r>
                          </m:sup>
                        </m:sSup>
                      </m:num>
                      <m:den>
                        <m:r>
                          <a:rPr lang="uz-Latn-UZ" b="1" i="1" smtClean="0">
                            <a:latin typeface="Cambria Math"/>
                            <a:ea typeface="Cambria Math"/>
                          </a:rPr>
                          <m:t>𝟕</m:t>
                        </m:r>
                      </m:den>
                    </m:f>
                  </m:oMath>
                </a14:m>
                <a:r>
                  <a:rPr lang="ru-RU" b="1" dirty="0" smtClean="0">
                    <a:latin typeface="Arial" pitchFamily="34" charset="0"/>
                    <a:cs typeface="Arial" pitchFamily="34" charset="0"/>
                  </a:rPr>
                  <a:t> </a:t>
                </a:r>
                <a:endParaRPr lang="uz-Latn-UZ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3331" y="1228432"/>
                <a:ext cx="1727139" cy="122084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898594" y="3417647"/>
                <a:ext cx="3102644" cy="13615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b="1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b="1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uz-Latn-UZ" b="1" i="1" smtClean="0">
                                <a:latin typeface="Cambria Math"/>
                              </a:rPr>
                              <m:t>𝟏𝟐𝟏</m:t>
                            </m:r>
                          </m:e>
                        </m:rad>
                        <m:r>
                          <a:rPr lang="ru-RU" b="1" i="1" smtClean="0">
                            <a:latin typeface="Cambria Math"/>
                          </a:rPr>
                          <m:t> </m:t>
                        </m:r>
                        <m:r>
                          <a:rPr lang="ru-RU" b="1" i="1" smtClean="0">
                            <a:latin typeface="Cambria Math"/>
                            <a:ea typeface="Cambria Math"/>
                          </a:rPr>
                          <m:t>∙ </m:t>
                        </m:r>
                        <m:rad>
                          <m:radPr>
                            <m:degHide m:val="on"/>
                            <m:ctrlPr>
                              <a:rPr lang="ru-RU" b="1" i="1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ru-RU" b="1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uz-Latn-UZ" b="1" i="1" smtClean="0">
                                    <a:latin typeface="Cambria Math"/>
                                    <a:ea typeface="Cambria Math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uz-Latn-UZ" b="1" i="1" smtClean="0">
                                    <a:latin typeface="Cambria Math"/>
                                    <a:ea typeface="Cambria Math"/>
                                  </a:rPr>
                                  <m:t>𝟒</m:t>
                                </m:r>
                              </m:sup>
                            </m:sSup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ru-RU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uz-Latn-UZ" b="1" i="1" smtClean="0">
                                <a:latin typeface="Cambria Math"/>
                              </a:rPr>
                              <m:t>𝟔𝟒</m:t>
                            </m:r>
                            <m:r>
                              <a:rPr lang="ru-RU" b="1" i="1" smtClean="0">
                                <a:latin typeface="Cambria Math"/>
                              </a:rPr>
                              <m:t> </m:t>
                            </m:r>
                          </m:e>
                        </m:rad>
                      </m:den>
                    </m:f>
                  </m:oMath>
                </a14:m>
                <a:r>
                  <a:rPr lang="ru-RU" b="1" dirty="0" smtClean="0">
                    <a:latin typeface="Arial" pitchFamily="34" charset="0"/>
                    <a:cs typeface="Arial" pitchFamily="34" charset="0"/>
                  </a:rPr>
                  <a:t> </a:t>
                </a:r>
                <a:endParaRPr lang="uz-Latn-UZ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8594" y="3417647"/>
                <a:ext cx="3102644" cy="136159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00313" y="3374741"/>
                <a:ext cx="2606483" cy="14701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uz-Latn-UZ" sz="4400" b="1" dirty="0" smtClean="0"/>
                  <a:t>2</a:t>
                </a:r>
                <a14:m>
                  <m:oMath xmlns:m="http://schemas.openxmlformats.org/officeDocument/2006/math">
                    <m:r>
                      <a:rPr lang="ru-RU" sz="4400" b="1" i="0" smtClean="0">
                        <a:latin typeface="Cambria Math"/>
                      </a:rPr>
                      <m:t>) </m:t>
                    </m:r>
                    <m:rad>
                      <m:radPr>
                        <m:degHide m:val="on"/>
                        <m:ctrlPr>
                          <a:rPr lang="ru-RU" sz="4400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ru-RU" sz="4400" b="1" i="1" smtClean="0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ru-RU" sz="4400" b="1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uz-Latn-UZ" sz="4400" b="1" i="1" smtClean="0">
                                    <a:latin typeface="Cambria Math"/>
                                  </a:rPr>
                                  <m:t>𝟏</m:t>
                                </m:r>
                                <m:r>
                                  <a:rPr lang="ru-RU" sz="4400" b="1" i="1" smtClean="0">
                                    <a:latin typeface="Cambria Math"/>
                                  </a:rPr>
                                  <m:t>𝟐</m:t>
                                </m:r>
                                <m:r>
                                  <a:rPr lang="uz-Latn-UZ" sz="4400" b="1" i="1" smtClean="0">
                                    <a:latin typeface="Cambria Math"/>
                                  </a:rPr>
                                  <m:t>𝟏</m:t>
                                </m:r>
                                <m:r>
                                  <a:rPr lang="uz-Latn-UZ" sz="4400" b="1" i="1" smtClean="0">
                                    <a:latin typeface="Cambria Math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uz-Latn-UZ" sz="4400" b="1" i="1" smtClean="0">
                                    <a:latin typeface="Cambria Math"/>
                                  </a:rPr>
                                  <m:t>𝟒</m:t>
                                </m:r>
                              </m:sup>
                            </m:sSup>
                          </m:num>
                          <m:den>
                            <m:r>
                              <a:rPr lang="uz-Latn-UZ" sz="4400" b="1" i="1" smtClean="0">
                                <a:latin typeface="Cambria Math"/>
                                <a:ea typeface="Cambria Math"/>
                              </a:rPr>
                              <m:t>𝟔</m:t>
                            </m:r>
                            <m:r>
                              <a:rPr lang="ru-RU" sz="4400" b="1" i="1" smtClean="0">
                                <a:latin typeface="Cambria Math"/>
                                <a:ea typeface="Cambria Math"/>
                              </a:rPr>
                              <m:t>𝟒</m:t>
                            </m:r>
                          </m:den>
                        </m:f>
                      </m:e>
                    </m:rad>
                  </m:oMath>
                </a14:m>
                <a:r>
                  <a:rPr lang="ru-RU" sz="4400" b="1" dirty="0" smtClean="0">
                    <a:latin typeface="Arial" pitchFamily="34" charset="0"/>
                    <a:cs typeface="Arial" pitchFamily="34" charset="0"/>
                  </a:rPr>
                  <a:t> </a:t>
                </a:r>
                <a:endParaRPr lang="uz-Latn-UZ" sz="44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313" y="3374741"/>
                <a:ext cx="2606483" cy="1470146"/>
              </a:xfrm>
              <a:prstGeom prst="rect">
                <a:avLst/>
              </a:prstGeom>
              <a:blipFill rotWithShape="1">
                <a:blip r:embed="rId6"/>
                <a:stretch>
                  <a:fillRect l="-9346" b="-2490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687600" y="3489462"/>
                <a:ext cx="1946943" cy="12179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b="1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uz-Latn-UZ" b="1" i="1" smtClean="0">
                            <a:latin typeface="Cambria Math"/>
                          </a:rPr>
                          <m:t>𝟏𝟏</m:t>
                        </m:r>
                        <m:sSup>
                          <m:sSupPr>
                            <m:ctrlPr>
                              <a:rPr lang="uz-Latn-UZ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uz-Latn-UZ" b="1" i="1" smtClean="0">
                                <a:latin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uz-Latn-UZ" b="1" i="1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uz-Latn-UZ" b="1" i="1" smtClean="0">
                            <a:latin typeface="Cambria Math"/>
                            <a:ea typeface="Cambria Math"/>
                          </a:rPr>
                          <m:t>𝟖</m:t>
                        </m:r>
                      </m:den>
                    </m:f>
                  </m:oMath>
                </a14:m>
                <a:r>
                  <a:rPr lang="ru-RU" b="1" dirty="0" smtClean="0">
                    <a:latin typeface="Arial" pitchFamily="34" charset="0"/>
                    <a:cs typeface="Arial" pitchFamily="34" charset="0"/>
                  </a:rPr>
                  <a:t> </a:t>
                </a:r>
                <a:endParaRPr lang="uz-Latn-UZ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7600" y="3489462"/>
                <a:ext cx="1946943" cy="121796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3794" name="Picture 2" descr="Картинки по запросу &quot;школьники мультяшные&quot;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1376556"/>
            <a:ext cx="3352800" cy="4225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9733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32" grpId="0"/>
      <p:bldP spid="31" grpId="0"/>
      <p:bldP spid="4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4630400" cy="873272"/>
          </a:xfrm>
          <a:prstGeom prst="rect">
            <a:avLst/>
          </a:prstGeom>
          <a:solidFill>
            <a:srgbClr val="0070C0"/>
          </a:solidFill>
        </p:spPr>
        <p:txBody>
          <a:bodyPr vert="horz" wrap="square" lIns="0" tIns="41866" rIns="0" bIns="0" rtlCol="0" anchor="ctr">
            <a:spAutoFit/>
          </a:bodyPr>
          <a:lstStyle/>
          <a:p>
            <a:pPr marL="32206" algn="ctr">
              <a:spcBef>
                <a:spcPts val="330"/>
              </a:spcBef>
            </a:pPr>
            <a:r>
              <a:rPr lang="en-US" sz="5100" dirty="0"/>
              <a:t>  </a:t>
            </a:r>
            <a:r>
              <a:rPr lang="ru-RU" sz="5400" dirty="0" smtClean="0"/>
              <a:t>ЗАДАНИЯ ДЛЯ ЗАКРЕПЛЕНИЯ</a:t>
            </a:r>
            <a:endParaRPr sz="5100" dirty="0"/>
          </a:p>
        </p:txBody>
      </p:sp>
      <p:sp>
        <p:nvSpPr>
          <p:cNvPr id="3" name="AutoShape 2" descr="Математика для сачка - Next 2 Noth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15" name="TextBox 14"/>
          <p:cNvSpPr txBox="1"/>
          <p:nvPr/>
        </p:nvSpPr>
        <p:spPr>
          <a:xfrm>
            <a:off x="1851070" y="1360557"/>
            <a:ext cx="7937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Вычислить:</a:t>
            </a:r>
            <a:endParaRPr lang="uz-Latn-UZ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670596" y="1333500"/>
            <a:ext cx="914400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</a:t>
            </a:r>
            <a:endParaRPr lang="uz-Latn-UZ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19150" y="2602474"/>
                <a:ext cx="2007537" cy="14701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4400" b="1" dirty="0" smtClean="0">
                    <a:latin typeface="Arial" pitchFamily="34" charset="0"/>
                    <a:cs typeface="Arial" pitchFamily="34" charset="0"/>
                  </a:rPr>
                  <a:t>1)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4400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ru-RU" sz="4400" b="1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ru-RU" sz="4400" b="1" i="1" smtClean="0">
                                <a:latin typeface="Cambria Math"/>
                              </a:rPr>
                              <m:t>𝟐𝟓</m:t>
                            </m:r>
                          </m:num>
                          <m:den>
                            <m:r>
                              <a:rPr lang="ru-RU" sz="4400" b="1" i="1" smtClean="0">
                                <a:latin typeface="Cambria Math"/>
                              </a:rPr>
                              <m:t>𝟏𝟒𝟒</m:t>
                            </m:r>
                          </m:den>
                        </m:f>
                      </m:e>
                    </m:rad>
                  </m:oMath>
                </a14:m>
                <a:endParaRPr lang="uz-Latn-UZ" sz="44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150" y="2602474"/>
                <a:ext cx="2007537" cy="1470146"/>
              </a:xfrm>
              <a:prstGeom prst="rect">
                <a:avLst/>
              </a:prstGeom>
              <a:blipFill rotWithShape="1">
                <a:blip r:embed="rId2"/>
                <a:stretch>
                  <a:fillRect l="-12121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657600" y="2602474"/>
                <a:ext cx="2007537" cy="14701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4400" b="1" dirty="0" smtClean="0">
                    <a:latin typeface="Arial" pitchFamily="34" charset="0"/>
                    <a:cs typeface="Arial" pitchFamily="34" charset="0"/>
                  </a:rPr>
                  <a:t>2)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4400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ru-RU" sz="4400" b="1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ru-RU" sz="4400" b="1" i="1" smtClean="0">
                                <a:latin typeface="Cambria Math"/>
                              </a:rPr>
                              <m:t>𝟔𝟐𝟓</m:t>
                            </m:r>
                          </m:num>
                          <m:den>
                            <m:r>
                              <a:rPr lang="ru-RU" sz="4400" b="1" i="1" smtClean="0">
                                <a:latin typeface="Cambria Math"/>
                              </a:rPr>
                              <m:t>𝟑𝟐𝟒</m:t>
                            </m:r>
                          </m:den>
                        </m:f>
                      </m:e>
                    </m:rad>
                  </m:oMath>
                </a14:m>
                <a:endParaRPr lang="uz-Latn-UZ" sz="44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2602474"/>
                <a:ext cx="2007537" cy="1470146"/>
              </a:xfrm>
              <a:prstGeom prst="rect">
                <a:avLst/>
              </a:prstGeom>
              <a:blipFill rotWithShape="1">
                <a:blip r:embed="rId3"/>
                <a:stretch>
                  <a:fillRect l="-12158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915150" y="2705803"/>
                <a:ext cx="1931041" cy="12634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>
                    <a:latin typeface="Arial" pitchFamily="34" charset="0"/>
                    <a:cs typeface="Arial" pitchFamily="34" charset="0"/>
                  </a:rPr>
                  <a:t>3)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b="1" i="1" smtClean="0">
                                <a:latin typeface="Cambria Math"/>
                              </a:rPr>
                              <m:t>𝟏𝟐𝟖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ru-RU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b="1" i="1" smtClean="0">
                                <a:latin typeface="Cambria Math"/>
                              </a:rPr>
                              <m:t>𝟐</m:t>
                            </m:r>
                          </m:e>
                        </m:rad>
                      </m:den>
                    </m:f>
                  </m:oMath>
                </a14:m>
                <a:endParaRPr lang="uz-Latn-UZ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5150" y="2705803"/>
                <a:ext cx="1931041" cy="1263487"/>
              </a:xfrm>
              <a:prstGeom prst="rect">
                <a:avLst/>
              </a:prstGeom>
              <a:blipFill rotWithShape="1">
                <a:blip r:embed="rId4"/>
                <a:stretch>
                  <a:fillRect l="-13249" b="-7246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9886950" y="2617444"/>
                <a:ext cx="1931041" cy="12688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>
                    <a:latin typeface="Arial" pitchFamily="34" charset="0"/>
                    <a:cs typeface="Arial" pitchFamily="34" charset="0"/>
                  </a:rPr>
                  <a:t>4)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b="1" i="1" smtClean="0">
                                <a:latin typeface="Cambria Math"/>
                              </a:rPr>
                              <m:t>𝟔𝟕𝟓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ru-RU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b="1" i="1" smtClean="0">
                                <a:latin typeface="Cambria Math"/>
                              </a:rPr>
                              <m:t>𝟑</m:t>
                            </m:r>
                          </m:e>
                        </m:rad>
                      </m:den>
                    </m:f>
                  </m:oMath>
                </a14:m>
                <a:endParaRPr lang="uz-Latn-UZ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86950" y="2617444"/>
                <a:ext cx="1931041" cy="1268874"/>
              </a:xfrm>
              <a:prstGeom prst="rect">
                <a:avLst/>
              </a:prstGeom>
              <a:blipFill rotWithShape="1">
                <a:blip r:embed="rId5"/>
                <a:stretch>
                  <a:fillRect l="-13565" b="-6699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51546" y="4776988"/>
                <a:ext cx="3597139" cy="14702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uz-Latn-UZ" sz="4400" b="1" dirty="0" smtClean="0">
                    <a:latin typeface="Arial" pitchFamily="34" charset="0"/>
                    <a:cs typeface="Arial" pitchFamily="34" charset="0"/>
                  </a:rPr>
                  <a:t>5</a:t>
                </a:r>
                <a:r>
                  <a:rPr lang="ru-RU" sz="4400" b="1" dirty="0" smtClean="0">
                    <a:latin typeface="Arial" pitchFamily="34" charset="0"/>
                    <a:cs typeface="Arial" pitchFamily="34" charset="0"/>
                  </a:rPr>
                  <a:t>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4400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ru-RU" sz="4400" b="1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uz-Latn-UZ" sz="4400" b="1" i="1" smtClean="0">
                                <a:latin typeface="Cambria Math"/>
                              </a:rPr>
                              <m:t>𝟏𝟔</m:t>
                            </m:r>
                          </m:num>
                          <m:den>
                            <m:r>
                              <a:rPr lang="uz-Latn-UZ" sz="4400" b="1" i="1" smtClean="0">
                                <a:latin typeface="Cambria Math"/>
                              </a:rPr>
                              <m:t>𝟖𝟏</m:t>
                            </m:r>
                          </m:den>
                        </m:f>
                      </m:e>
                    </m:rad>
                    <m:r>
                      <a:rPr lang="uz-Latn-UZ" sz="4400" b="1" i="1" smtClean="0">
                        <a:latin typeface="Cambria Math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ru-RU" sz="4400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ru-RU" sz="4400" b="1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ru-RU" sz="4400" b="1" i="1" smtClean="0">
                                <a:latin typeface="Cambria Math"/>
                              </a:rPr>
                              <m:t>𝟏</m:t>
                            </m:r>
                            <m:r>
                              <a:rPr lang="uz-Latn-UZ" sz="4400" b="1" i="1" smtClean="0">
                                <a:latin typeface="Cambria Math"/>
                              </a:rPr>
                              <m:t>𝟔𝟗</m:t>
                            </m:r>
                          </m:num>
                          <m:den>
                            <m:r>
                              <a:rPr lang="uz-Latn-UZ" sz="4400" b="1" i="1" smtClean="0">
                                <a:latin typeface="Cambria Math"/>
                              </a:rPr>
                              <m:t>𝟐𝟐𝟓</m:t>
                            </m:r>
                          </m:den>
                        </m:f>
                      </m:e>
                    </m:rad>
                  </m:oMath>
                </a14:m>
                <a:endParaRPr lang="uz-Latn-UZ" sz="44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546" y="4776988"/>
                <a:ext cx="3597139" cy="1470274"/>
              </a:xfrm>
              <a:prstGeom prst="rect">
                <a:avLst/>
              </a:prstGeom>
              <a:blipFill rotWithShape="1">
                <a:blip r:embed="rId6"/>
                <a:stretch>
                  <a:fillRect l="-6949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019265" y="4704211"/>
                <a:ext cx="3597139" cy="14735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uz-Latn-UZ" sz="4400" b="1" dirty="0" smtClean="0">
                    <a:latin typeface="Arial" pitchFamily="34" charset="0"/>
                    <a:cs typeface="Arial" pitchFamily="34" charset="0"/>
                  </a:rPr>
                  <a:t>6</a:t>
                </a:r>
                <a:r>
                  <a:rPr lang="ru-RU" sz="4400" b="1" dirty="0" smtClean="0">
                    <a:latin typeface="Arial" pitchFamily="34" charset="0"/>
                    <a:cs typeface="Arial" pitchFamily="34" charset="0"/>
                  </a:rPr>
                  <a:t>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4400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ru-RU" sz="4400" b="1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uz-Latn-UZ" sz="4400" b="1" i="1" smtClean="0">
                                <a:latin typeface="Cambria Math"/>
                              </a:rPr>
                              <m:t>𝟐𝟓</m:t>
                            </m:r>
                          </m:num>
                          <m:den>
                            <m:r>
                              <a:rPr lang="uz-Latn-UZ" sz="4400" b="1" i="1" smtClean="0">
                                <a:latin typeface="Cambria Math"/>
                              </a:rPr>
                              <m:t>𝟔𝟒</m:t>
                            </m:r>
                          </m:den>
                        </m:f>
                      </m:e>
                    </m:rad>
                    <m:r>
                      <a:rPr lang="uz-Latn-UZ" sz="4400" b="1" i="1" smtClean="0">
                        <a:latin typeface="Cambria Math"/>
                      </a:rPr>
                      <m:t>+</m:t>
                    </m:r>
                    <m:rad>
                      <m:radPr>
                        <m:degHide m:val="on"/>
                        <m:ctrlPr>
                          <a:rPr lang="ru-RU" sz="4400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ru-RU" sz="4400" b="1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uz-Latn-UZ" sz="4400" b="1" i="1" smtClean="0">
                                <a:latin typeface="Cambria Math"/>
                              </a:rPr>
                              <m:t>𝟒𝟗</m:t>
                            </m:r>
                          </m:num>
                          <m:den>
                            <m:r>
                              <a:rPr lang="uz-Latn-UZ" sz="4400" b="1" i="1" smtClean="0">
                                <a:latin typeface="Cambria Math"/>
                              </a:rPr>
                              <m:t>𝟏𝟒𝟒</m:t>
                            </m:r>
                          </m:den>
                        </m:f>
                      </m:e>
                    </m:rad>
                  </m:oMath>
                </a14:m>
                <a:endParaRPr lang="uz-Latn-UZ" sz="44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265" y="4704211"/>
                <a:ext cx="3597139" cy="1473545"/>
              </a:xfrm>
              <a:prstGeom prst="rect">
                <a:avLst/>
              </a:prstGeom>
              <a:blipFill rotWithShape="1">
                <a:blip r:embed="rId7"/>
                <a:stretch>
                  <a:fillRect l="-6780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2770" name="Picture 2" descr="Картинки по запросу &quot;школьники мультяшные&quot;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9181" y="4267200"/>
            <a:ext cx="3020785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97873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15729</TotalTime>
  <Words>494</Words>
  <Application>Microsoft Office PowerPoint</Application>
  <PresentationFormat>Произвольный</PresentationFormat>
  <Paragraphs>65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Office Theme</vt:lpstr>
      <vt:lpstr>Формула</vt:lpstr>
      <vt:lpstr>Equation</vt:lpstr>
      <vt:lpstr>Microsoft Equation 3.0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ЗАДАНИЯ ДЛЯ ЗАКРЕПЛЕНИЯ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dilyorbek</cp:lastModifiedBy>
  <cp:revision>1082</cp:revision>
  <dcterms:created xsi:type="dcterms:W3CDTF">2020-04-09T07:32:19Z</dcterms:created>
  <dcterms:modified xsi:type="dcterms:W3CDTF">2021-03-18T12:42:04Z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