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560" r:id="rId2"/>
    <p:sldId id="914" r:id="rId3"/>
    <p:sldId id="923" r:id="rId4"/>
    <p:sldId id="924" r:id="rId5"/>
    <p:sldId id="925" r:id="rId6"/>
    <p:sldId id="926" r:id="rId7"/>
    <p:sldId id="927" r:id="rId8"/>
    <p:sldId id="928" r:id="rId9"/>
    <p:sldId id="879" r:id="rId10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914"/>
            <p14:sldId id="923"/>
            <p14:sldId id="924"/>
            <p14:sldId id="925"/>
            <p14:sldId id="926"/>
            <p14:sldId id="927"/>
            <p14:sldId id="928"/>
            <p14:sldId id="879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A50021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07" autoAdjust="0"/>
    <p:restoredTop sz="94600" autoAdjust="0"/>
  </p:normalViewPr>
  <p:slideViewPr>
    <p:cSldViewPr>
      <p:cViewPr>
        <p:scale>
          <a:sx n="60" d="100"/>
          <a:sy n="60" d="100"/>
        </p:scale>
        <p:origin x="-192" y="18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EA82E-CB3D-4D97-83D3-CFDB56AB3EF5}" type="datetimeFigureOut">
              <a:rPr lang="ru-RU"/>
              <a:pPr>
                <a:defRPr/>
              </a:pPr>
              <a:t>18.03.2021</a:t>
            </a:fld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F5F5-FF42-4AF8-AEE4-8E0B0D969BD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5446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9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0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e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image" Target="../media/image12.png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emf"/><Relationship Id="rId2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2.wmf"/><Relationship Id="rId9" Type="http://schemas.openxmlformats.org/officeDocument/2006/relationships/image" Target="../media/image2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26.jpe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27.jpe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133600" y="3461768"/>
            <a:ext cx="7239000" cy="3436684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46666">
              <a:spcBef>
                <a:spcPts val="279"/>
              </a:spcBef>
            </a:pP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Квадратный корень из дроби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4" name="AutoShape 2" descr="Картинки по запросу &quot;число 5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5" name="AutoShape 6" descr="Картинки по запросу &quot;квадратный корень&quot;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AutoShape 2" descr="Картинки по запросу &quot;знак минус картинка&quot;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149269"/>
              </p:ext>
            </p:extLst>
          </p:nvPr>
        </p:nvGraphicFramePr>
        <p:xfrm>
          <a:off x="9643449" y="3157160"/>
          <a:ext cx="2624751" cy="1838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Формула" r:id="rId3" imgW="381064" imgH="438102" progId="Equation.3">
                  <p:embed/>
                </p:oleObj>
              </mc:Choice>
              <mc:Fallback>
                <p:oleObj name="Формула" r:id="rId3" imgW="381064" imgH="4381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3449" y="3157160"/>
                        <a:ext cx="2624751" cy="183847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209780"/>
              </p:ext>
            </p:extLst>
          </p:nvPr>
        </p:nvGraphicFramePr>
        <p:xfrm>
          <a:off x="12077860" y="3139908"/>
          <a:ext cx="1709737" cy="1836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Формула" r:id="rId5" imgW="257191" imgH="447550" progId="Equation.3">
                  <p:embed/>
                </p:oleObj>
              </mc:Choice>
              <mc:Fallback>
                <p:oleObj name="Формула" r:id="rId5" imgW="257191" imgH="44755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7860" y="3139908"/>
                        <a:ext cx="1709737" cy="1836672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794859"/>
              </p:ext>
            </p:extLst>
          </p:nvPr>
        </p:nvGraphicFramePr>
        <p:xfrm>
          <a:off x="11559328" y="5272919"/>
          <a:ext cx="2307084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Формула" r:id="rId7" imgW="393480" imgH="444240" progId="Equation.3">
                  <p:embed/>
                </p:oleObj>
              </mc:Choice>
              <mc:Fallback>
                <p:oleObj name="Формула" r:id="rId7" imgW="393480" imgH="4442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9328" y="5272919"/>
                        <a:ext cx="2307084" cy="1768475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1700883"/>
              </p:ext>
            </p:extLst>
          </p:nvPr>
        </p:nvGraphicFramePr>
        <p:xfrm>
          <a:off x="9601200" y="5280856"/>
          <a:ext cx="2030413" cy="177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1" name="Формула" r:id="rId9" imgW="266400" imgH="457200" progId="Equation.3">
                  <p:embed/>
                </p:oleObj>
              </mc:Choice>
              <mc:Fallback>
                <p:oleObj name="Формула" r:id="rId9" imgW="266400" imgH="457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200" y="5280856"/>
                        <a:ext cx="2030413" cy="1779588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"/>
          <p:cNvSpPr txBox="1"/>
          <p:nvPr/>
        </p:nvSpPr>
        <p:spPr>
          <a:xfrm>
            <a:off x="1709247" y="7152382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763919"/>
              </p:ext>
            </p:extLst>
          </p:nvPr>
        </p:nvGraphicFramePr>
        <p:xfrm>
          <a:off x="607062" y="595971"/>
          <a:ext cx="3081019" cy="1118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9" name="Формула" r:id="rId3" imgW="507960" imgH="228600" progId="Equation.3">
                  <p:embed/>
                </p:oleObj>
              </mc:Choice>
              <mc:Fallback>
                <p:oleObj name="Формула" r:id="rId3" imgW="5079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2" y="595971"/>
                        <a:ext cx="3081019" cy="11182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428243"/>
              </p:ext>
            </p:extLst>
          </p:nvPr>
        </p:nvGraphicFramePr>
        <p:xfrm>
          <a:off x="3733800" y="685800"/>
          <a:ext cx="2832099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0" name="Формула" r:id="rId5" imgW="507960" imgH="228600" progId="Equation.3">
                  <p:embed/>
                </p:oleObj>
              </mc:Choice>
              <mc:Fallback>
                <p:oleObj name="Формула" r:id="rId5" imgW="5079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685800"/>
                        <a:ext cx="2832099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672757"/>
              </p:ext>
            </p:extLst>
          </p:nvPr>
        </p:nvGraphicFramePr>
        <p:xfrm>
          <a:off x="457200" y="5943600"/>
          <a:ext cx="1348319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1" name="Equation" r:id="rId7" imgW="3886200" imgH="241300" progId="Equation.DSMT4">
                  <p:embed/>
                </p:oleObj>
              </mc:Choice>
              <mc:Fallback>
                <p:oleObj name="Equation" r:id="rId7" imgW="3886200" imgH="2413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943600"/>
                        <a:ext cx="1348319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724086"/>
              </p:ext>
            </p:extLst>
          </p:nvPr>
        </p:nvGraphicFramePr>
        <p:xfrm>
          <a:off x="990600" y="3429000"/>
          <a:ext cx="2600702" cy="929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2" name="Формула" r:id="rId9" imgW="685800" imgH="241200" progId="Equation.3">
                  <p:embed/>
                </p:oleObj>
              </mc:Choice>
              <mc:Fallback>
                <p:oleObj name="Формула" r:id="rId9" imgW="68580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00702" cy="9295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898484"/>
              </p:ext>
            </p:extLst>
          </p:nvPr>
        </p:nvGraphicFramePr>
        <p:xfrm>
          <a:off x="3505200" y="3429000"/>
          <a:ext cx="92202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3" name="Формула" r:id="rId11" imgW="2374900" imgH="228600" progId="Equation.3">
                  <p:embed/>
                </p:oleObj>
              </mc:Choice>
              <mc:Fallback>
                <p:oleObj name="Формула" r:id="rId11" imgW="23749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429000"/>
                        <a:ext cx="9220200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5494"/>
              </p:ext>
            </p:extLst>
          </p:nvPr>
        </p:nvGraphicFramePr>
        <p:xfrm>
          <a:off x="7848600" y="609600"/>
          <a:ext cx="3539697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4" name="Формула" r:id="rId13" imgW="609648" imgH="219186" progId="Equation.3">
                  <p:embed/>
                </p:oleObj>
              </mc:Choice>
              <mc:Fallback>
                <p:oleObj name="Формула" r:id="rId13" imgW="609648" imgH="219186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609600"/>
                        <a:ext cx="3539697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835297"/>
              </p:ext>
            </p:extLst>
          </p:nvPr>
        </p:nvGraphicFramePr>
        <p:xfrm>
          <a:off x="11125200" y="533400"/>
          <a:ext cx="2438400" cy="1175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5" name="Формула" r:id="rId15" imgW="381064" imgH="219186" progId="Equation.3">
                  <p:embed/>
                </p:oleObj>
              </mc:Choice>
              <mc:Fallback>
                <p:oleObj name="Формула" r:id="rId15" imgW="381064" imgH="219186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5200" y="533400"/>
                        <a:ext cx="2438400" cy="1175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953241"/>
              </p:ext>
            </p:extLst>
          </p:nvPr>
        </p:nvGraphicFramePr>
        <p:xfrm>
          <a:off x="1066800" y="2286000"/>
          <a:ext cx="29718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6" name="Формула" r:id="rId17" imgW="647640" imgH="215640" progId="Equation.3">
                  <p:embed/>
                </p:oleObj>
              </mc:Choice>
              <mc:Fallback>
                <p:oleObj name="Формула" r:id="rId17" imgW="64764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86000"/>
                        <a:ext cx="297180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890620"/>
              </p:ext>
            </p:extLst>
          </p:nvPr>
        </p:nvGraphicFramePr>
        <p:xfrm>
          <a:off x="3886200" y="2286000"/>
          <a:ext cx="57150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7" r:id="rId19" imgW="614055" imgH="93205" progId="Equation.3">
                  <p:embed/>
                </p:oleObj>
              </mc:Choice>
              <mc:Fallback>
                <p:oleObj r:id="rId19" imgW="614055" imgH="9320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286000"/>
                        <a:ext cx="571500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685800" y="4721492"/>
                <a:ext cx="4585230" cy="835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e>
                    </m:rad>
                    <m:r>
                      <a:rPr lang="ru-RU" sz="4400" b="1" i="1" smtClean="0">
                        <a:latin typeface="Cambria Math"/>
                        <a:ea typeface="Cambria Math"/>
                        <a:cs typeface="Arial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𝟏𝟏</m:t>
                        </m:r>
                        <m:r>
                          <a:rPr lang="ru-RU" sz="44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dirty="0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dirty="0" smtClean="0">
                            <a:latin typeface="Cambria Math"/>
                            <a:cs typeface="Arial" pitchFamily="34" charset="0"/>
                          </a:rPr>
                          <m:t>𝟐𝟐</m:t>
                        </m:r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  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4721492"/>
                <a:ext cx="4585230" cy="835293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419600" y="4724400"/>
                <a:ext cx="3919471" cy="835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4400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𝟐</m:t>
                        </m:r>
                        <m:r>
                          <a:rPr lang="ru-RU" sz="44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ru-RU" sz="4400" b="1" i="1"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𝟏</m:t>
                        </m:r>
                        <m:r>
                          <a:rPr lang="ru-RU" sz="44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ru-RU" sz="4400" b="1" i="1" smtClean="0">
                            <a:latin typeface="Cambria Math"/>
                            <a:ea typeface="Cambria Math"/>
                            <a:cs typeface="Arial" pitchFamily="34" charset="0"/>
                          </a:rPr>
                          <m:t>𝟐𝟐</m:t>
                        </m:r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724400"/>
                <a:ext cx="3919471" cy="83529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001000" y="4724400"/>
                <a:ext cx="4602414" cy="835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u-RU" sz="4400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4400" b="1" i="1" smtClean="0">
                            <a:latin typeface="Cambria Math"/>
                            <a:cs typeface="Arial" pitchFamily="34" charset="0"/>
                          </a:rPr>
                          <m:t>𝟐𝟐</m:t>
                        </m:r>
                        <m:r>
                          <a:rPr lang="ru-RU" sz="4400" b="1" i="1">
                            <a:latin typeface="Cambria Math"/>
                            <a:ea typeface="Cambria Math"/>
                            <a:cs typeface="Arial" pitchFamily="34" charset="0"/>
                          </a:rPr>
                          <m:t>∙</m:t>
                        </m:r>
                        <m:r>
                          <a:rPr lang="ru-RU" sz="4400" b="1" i="1" dirty="0">
                            <a:latin typeface="Cambria Math"/>
                            <a:cs typeface="Arial" pitchFamily="34" charset="0"/>
                          </a:rPr>
                          <m:t>𝟐𝟐</m:t>
                        </m:r>
                      </m:e>
                    </m:rad>
                    <m:r>
                      <a:rPr lang="ru-RU" sz="4400" b="1" i="0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ru-RU" sz="4400" b="1" i="0" smtClean="0">
                        <a:latin typeface="Cambria Math"/>
                        <a:cs typeface="Arial" pitchFamily="34" charset="0"/>
                      </a:rPr>
                      <m:t>𝟐𝟐</m:t>
                    </m:r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4724400"/>
                <a:ext cx="4602414" cy="835293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2494561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03072" y="1089018"/>
            <a:ext cx="621792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Если а ≥ 0, </a:t>
            </a:r>
            <a:r>
              <a:rPr lang="en-US" sz="4600" b="1" i="1" dirty="0">
                <a:solidFill>
                  <a:srgbClr val="FB051C"/>
                </a:solidFill>
                <a:latin typeface="Arial" pitchFamily="34" charset="0"/>
              </a:rPr>
              <a:t>b</a:t>
            </a: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 </a:t>
            </a:r>
            <a:r>
              <a:rPr lang="en-US" sz="4600" b="1" dirty="0">
                <a:solidFill>
                  <a:srgbClr val="FB051C"/>
                </a:solidFill>
                <a:latin typeface="Arial" pitchFamily="34" charset="0"/>
              </a:rPr>
              <a:t>&gt;</a:t>
            </a:r>
            <a:r>
              <a:rPr lang="ru-RU" sz="4600" b="1" dirty="0">
                <a:solidFill>
                  <a:srgbClr val="FB051C"/>
                </a:solidFill>
                <a:latin typeface="Arial" pitchFamily="34" charset="0"/>
              </a:rPr>
              <a:t> 0,  то</a:t>
            </a:r>
          </a:p>
        </p:txBody>
      </p:sp>
      <p:graphicFrame>
        <p:nvGraphicFramePr>
          <p:cNvPr id="82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532833"/>
              </p:ext>
            </p:extLst>
          </p:nvPr>
        </p:nvGraphicFramePr>
        <p:xfrm>
          <a:off x="7010400" y="648492"/>
          <a:ext cx="2199640" cy="1621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5" name="Формула" r:id="rId3" imgW="393480" imgH="444240" progId="Equation.3">
                  <p:embed/>
                </p:oleObj>
              </mc:Choice>
              <mc:Fallback>
                <p:oleObj name="Формула" r:id="rId3" imgW="3934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48492"/>
                        <a:ext cx="2199640" cy="1621156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9855759"/>
              </p:ext>
            </p:extLst>
          </p:nvPr>
        </p:nvGraphicFramePr>
        <p:xfrm>
          <a:off x="9067800" y="648492"/>
          <a:ext cx="1457960" cy="1621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6" name="Формула" r:id="rId5" imgW="266400" imgH="457200" progId="Equation.3">
                  <p:embed/>
                </p:oleObj>
              </mc:Choice>
              <mc:Fallback>
                <p:oleObj name="Формула" r:id="rId5" imgW="266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800" y="648492"/>
                        <a:ext cx="1457960" cy="1621156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247650" y="2590800"/>
            <a:ext cx="14142720" cy="1363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sz="4000" b="1" dirty="0" smtClean="0">
                <a:solidFill>
                  <a:srgbClr val="660066"/>
                </a:solidFill>
                <a:latin typeface="Arial" pitchFamily="34" charset="0"/>
              </a:rPr>
              <a:t>   Корень 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</a:rPr>
              <a:t>из дроби, </a:t>
            </a:r>
            <a:r>
              <a:rPr lang="ru-RU" sz="4000" b="1" dirty="0" smtClean="0">
                <a:solidFill>
                  <a:srgbClr val="660066"/>
                </a:solidFill>
                <a:latin typeface="Arial" pitchFamily="34" charset="0"/>
              </a:rPr>
              <a:t>равен 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</a:rPr>
              <a:t>корню из числителя, деленному на корень из </a:t>
            </a:r>
            <a:r>
              <a:rPr lang="ru-RU" sz="4000" b="1" dirty="0" smtClean="0">
                <a:solidFill>
                  <a:srgbClr val="660066"/>
                </a:solidFill>
                <a:latin typeface="Arial" pitchFamily="34" charset="0"/>
              </a:rPr>
              <a:t>знаменателя.</a:t>
            </a:r>
            <a:endParaRPr lang="ru-RU" sz="4000" b="1" dirty="0">
              <a:solidFill>
                <a:srgbClr val="660066"/>
              </a:solidFill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2122" y="228600"/>
            <a:ext cx="2722802" cy="839784"/>
          </a:xfrm>
          <a:prstGeom prst="rect">
            <a:avLst/>
          </a:prstGeom>
        </p:spPr>
        <p:txBody>
          <a:bodyPr wrap="none" lIns="130622" tIns="65311" rIns="130622" bIns="65311">
            <a:spAutoFit/>
          </a:bodyPr>
          <a:lstStyle/>
          <a:p>
            <a:pPr algn="ctr">
              <a:defRPr/>
            </a:pPr>
            <a:r>
              <a:rPr lang="ru-RU" b="1" dirty="0" smtClean="0">
                <a:ln w="10541" cmpd="sng">
                  <a:solidFill>
                    <a:schemeClr val="tx2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Теорема</a:t>
            </a:r>
            <a:endParaRPr lang="ru-RU" b="1" dirty="0">
              <a:ln w="10541" cmpd="sng">
                <a:solidFill>
                  <a:schemeClr val="tx2">
                    <a:lumMod val="75000"/>
                    <a:lumOff val="25000"/>
                  </a:schemeClr>
                </a:solidFill>
                <a:prstDash val="solid"/>
              </a:ln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3992079"/>
            <a:ext cx="350448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Например: 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312738"/>
              </p:ext>
            </p:extLst>
          </p:nvPr>
        </p:nvGraphicFramePr>
        <p:xfrm>
          <a:off x="4437936" y="3953804"/>
          <a:ext cx="4496514" cy="1408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7" name="Equation" r:id="rId7" imgW="1231900" imgH="457200" progId="Equation.DSMT4">
                  <p:embed/>
                </p:oleObj>
              </mc:Choice>
              <mc:Fallback>
                <p:oleObj name="Equation" r:id="rId7" imgW="123190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936" y="3953804"/>
                        <a:ext cx="4496514" cy="14083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91498757"/>
              </p:ext>
            </p:extLst>
          </p:nvPr>
        </p:nvGraphicFramePr>
        <p:xfrm>
          <a:off x="4382592" y="5715000"/>
          <a:ext cx="4876800" cy="162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28" name="Формула" r:id="rId9" imgW="1358640" imgH="457200" progId="Equation.3">
                  <p:embed/>
                </p:oleObj>
              </mc:Choice>
              <mc:Fallback>
                <p:oleObj name="Формула" r:id="rId9" imgW="1358640" imgH="457200" progId="Equation.3">
                  <p:embed/>
                  <p:pic>
                    <p:nvPicPr>
                      <p:cNvPr id="0" name="Объект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592" y="5715000"/>
                        <a:ext cx="4876800" cy="162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647275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/>
      <p:bldP spid="8216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5986" y="4392188"/>
            <a:ext cx="350448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Например: 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28600" y="312456"/>
            <a:ext cx="14097000" cy="197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ru-RU" sz="4000" b="1" smtClean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    При </a:t>
            </a:r>
            <a:r>
              <a:rPr lang="ru-RU" sz="4000" b="1" dirty="0" smtClean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делении корней можно разделить подкоренные выражения и из результата извлечь квадратный корень.</a:t>
            </a:r>
            <a:endParaRPr lang="ru-RU" sz="4000" b="1" dirty="0">
              <a:solidFill>
                <a:srgbClr val="66006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015963"/>
              </p:ext>
            </p:extLst>
          </p:nvPr>
        </p:nvGraphicFramePr>
        <p:xfrm>
          <a:off x="3429000" y="6400800"/>
          <a:ext cx="5181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0" name="Equation" r:id="rId3" imgW="1587500" imgH="457200" progId="Equation.DSMT4">
                  <p:embed/>
                </p:oleObj>
              </mc:Choice>
              <mc:Fallback>
                <p:oleObj name="Equation" r:id="rId3" imgW="158750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6400800"/>
                        <a:ext cx="51816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471785"/>
              </p:ext>
            </p:extLst>
          </p:nvPr>
        </p:nvGraphicFramePr>
        <p:xfrm>
          <a:off x="3770472" y="4468447"/>
          <a:ext cx="1715928" cy="1447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1" name="Формула" r:id="rId5" imgW="457200" imgH="457200" progId="Equation.3">
                  <p:embed/>
                </p:oleObj>
              </mc:Choice>
              <mc:Fallback>
                <p:oleObj name="Формула" r:id="rId5" imgW="4572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0472" y="4468447"/>
                        <a:ext cx="1715928" cy="1447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269797"/>
              </p:ext>
            </p:extLst>
          </p:nvPr>
        </p:nvGraphicFramePr>
        <p:xfrm>
          <a:off x="5410200" y="4493451"/>
          <a:ext cx="1295400" cy="139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2" name="Формула" r:id="rId7" imgW="342720" imgH="444240" progId="Equation.3">
                  <p:embed/>
                </p:oleObj>
              </mc:Choice>
              <mc:Fallback>
                <p:oleObj name="Формула" r:id="rId7" imgW="342720" imgH="4442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493451"/>
                        <a:ext cx="1295400" cy="139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05096"/>
              </p:ext>
            </p:extLst>
          </p:nvPr>
        </p:nvGraphicFramePr>
        <p:xfrm>
          <a:off x="6553200" y="4719332"/>
          <a:ext cx="262413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3" name="Формула" r:id="rId9" imgW="571320" imgH="228600" progId="Equation.3">
                  <p:embed/>
                </p:oleObj>
              </mc:Choice>
              <mc:Fallback>
                <p:oleObj name="Формула" r:id="rId9" imgW="571320" imgH="228600" progId="Equation.3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719332"/>
                        <a:ext cx="2624137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439025"/>
              </p:ext>
            </p:extLst>
          </p:nvPr>
        </p:nvGraphicFramePr>
        <p:xfrm>
          <a:off x="6529388" y="2125662"/>
          <a:ext cx="2308225" cy="176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4" name="Формула" r:id="rId11" imgW="393480" imgH="444240" progId="Equation.3">
                  <p:embed/>
                </p:oleObj>
              </mc:Choice>
              <mc:Fallback>
                <p:oleObj name="Формула" r:id="rId11" imgW="393480" imgH="44424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388" y="2125662"/>
                        <a:ext cx="2308225" cy="1768475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308730"/>
              </p:ext>
            </p:extLst>
          </p:nvPr>
        </p:nvGraphicFramePr>
        <p:xfrm>
          <a:off x="4572000" y="2133600"/>
          <a:ext cx="2030413" cy="177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Формула" r:id="rId13" imgW="266400" imgH="457200" progId="Equation.3">
                  <p:embed/>
                </p:oleObj>
              </mc:Choice>
              <mc:Fallback>
                <p:oleObj name="Формула" r:id="rId13" imgW="266400" imgH="457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133600"/>
                        <a:ext cx="2030413" cy="1779587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2118886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918706"/>
              </p:ext>
            </p:extLst>
          </p:nvPr>
        </p:nvGraphicFramePr>
        <p:xfrm>
          <a:off x="990600" y="6096000"/>
          <a:ext cx="6172200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3" imgW="1524000" imgH="457200" progId="Equation.DSMT4">
                  <p:embed/>
                </p:oleObj>
              </mc:Choice>
              <mc:Fallback>
                <p:oleObj name="Equation" r:id="rId3" imgW="15240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096000"/>
                        <a:ext cx="6172200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70019585"/>
              </p:ext>
            </p:extLst>
          </p:nvPr>
        </p:nvGraphicFramePr>
        <p:xfrm>
          <a:off x="1066800" y="2743200"/>
          <a:ext cx="9220200" cy="301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Формула" r:id="rId5" imgW="2628720" imgH="914400" progId="Equation.3">
                  <p:embed/>
                </p:oleObj>
              </mc:Choice>
              <mc:Fallback>
                <p:oleObj name="Формула" r:id="rId5" imgW="2628720" imgH="914400" progId="Equation.3">
                  <p:embed/>
                  <p:pic>
                    <p:nvPicPr>
                      <p:cNvPr id="0" name="Объект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43200"/>
                        <a:ext cx="9220200" cy="301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83620"/>
              </p:ext>
            </p:extLst>
          </p:nvPr>
        </p:nvGraphicFramePr>
        <p:xfrm>
          <a:off x="1066800" y="990600"/>
          <a:ext cx="44196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Формула" r:id="rId7" imgW="1028520" imgH="457200" progId="Equation.3">
                  <p:embed/>
                </p:oleObj>
              </mc:Choice>
              <mc:Fallback>
                <p:oleObj name="Формула" r:id="rId7" imgW="1028520" imgH="457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990600"/>
                        <a:ext cx="4419600" cy="15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10200" y="133290"/>
            <a:ext cx="389722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Вычислить: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1" name="Picture 21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133291"/>
            <a:ext cx="3490851" cy="3524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46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10200" y="133290"/>
            <a:ext cx="389722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Вычислить: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8646" y="1154168"/>
                <a:ext cx="2856551" cy="1471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𝟗</m:t>
                            </m:r>
                          </m:den>
                        </m:f>
                      </m:e>
                    </m:rad>
                    <m:r>
                      <a:rPr lang="ru-RU" sz="4400" b="1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𝟗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646" y="1154168"/>
                <a:ext cx="2856551" cy="1471044"/>
              </a:xfrm>
              <a:prstGeom prst="rect">
                <a:avLst/>
              </a:prstGeom>
              <a:blipFill rotWithShape="1">
                <a:blip r:embed="rId2"/>
                <a:stretch>
                  <a:fillRect l="-874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986646" y="1288948"/>
                <a:ext cx="2406108" cy="13161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𝟒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𝟗</m:t>
                            </m:r>
                          </m:e>
                        </m:rad>
                      </m:den>
                    </m:f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𝟏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sz="4800" b="1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𝟗</m:t>
                            </m:r>
                          </m:e>
                        </m:rad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646" y="1288948"/>
                <a:ext cx="2406108" cy="1316130"/>
              </a:xfrm>
              <a:prstGeom prst="rect">
                <a:avLst/>
              </a:prstGeom>
              <a:blipFill rotWithShape="1">
                <a:blip r:embed="rId3"/>
                <a:stretch>
                  <a:fillRect l="-11646" b="-74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19791" y="1296642"/>
                <a:ext cx="4024884" cy="1248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uz-Latn-UZ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ru-RU" sz="4000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ru-RU" sz="40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ru-RU" sz="4000" b="1" i="1" smtClean="0">
                          <a:latin typeface="Cambria Math"/>
                        </a:rPr>
                        <m:t>=</m:t>
                      </m:r>
                      <m:r>
                        <a:rPr lang="ru-RU" sz="40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uz-Latn-UZ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9791" y="1296642"/>
                <a:ext cx="4024884" cy="124880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25106" y="2674818"/>
                <a:ext cx="3779881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ru-RU" sz="4400" b="1" i="0" smtClean="0">
                        <a:latin typeface="Cambria Math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𝟐𝟓</m:t>
                            </m:r>
                          </m:den>
                        </m:f>
                      </m:e>
                    </m:rad>
                    <m:r>
                      <a:rPr lang="ru-RU" sz="4400" b="1" i="1" smtClean="0">
                        <a:latin typeface="Cambria Math"/>
                      </a:rPr>
                      <m:t>−</m:t>
                    </m:r>
                    <m:r>
                      <a:rPr lang="ru-RU" sz="4400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𝟗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106" y="2674818"/>
                <a:ext cx="3779881" cy="1470146"/>
              </a:xfrm>
              <a:prstGeom prst="rect">
                <a:avLst/>
              </a:prstGeom>
              <a:blipFill rotWithShape="1">
                <a:blip r:embed="rId5"/>
                <a:stretch>
                  <a:fillRect l="-66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950797" y="2849564"/>
                <a:ext cx="3404971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800" b="1" i="0" smtClean="0">
                        <a:solidFill>
                          <a:prstClr val="black"/>
                        </a:solidFill>
                        <a:latin typeface="Cambria Math"/>
                      </a:rPr>
                      <m:t>𝟓</m:t>
                    </m:r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</a:rPr>
                      <m:t>𝟑</m:t>
                    </m:r>
                    <m:r>
                      <a:rPr lang="ru-RU" sz="48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uz-Latn-UZ" sz="48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0797" y="2849564"/>
                <a:ext cx="3404971" cy="1159228"/>
              </a:xfrm>
              <a:prstGeom prst="rect">
                <a:avLst/>
              </a:prstGeom>
              <a:blipFill rotWithShape="1">
                <a:blip r:embed="rId6"/>
                <a:stretch>
                  <a:fillRect l="-8050" b="-1099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>
            <a:off x="5312414" y="3094392"/>
            <a:ext cx="457200" cy="612814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898568" y="3636542"/>
            <a:ext cx="457200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087831" y="3230564"/>
            <a:ext cx="469912" cy="47664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072671" y="3551592"/>
            <a:ext cx="457200" cy="45720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55768" y="3009781"/>
            <a:ext cx="205697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=1-1=0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836499" y="4444012"/>
                <a:ext cx="1931041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𝟏𝟐𝟖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𝟖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499" y="4444012"/>
                <a:ext cx="1931041" cy="1263487"/>
              </a:xfrm>
              <a:prstGeom prst="rect">
                <a:avLst/>
              </a:prstGeom>
              <a:blipFill rotWithShape="1">
                <a:blip r:embed="rId7"/>
                <a:stretch>
                  <a:fillRect l="-13249" b="-724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661742" y="4444012"/>
                <a:ext cx="2084097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𝟏𝟐𝟖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𝟖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1742" y="4444012"/>
                <a:ext cx="2084097" cy="147014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552511" y="4737297"/>
                <a:ext cx="3040319" cy="8490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uz-Latn-UZ" sz="44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4400" b="1" i="1" smtClean="0">
                              <a:latin typeface="Cambria Math"/>
                            </a:rPr>
                            <m:t>𝟏𝟔</m:t>
                          </m:r>
                        </m:e>
                      </m:rad>
                      <m:r>
                        <a:rPr lang="ru-RU" sz="4400" b="1" i="1" smtClean="0">
                          <a:latin typeface="Cambria Math"/>
                        </a:rPr>
                        <m:t>=</m:t>
                      </m:r>
                      <m:r>
                        <a:rPr lang="ru-RU" sz="4400" b="1" i="1" smtClean="0"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511" y="4737297"/>
                <a:ext cx="3040319" cy="84907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925106" y="6096000"/>
                <a:ext cx="1931041" cy="12636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𝟒𝟎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106" y="6096000"/>
                <a:ext cx="1931041" cy="1263616"/>
              </a:xfrm>
              <a:prstGeom prst="rect">
                <a:avLst/>
              </a:prstGeom>
              <a:blipFill rotWithShape="1">
                <a:blip r:embed="rId10"/>
                <a:stretch>
                  <a:fillRect l="-13565" b="-724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838343" y="6096000"/>
                <a:ext cx="2563009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∙ </m:t>
                            </m:r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𝟏𝟎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343" y="6096000"/>
                <a:ext cx="2563009" cy="126348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130014" y="6096129"/>
                <a:ext cx="2009974" cy="12636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𝟖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014" y="6096129"/>
                <a:ext cx="2009974" cy="126361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>
            <a:off x="6239842" y="6913659"/>
            <a:ext cx="589355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29" idx="3"/>
          </p:cNvCxnSpPr>
          <p:nvPr/>
        </p:nvCxnSpPr>
        <p:spPr>
          <a:xfrm>
            <a:off x="6392754" y="6096129"/>
            <a:ext cx="747234" cy="631808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168854" y="6367651"/>
            <a:ext cx="85792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=8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5842" name="Picture 2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321" y="4211682"/>
            <a:ext cx="3304650" cy="34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96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23" grpId="0"/>
      <p:bldP spid="25" grpId="0"/>
      <p:bldP spid="26" grpId="0"/>
      <p:bldP spid="28" grpId="0"/>
      <p:bldP spid="29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8507" y="178854"/>
            <a:ext cx="389722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Вычислить: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772458" y="1185792"/>
                <a:ext cx="3362011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𝟔𝟒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 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𝟒𝟗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𝟏𝟗𝟔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𝟑𝟐𝟒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2458" y="1185792"/>
                <a:ext cx="3362011" cy="126348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43341" y="979133"/>
                <a:ext cx="3201774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1" smtClean="0">
                        <a:latin typeface="Cambria Math"/>
                      </a:rPr>
                      <m:t>𝟏</m:t>
                    </m:r>
                    <m:r>
                      <a:rPr lang="ru-RU" sz="4400" b="1" i="0" smtClean="0">
                        <a:latin typeface="Cambria Math"/>
                      </a:rPr>
                      <m:t>) 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𝟔𝟒</m:t>
                            </m:r>
                            <m:r>
                              <a:rPr lang="ru-RU" sz="4400" b="1" i="1" smtClean="0">
                                <a:latin typeface="Cambria Math"/>
                              </a:rPr>
                              <m:t> ∙ </m:t>
                            </m:r>
                            <m:r>
                              <a:rPr lang="ru-RU" sz="4400" b="1" i="1" smtClean="0">
                                <a:latin typeface="Cambria Math"/>
                                <a:ea typeface="Cambria Math"/>
                              </a:rPr>
                              <m:t>𝟒𝟗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𝟏𝟗𝟔</m:t>
                            </m:r>
                            <m:r>
                              <a:rPr lang="ru-RU" sz="4400" b="1" i="1" smtClean="0">
                                <a:latin typeface="Cambria Math"/>
                              </a:rPr>
                              <m:t> ∙ </m:t>
                            </m:r>
                            <m:r>
                              <a:rPr lang="ru-RU" sz="4400" b="1" i="1" smtClean="0">
                                <a:latin typeface="Cambria Math"/>
                                <a:ea typeface="Cambria Math"/>
                              </a:rPr>
                              <m:t>𝟑𝟐𝟒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41" y="979133"/>
                <a:ext cx="3201774" cy="14701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829197" y="1334230"/>
                <a:ext cx="2091022" cy="11150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𝟖</m:t>
                        </m:r>
                        <m:r>
                          <a:rPr lang="ru-RU" b="1" i="1" smtClean="0">
                            <a:latin typeface="Cambria Math"/>
                          </a:rPr>
                          <m:t> 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𝟏𝟒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𝟏𝟖</m:t>
                        </m:r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197" y="1334230"/>
                <a:ext cx="2091022" cy="111504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я соединительная линия 32"/>
          <p:cNvCxnSpPr/>
          <p:nvPr/>
        </p:nvCxnSpPr>
        <p:spPr>
          <a:xfrm>
            <a:off x="7580030" y="1965769"/>
            <a:ext cx="589355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8097886" y="1363275"/>
            <a:ext cx="523998" cy="45426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514585" y="1296166"/>
            <a:ext cx="589355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8224665" y="2064801"/>
            <a:ext cx="397219" cy="409390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462415" y="2449279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40650" y="2441126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9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32713" y="791774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652942" y="1417157"/>
                <a:ext cx="787395" cy="1114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2942" y="1417157"/>
                <a:ext cx="787395" cy="1114857"/>
              </a:xfrm>
              <a:prstGeom prst="rect">
                <a:avLst/>
              </a:prstGeom>
              <a:blipFill rotWithShape="1">
                <a:blip r:embed="rId5"/>
                <a:stretch>
                  <a:fillRect l="-32308" b="-1092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22912" y="3209805"/>
                <a:ext cx="3883114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𝟐</m:t>
                      </m:r>
                      <m:r>
                        <a:rPr lang="ru-RU" sz="3600" b="1" i="0" smtClean="0">
                          <a:latin typeface="Cambria Math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𝟗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𝟏𝟔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ru-RU" sz="36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𝟖𝟏</m:t>
                              </m:r>
                            </m:den>
                          </m:f>
                          <m:r>
                            <a:rPr lang="ru-RU" sz="36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𝟑𝟔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𝟏𝟔𝟗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12" y="3209805"/>
                <a:ext cx="3883114" cy="172919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единительная линия 38"/>
          <p:cNvCxnSpPr/>
          <p:nvPr/>
        </p:nvCxnSpPr>
        <p:spPr>
          <a:xfrm>
            <a:off x="1449141" y="3654164"/>
            <a:ext cx="368076" cy="353641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369402" y="4307187"/>
            <a:ext cx="413336" cy="354096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449141" y="4313061"/>
            <a:ext cx="368076" cy="3482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441401" y="3592471"/>
            <a:ext cx="341337" cy="415334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4167079" y="3143210"/>
                <a:ext cx="3357329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ru-RU" sz="36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𝟗</m:t>
                              </m:r>
                            </m:den>
                          </m:f>
                          <m:r>
                            <a:rPr lang="ru-RU" sz="3600" b="1" i="1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𝟑𝟔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𝟏𝟔𝟗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079" y="3143210"/>
                <a:ext cx="3357329" cy="17291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единительная линия 49"/>
          <p:cNvCxnSpPr/>
          <p:nvPr/>
        </p:nvCxnSpPr>
        <p:spPr>
          <a:xfrm>
            <a:off x="5158785" y="4152861"/>
            <a:ext cx="589355" cy="5084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945728" y="4313061"/>
            <a:ext cx="373617" cy="348222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6595304" y="3463981"/>
            <a:ext cx="598240" cy="543824"/>
          </a:xfrm>
          <a:prstGeom prst="line">
            <a:avLst/>
          </a:prstGeom>
          <a:ln w="3810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7432713" y="3288265"/>
                <a:ext cx="2369880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0" smtClean="0">
                          <a:latin typeface="Cambria Math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𝟏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𝟏𝟔𝟗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</m:e>
                      </m:rad>
                      <m:r>
                        <a:rPr lang="ru-RU" sz="3600" b="1" i="1" smtClean="0">
                          <a:latin typeface="Cambria Math"/>
                        </a:rPr>
                        <m:t>  </m:t>
                      </m:r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2713" y="3288265"/>
                <a:ext cx="2369880" cy="172919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9385978" y="3592471"/>
                <a:ext cx="1465273" cy="12488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uz-Latn-UZ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40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ru-RU" sz="4000" b="1" i="1" smtClean="0">
                              <a:latin typeface="Cambria Math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uz-Latn-UZ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5978" y="3592471"/>
                <a:ext cx="1465273" cy="12488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22912" y="5387442"/>
                <a:ext cx="3442289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/>
                        </a:rPr>
                        <m:t>𝟑</m:t>
                      </m:r>
                      <m:r>
                        <a:rPr lang="ru-RU" sz="3600" b="1" i="0" smtClean="0">
                          <a:latin typeface="Cambria Math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ru-RU" sz="3600" b="1" i="1" smtClean="0">
                              <a:latin typeface="Cambria Math"/>
                            </a:rPr>
                            <m:t>𝟓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𝟒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𝟗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ru-RU" sz="36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ru-RU" sz="3600" b="1" i="1" smtClean="0">
                              <a:latin typeface="Cambria Math"/>
                              <a:ea typeface="Cambria Math"/>
                            </a:rPr>
                            <m:t>𝟏𝟏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𝟏𝟒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𝟐𝟓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912" y="5387442"/>
                <a:ext cx="3442289" cy="172919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637880" y="5387442"/>
                <a:ext cx="2937343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𝟒𝟗</m:t>
                              </m:r>
                              <m:r>
                                <a:rPr lang="ru-RU" sz="3600" b="1" i="1" smtClean="0">
                                  <a:latin typeface="Cambria Math"/>
                                </a:rPr>
                                <m:t> 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𝟗</m:t>
                              </m:r>
                            </m:den>
                          </m:f>
                          <m:r>
                            <a:rPr lang="ru-RU" sz="36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f>
                            <m:fPr>
                              <m:ctrlPr>
                                <a:rPr lang="ru-RU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ru-RU" sz="3600" b="1" i="1" smtClean="0">
                                  <a:latin typeface="Cambria Math"/>
                                </a:rPr>
                                <m:t>𝟐𝟖𝟗</m:t>
                              </m:r>
                            </m:num>
                            <m:den>
                              <m:r>
                                <a:rPr lang="ru-RU" sz="3600" b="1" i="1" smtClean="0">
                                  <a:latin typeface="Cambria Math"/>
                                </a:rPr>
                                <m:t>𝟐𝟓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uz-Latn-UZ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880" y="5387442"/>
                <a:ext cx="2937343" cy="172919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45922" y="5620293"/>
                <a:ext cx="3103927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𝟒𝟗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 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  <a:ea typeface="Cambria Math"/>
                              </a:rPr>
                              <m:t>𝟐𝟖𝟗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𝟗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𝟐𝟓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5922" y="5620293"/>
                <a:ext cx="3103927" cy="126348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9443666" y="5779610"/>
                <a:ext cx="1927515" cy="11150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𝟕</m:t>
                        </m:r>
                        <m:r>
                          <a:rPr lang="ru-RU" b="1" i="1" smtClean="0">
                            <a:latin typeface="Cambria Math"/>
                          </a:rPr>
                          <m:t> 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𝟏𝟕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 ∙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43666" y="5779610"/>
                <a:ext cx="1927515" cy="111504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1136236" y="5768923"/>
                <a:ext cx="3039294" cy="11148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𝟏𝟏𝟗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𝟏𝟓</m:t>
                        </m:r>
                      </m:den>
                    </m:f>
                    <m:r>
                      <a:rPr lang="ru-RU" b="1" i="1" smtClean="0">
                        <a:latin typeface="Cambria Math"/>
                      </a:rPr>
                      <m:t>=</m:t>
                    </m:r>
                    <m:r>
                      <a:rPr lang="ru-RU" b="1" i="1" smtClean="0">
                        <a:latin typeface="Cambria Math"/>
                      </a:rPr>
                      <m:t>𝟕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latin typeface="Cambria Math"/>
                          </a:rPr>
                          <m:t>𝟏𝟒</m:t>
                        </m:r>
                      </m:num>
                      <m:den>
                        <m:r>
                          <a:rPr lang="ru-RU" b="1" i="1" smtClean="0"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6236" y="5768923"/>
                <a:ext cx="3039294" cy="1114857"/>
              </a:xfrm>
              <a:prstGeom prst="rect">
                <a:avLst/>
              </a:prstGeom>
              <a:blipFill rotWithShape="1">
                <a:blip r:embed="rId14"/>
                <a:stretch>
                  <a:fillRect l="-8635" b="-1092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4818" name="Picture 2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5020" y="578963"/>
            <a:ext cx="2131692" cy="3252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62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  <p:bldP spid="18" grpId="0"/>
      <p:bldP spid="19" grpId="0"/>
      <p:bldP spid="20" grpId="0"/>
      <p:bldP spid="21" grpId="0"/>
      <p:bldP spid="48" grpId="0"/>
      <p:bldP spid="54" grpId="0"/>
      <p:bldP spid="5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6070" y="18990"/>
            <a:ext cx="52234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Извлечь корень: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770525" y="1086918"/>
                <a:ext cx="2863797" cy="13623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𝟐𝟓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 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uz-Latn-UZ" b="1" i="1" smtClean="0">
                                    <a:latin typeface="Cambria Math"/>
                                    <a:ea typeface="Cambria Math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uz-Latn-UZ" b="1" i="1" smtClean="0">
                                    <a:latin typeface="Cambria Math"/>
                                    <a:ea typeface="Cambria Math"/>
                                  </a:rPr>
                                  <m:t>𝟔</m:t>
                                </m:r>
                              </m:sup>
                            </m:sSup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𝟗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0525" y="1086918"/>
                <a:ext cx="2863797" cy="136236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43341" y="979133"/>
                <a:ext cx="2431756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400" b="1" i="1" smtClean="0">
                        <a:latin typeface="Cambria Math"/>
                      </a:rPr>
                      <m:t>𝟏</m:t>
                    </m:r>
                    <m:r>
                      <a:rPr lang="ru-RU" sz="4400" b="1" i="0" smtClean="0">
                        <a:latin typeface="Cambria Math"/>
                      </a:rPr>
                      <m:t>) 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sz="44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ru-RU" sz="4400" b="1" i="1" smtClean="0">
                                    <a:latin typeface="Cambria Math"/>
                                  </a:rPr>
                                  <m:t>𝟐𝟓</m:t>
                                </m:r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𝟔</m:t>
                                </m:r>
                              </m:sup>
                            </m:sSup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r>
                              <a:rPr lang="uz-Latn-UZ" sz="4400" b="1" i="1" smtClean="0">
                                <a:latin typeface="Cambria Math"/>
                                <a:ea typeface="Cambria Math"/>
                              </a:rPr>
                              <m:t>𝟗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41" y="979133"/>
                <a:ext cx="2431756" cy="14701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483331" y="1228432"/>
                <a:ext cx="1727139" cy="1220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z-Latn-UZ" b="1" i="1" smtClean="0">
                            <a:latin typeface="Cambria Math"/>
                          </a:rPr>
                          <m:t>𝟓</m:t>
                        </m:r>
                        <m:sSup>
                          <m:sSupPr>
                            <m:ctrlPr>
                              <a:rPr lang="uz-Latn-U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uz-Latn-UZ" b="1" i="1" smtClean="0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uz-Latn-UZ" b="1" i="1" smtClean="0">
                            <a:latin typeface="Cambria Math"/>
                            <a:ea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331" y="1228432"/>
                <a:ext cx="1727139" cy="122084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898594" y="3417647"/>
                <a:ext cx="3102644" cy="13615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𝟏𝟐𝟏</m:t>
                            </m:r>
                          </m:e>
                        </m:rad>
                        <m:r>
                          <a:rPr lang="ru-RU" b="1" i="1" smtClean="0">
                            <a:latin typeface="Cambria Math"/>
                          </a:rPr>
                          <m:t> </m:t>
                        </m:r>
                        <m:r>
                          <a:rPr lang="ru-RU" b="1" i="1" smtClean="0">
                            <a:latin typeface="Cambria Math"/>
                            <a:ea typeface="Cambria Math"/>
                          </a:rPr>
                          <m:t>∙ </m:t>
                        </m:r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ru-RU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uz-Latn-UZ" b="1" i="1" smtClean="0">
                                    <a:latin typeface="Cambria Math"/>
                                    <a:ea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uz-Latn-UZ" b="1" i="1" smtClean="0">
                                    <a:latin typeface="Cambria Math"/>
                                    <a:ea typeface="Cambria Math"/>
                                  </a:rPr>
                                  <m:t>𝟒</m:t>
                                </m:r>
                              </m:sup>
                            </m:sSup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𝟔𝟒</m:t>
                            </m:r>
                            <m:r>
                              <a:rPr lang="ru-RU" b="1" i="1" smtClean="0">
                                <a:latin typeface="Cambria Math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594" y="3417647"/>
                <a:ext cx="3102644" cy="13615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00313" y="3374741"/>
                <a:ext cx="2606483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4400" b="1" dirty="0" smtClean="0"/>
                  <a:t>2</a:t>
                </a:r>
                <a14:m>
                  <m:oMath xmlns:m="http://schemas.openxmlformats.org/officeDocument/2006/math">
                    <m:r>
                      <a:rPr lang="ru-RU" sz="4400" b="1" i="0" smtClean="0">
                        <a:latin typeface="Cambria Math"/>
                      </a:rPr>
                      <m:t>) 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ru-RU" sz="44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ru-RU" sz="4400" b="1" i="1" smtClean="0"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uz-Latn-UZ" sz="4400" b="1" i="1" smtClean="0">
                                    <a:latin typeface="Cambria Math"/>
                                  </a:rPr>
                                  <m:t>𝟒</m:t>
                                </m:r>
                              </m:sup>
                            </m:sSup>
                          </m:num>
                          <m:den>
                            <m:r>
                              <a:rPr lang="uz-Latn-UZ" sz="4400" b="1" i="1" smtClean="0">
                                <a:latin typeface="Cambria Math"/>
                                <a:ea typeface="Cambria Math"/>
                              </a:rPr>
                              <m:t>𝟔</m:t>
                            </m:r>
                            <m:r>
                              <a:rPr lang="ru-RU" sz="4400" b="1" i="1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den>
                        </m:f>
                      </m:e>
                    </m:rad>
                  </m:oMath>
                </a14:m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13" y="3374741"/>
                <a:ext cx="2606483" cy="1470146"/>
              </a:xfrm>
              <a:prstGeom prst="rect">
                <a:avLst/>
              </a:prstGeom>
              <a:blipFill rotWithShape="1">
                <a:blip r:embed="rId6"/>
                <a:stretch>
                  <a:fillRect l="-9346" b="-249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87600" y="3489462"/>
                <a:ext cx="1946943" cy="12179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z-Latn-UZ" b="1" i="1" smtClean="0">
                            <a:latin typeface="Cambria Math"/>
                          </a:rPr>
                          <m:t>𝟏𝟏</m:t>
                        </m:r>
                        <m:sSup>
                          <m:sSupPr>
                            <m:ctrlPr>
                              <a:rPr lang="uz-Latn-UZ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uz-Latn-UZ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uz-Latn-UZ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uz-Latn-UZ" b="1" i="1" smtClean="0">
                            <a:latin typeface="Cambria Math"/>
                            <a:ea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7600" y="3489462"/>
                <a:ext cx="1946943" cy="121796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794" name="Picture 2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376556"/>
            <a:ext cx="3352800" cy="422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73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  <p:bldP spid="3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5" name="TextBox 14"/>
          <p:cNvSpPr txBox="1"/>
          <p:nvPr/>
        </p:nvSpPr>
        <p:spPr>
          <a:xfrm>
            <a:off x="1851070" y="1360557"/>
            <a:ext cx="7937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Вычислить: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70596" y="1333500"/>
            <a:ext cx="914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</a:t>
            </a:r>
            <a:endParaRPr lang="uz-Latn-UZ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19150" y="2602474"/>
                <a:ext cx="2007537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𝟐𝟓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𝟏𝟒𝟒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50" y="2602474"/>
                <a:ext cx="2007537" cy="1470146"/>
              </a:xfrm>
              <a:prstGeom prst="rect">
                <a:avLst/>
              </a:prstGeom>
              <a:blipFill rotWithShape="1">
                <a:blip r:embed="rId2"/>
                <a:stretch>
                  <a:fillRect l="-1212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57600" y="2602474"/>
                <a:ext cx="2007537" cy="1470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𝟔𝟐𝟓</m:t>
                            </m:r>
                          </m:num>
                          <m:den>
                            <m:r>
                              <a:rPr lang="ru-RU" sz="4400" b="1" i="1" smtClean="0">
                                <a:latin typeface="Cambria Math"/>
                              </a:rPr>
                              <m:t>𝟑𝟐𝟒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602474"/>
                <a:ext cx="2007537" cy="1470146"/>
              </a:xfrm>
              <a:prstGeom prst="rect">
                <a:avLst/>
              </a:prstGeom>
              <a:blipFill rotWithShape="1">
                <a:blip r:embed="rId3"/>
                <a:stretch>
                  <a:fillRect l="-1215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915150" y="2705803"/>
                <a:ext cx="1931041" cy="12634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𝟏𝟐𝟖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150" y="2705803"/>
                <a:ext cx="1931041" cy="1263487"/>
              </a:xfrm>
              <a:prstGeom prst="rect">
                <a:avLst/>
              </a:prstGeom>
              <a:blipFill rotWithShape="1">
                <a:blip r:embed="rId4"/>
                <a:stretch>
                  <a:fillRect l="-13249" b="-7246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886950" y="2617444"/>
                <a:ext cx="1931041" cy="12688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𝟔𝟕𝟓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ru-RU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ru-RU" b="1" i="1" smtClean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</m:den>
                    </m:f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6950" y="2617444"/>
                <a:ext cx="1931041" cy="1268874"/>
              </a:xfrm>
              <a:prstGeom prst="rect">
                <a:avLst/>
              </a:prstGeom>
              <a:blipFill rotWithShape="1">
                <a:blip r:embed="rId5"/>
                <a:stretch>
                  <a:fillRect l="-13565" b="-669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51546" y="4776988"/>
                <a:ext cx="3597139" cy="14702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4400" b="1" dirty="0" smtClean="0">
                    <a:latin typeface="Arial" pitchFamily="34" charset="0"/>
                    <a:cs typeface="Arial" pitchFamily="34" charset="0"/>
                  </a:rPr>
                  <a:t>5</a:t>
                </a:r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uz-Latn-UZ" sz="4400" b="1" i="1" smtClean="0">
                                <a:latin typeface="Cambria Math"/>
                              </a:rPr>
                              <m:t>𝟏𝟔</m:t>
                            </m:r>
                          </m:num>
                          <m:den>
                            <m:r>
                              <a:rPr lang="uz-Latn-UZ" sz="4400" b="1" i="1" smtClean="0">
                                <a:latin typeface="Cambria Math"/>
                              </a:rPr>
                              <m:t>𝟖𝟏</m:t>
                            </m:r>
                          </m:den>
                        </m:f>
                      </m:e>
                    </m:rad>
                    <m:r>
                      <a:rPr lang="uz-Latn-UZ" sz="4400" b="1" i="1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uz-Latn-UZ" sz="4400" b="1" i="1" smtClean="0">
                                <a:latin typeface="Cambria Math"/>
                              </a:rPr>
                              <m:t>𝟔𝟗</m:t>
                            </m:r>
                          </m:num>
                          <m:den>
                            <m:r>
                              <a:rPr lang="uz-Latn-UZ" sz="4400" b="1" i="1" smtClean="0">
                                <a:latin typeface="Cambria Math"/>
                              </a:rPr>
                              <m:t>𝟐𝟐𝟓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46" y="4776988"/>
                <a:ext cx="3597139" cy="1470274"/>
              </a:xfrm>
              <a:prstGeom prst="rect">
                <a:avLst/>
              </a:prstGeom>
              <a:blipFill rotWithShape="1">
                <a:blip r:embed="rId6"/>
                <a:stretch>
                  <a:fillRect l="-694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019265" y="4704211"/>
                <a:ext cx="3597139" cy="14735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sz="4400" b="1" dirty="0" smtClean="0"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ru-RU" sz="4400" b="1" dirty="0" smtClean="0">
                    <a:latin typeface="Arial" pitchFamily="34" charset="0"/>
                    <a:cs typeface="Arial" pitchFamily="34" charset="0"/>
                  </a:rPr>
                  <a:t>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uz-Latn-UZ" sz="4400" b="1" i="1" smtClean="0">
                                <a:latin typeface="Cambria Math"/>
                              </a:rPr>
                              <m:t>𝟐𝟓</m:t>
                            </m:r>
                          </m:num>
                          <m:den>
                            <m:r>
                              <a:rPr lang="uz-Latn-UZ" sz="4400" b="1" i="1" smtClean="0">
                                <a:latin typeface="Cambria Math"/>
                              </a:rPr>
                              <m:t>𝟔𝟒</m:t>
                            </m:r>
                          </m:den>
                        </m:f>
                      </m:e>
                    </m:rad>
                    <m:r>
                      <a:rPr lang="uz-Latn-UZ" sz="4400" b="1" i="1" smtClean="0"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ru-RU" sz="4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ru-RU" sz="4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uz-Latn-UZ" sz="4400" b="1" i="1" smtClean="0">
                                <a:latin typeface="Cambria Math"/>
                              </a:rPr>
                              <m:t>𝟒𝟗</m:t>
                            </m:r>
                          </m:num>
                          <m:den>
                            <m:r>
                              <a:rPr lang="uz-Latn-UZ" sz="4400" b="1" i="1" smtClean="0">
                                <a:latin typeface="Cambria Math"/>
                              </a:rPr>
                              <m:t>𝟏𝟒𝟒</m:t>
                            </m:r>
                          </m:den>
                        </m:f>
                      </m:e>
                    </m:rad>
                  </m:oMath>
                </a14:m>
                <a:endParaRPr lang="uz-Latn-UZ" sz="4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265" y="4704211"/>
                <a:ext cx="3597139" cy="1473545"/>
              </a:xfrm>
              <a:prstGeom prst="rect">
                <a:avLst/>
              </a:prstGeom>
              <a:blipFill rotWithShape="1">
                <a:blip r:embed="rId7"/>
                <a:stretch>
                  <a:fillRect l="-678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770" name="Picture 2" descr="Картинки по запросу &quot;школьники мультяшные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9181" y="4267200"/>
            <a:ext cx="3020785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787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15729</TotalTime>
  <Words>494</Words>
  <Application>Microsoft Office PowerPoint</Application>
  <PresentationFormat>Произвольный</PresentationFormat>
  <Paragraphs>65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Office Theme</vt:lpstr>
      <vt:lpstr>Формула</vt:lpstr>
      <vt:lpstr>Equation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1082</cp:revision>
  <dcterms:created xsi:type="dcterms:W3CDTF">2020-04-09T07:32:19Z</dcterms:created>
  <dcterms:modified xsi:type="dcterms:W3CDTF">2021-03-18T12:42:04Z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