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560" r:id="rId2"/>
    <p:sldId id="908" r:id="rId3"/>
    <p:sldId id="914" r:id="rId4"/>
    <p:sldId id="915" r:id="rId5"/>
    <p:sldId id="916" r:id="rId6"/>
    <p:sldId id="917" r:id="rId7"/>
    <p:sldId id="920" r:id="rId8"/>
    <p:sldId id="879" r:id="rId9"/>
    <p:sldId id="918" r:id="rId10"/>
    <p:sldId id="919" r:id="rId11"/>
  </p:sldIdLst>
  <p:sldSz cx="14630400" cy="8229600"/>
  <p:notesSz cx="5765800" cy="3244850"/>
  <p:defaultTextStyle>
    <a:defPPr>
      <a:defRPr lang="ru-RU"/>
    </a:defPPr>
    <a:lvl1pPr marL="0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908"/>
            <p14:sldId id="914"/>
            <p14:sldId id="915"/>
            <p14:sldId id="916"/>
            <p14:sldId id="917"/>
            <p14:sldId id="920"/>
            <p14:sldId id="879"/>
            <p14:sldId id="918"/>
            <p14:sldId id="919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304">
          <p15:clr>
            <a:srgbClr val="A4A3A4"/>
          </p15:clr>
        </p15:guide>
        <p15:guide id="4" pos="5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A5E"/>
    <a:srgbClr val="A50021"/>
    <a:srgbClr val="821023"/>
    <a:srgbClr val="2E0000"/>
    <a:srgbClr val="00A859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07" autoAdjust="0"/>
    <p:restoredTop sz="94600" autoAdjust="0"/>
  </p:normalViewPr>
  <p:slideViewPr>
    <p:cSldViewPr>
      <p:cViewPr>
        <p:scale>
          <a:sx n="50" d="100"/>
          <a:sy n="50" d="100"/>
        </p:scale>
        <p:origin x="-672" y="-228"/>
      </p:cViewPr>
      <p:guideLst>
        <p:guide orient="horz" pos="2880"/>
        <p:guide orient="horz" pos="7304"/>
        <p:guide pos="2160"/>
        <p:guide pos="5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69627" y="180475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3" y="1828005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25" y="267902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5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4912-6718-4E2F-BC79-9C08236541C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C902-C522-4FA8-9FEC-D68AD9D6601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876134" y="1670660"/>
            <a:ext cx="10846576" cy="1277273"/>
            <a:chOff x="1172584" y="1381459"/>
            <a:chExt cx="6779110" cy="1064394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732573" cy="1064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7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77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097280" y="2688336"/>
            <a:ext cx="6086246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432242" y="2688336"/>
            <a:ext cx="6086246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3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A82E-CB3D-4D97-83D3-CFDB56AB3EF5}" type="datetimeFigureOut">
              <a:rPr lang="ru-RU"/>
              <a:pPr>
                <a:defRPr/>
              </a:pPr>
              <a:t>18.03.2021</a:t>
            </a:fld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1F5F5-FF42-4AF8-AEE4-8E0B0D969BD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544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2"/>
            <a:ext cx="408800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e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100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12.emf"/><Relationship Id="rId10" Type="http://schemas.openxmlformats.org/officeDocument/2006/relationships/image" Target="../media/image41.png"/><Relationship Id="rId4" Type="http://schemas.openxmlformats.org/officeDocument/2006/relationships/image" Target="../media/image110.png"/><Relationship Id="rId9" Type="http://schemas.openxmlformats.org/officeDocument/2006/relationships/image" Target="../media/image40.png"/><Relationship Id="rId1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686" y="3901"/>
            <a:ext cx="14610538" cy="2589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12775" y="3288236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12775" y="5334000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8" cy="963980"/>
          </a:xfrm>
          <a:prstGeom prst="rect">
            <a:avLst/>
          </a:prstGeom>
        </p:spPr>
        <p:txBody>
          <a:bodyPr vert="horz" wrap="square" lIns="0" tIns="40257" rIns="0" bIns="0" rtlCol="0">
            <a:spAutoFit/>
          </a:bodyPr>
          <a:lstStyle/>
          <a:p>
            <a:pPr algn="ctr">
              <a:spcBef>
                <a:spcPts val="319"/>
              </a:spcBef>
            </a:pPr>
            <a:r>
              <a:rPr lang="ru-RU" sz="6000" b="1" spc="2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2305919" y="578524"/>
            <a:ext cx="8971682" cy="1360889"/>
          </a:xfrm>
          <a:prstGeom prst="rect">
            <a:avLst/>
          </a:prstGeom>
        </p:spPr>
        <p:txBody>
          <a:bodyPr vert="horz" wrap="square" lIns="0" tIns="3708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53" algn="ctr" defTabSz="2322204">
              <a:spcBef>
                <a:spcPts val="290"/>
              </a:spcBef>
              <a:defRPr/>
            </a:pPr>
            <a:r>
              <a:rPr lang="ru-RU" sz="86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6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908147" y="1699715"/>
            <a:ext cx="40326" cy="79030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829947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928029" y="794555"/>
            <a:ext cx="0" cy="866104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1024466" y="863937"/>
            <a:ext cx="717810" cy="748366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709247" y="1734703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778782" y="825558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271110" y="3124200"/>
            <a:ext cx="6720490" cy="4267681"/>
          </a:xfrm>
          <a:prstGeom prst="rect">
            <a:avLst/>
          </a:prstGeom>
        </p:spPr>
        <p:txBody>
          <a:bodyPr vert="horz" wrap="square" lIns="0" tIns="35407" rIns="0" bIns="0" rtlCol="0">
            <a:spAutoFit/>
          </a:bodyPr>
          <a:lstStyle/>
          <a:p>
            <a:pPr marL="46666">
              <a:spcBef>
                <a:spcPts val="279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5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endParaRPr lang="ru-RU" sz="5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Квадратный корень из произведения</a:t>
            </a: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1929369" y="1447800"/>
            <a:ext cx="1481831" cy="584893"/>
          </a:xfrm>
          <a:prstGeom prst="rect">
            <a:avLst/>
          </a:prstGeom>
        </p:spPr>
        <p:txBody>
          <a:bodyPr vert="horz" wrap="square" lIns="0" tIns="30596" rIns="0" bIns="0" rtlCol="0">
            <a:spAutoFit/>
          </a:bodyPr>
          <a:lstStyle/>
          <a:p>
            <a:pPr algn="ctr"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4" name="AutoShape 2" descr="Картинки по запросу &quot;число 5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16386" name="Picture 2" descr="Картинки по запросу &quot;прописные буквы на английском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t="14632" r="81714" b="65406"/>
          <a:stretch/>
        </p:blipFill>
        <p:spPr bwMode="auto">
          <a:xfrm rot="21259277">
            <a:off x="10210800" y="4814441"/>
            <a:ext cx="1893363" cy="19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Картинки по запросу &quot;прописные буквы на английском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6705" r="68252" b="67621"/>
          <a:stretch/>
        </p:blipFill>
        <p:spPr bwMode="auto">
          <a:xfrm>
            <a:off x="11714370" y="4519369"/>
            <a:ext cx="1785723" cy="226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Картинки по запросу &quot;квадратный корень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810000"/>
            <a:ext cx="3463231" cy="325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3"/>
          <p:cNvSpPr txBox="1"/>
          <p:nvPr/>
        </p:nvSpPr>
        <p:spPr>
          <a:xfrm>
            <a:off x="1949421" y="7169646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903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1807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7112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3614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9518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54224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13261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72295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0" y="323850"/>
            <a:ext cx="4088005" cy="553998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</a:rPr>
              <a:t>Вычислите:</a:t>
            </a:r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53989414"/>
              </p:ext>
            </p:extLst>
          </p:nvPr>
        </p:nvGraphicFramePr>
        <p:xfrm>
          <a:off x="685800" y="1143000"/>
          <a:ext cx="81534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Формула" r:id="rId3" imgW="2539800" imgH="1688760" progId="Equation.3">
                  <p:embed/>
                </p:oleObj>
              </mc:Choice>
              <mc:Fallback>
                <p:oleObj name="Формула" r:id="rId3" imgW="2539800" imgH="1688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43000"/>
                        <a:ext cx="8153400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7848600" y="5181600"/>
            <a:ext cx="5334000" cy="2462213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последнем примере можно опустить модуль, потому что показатель степени четный.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16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Содержимое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325835" y="713262"/>
                <a:ext cx="14137939" cy="7429499"/>
              </a:xfrm>
              <a:prstGeom prst="rect">
                <a:avLst/>
              </a:prstGeom>
            </p:spPr>
            <p:txBody>
              <a:bodyPr lIns="130622" tIns="65311" rIns="130622" bIns="65311">
                <a:normAutofit fontScale="70000" lnSpcReduction="20000"/>
              </a:bodyPr>
              <a:lstStyle/>
              <a:p>
                <a:pPr marL="891224" indent="-734749">
                  <a:defRPr/>
                </a:pP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1. Квадратным корнем из числа </a:t>
                </a:r>
                <a:r>
                  <a:rPr lang="ru-RU" sz="4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а 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называется… </a:t>
                </a:r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  <a:p>
                <a:pPr marL="891224" indent="-734749">
                  <a:defRPr/>
                </a:pPr>
                <a:r>
                  <a:rPr lang="ru-RU" sz="4400" b="1" i="1" dirty="0">
                    <a:latin typeface="Arial" pitchFamily="34" charset="0"/>
                    <a:cs typeface="Arial" pitchFamily="34" charset="0"/>
                  </a:rPr>
                  <a:t>число, квадрат которого равен </a:t>
                </a:r>
                <a:r>
                  <a:rPr lang="ru-RU" sz="4400" b="1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а</a:t>
                </a:r>
                <a:endParaRPr lang="ru-RU" sz="4400" b="1" i="1" dirty="0">
                  <a:latin typeface="Arial" pitchFamily="34" charset="0"/>
                  <a:cs typeface="Arial" pitchFamily="34" charset="0"/>
                </a:endParaRPr>
              </a:p>
              <a:p>
                <a:pPr marL="891224" indent="-734749">
                  <a:defRPr/>
                </a:pPr>
                <a:endParaRPr lang="ru-RU" sz="44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891224" indent="-734749">
                  <a:defRPr/>
                </a:pP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2. Арифметическим квадратным корнем из </a:t>
                </a:r>
                <a:r>
                  <a:rPr lang="ru-RU" sz="4400" b="1" dirty="0">
                    <a:latin typeface="Arial" pitchFamily="34" charset="0"/>
                    <a:cs typeface="Arial" pitchFamily="34" charset="0"/>
                  </a:rPr>
                  <a:t>числа </a:t>
                </a:r>
                <a:r>
                  <a:rPr lang="ru-RU" sz="4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а 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называется </a:t>
                </a:r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  <a:p>
                <a:pPr marL="891224" indent="-734749">
                  <a:defRPr/>
                </a:pPr>
                <a:r>
                  <a:rPr lang="ru-RU" sz="4400" b="1" i="1" dirty="0">
                    <a:latin typeface="Arial" pitchFamily="34" charset="0"/>
                    <a:cs typeface="Arial" pitchFamily="34" charset="0"/>
                  </a:rPr>
                  <a:t>неотрицательное число, квадрат которого равен </a:t>
                </a:r>
                <a:r>
                  <a:rPr lang="ru-RU" sz="44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а.</a:t>
                </a:r>
                <a:endParaRPr lang="ru-RU" sz="4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891224" indent="-734749">
                  <a:defRPr/>
                </a:pPr>
                <a:endParaRPr lang="ru-RU" sz="44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891224" indent="-734749">
                  <a:defRPr/>
                </a:pP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3. При </a:t>
                </a:r>
                <a:r>
                  <a:rPr lang="ru-RU" sz="4400" b="1" dirty="0">
                    <a:latin typeface="Arial" pitchFamily="34" charset="0"/>
                    <a:cs typeface="Arial" pitchFamily="34" charset="0"/>
                  </a:rPr>
                  <a:t>каких  значениях</a:t>
                </a:r>
                <a:r>
                  <a:rPr lang="ru-RU" sz="4400" b="1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а 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выражение </a:t>
                </a:r>
                <a:r>
                  <a:rPr lang="ru-RU" sz="4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4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sz="4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а</m:t>
                        </m:r>
                      </m:e>
                    </m:rad>
                  </m:oMath>
                </a14:m>
                <a:r>
                  <a:rPr lang="ru-RU" sz="4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не имеет смысла?    </a:t>
                </a:r>
                <a:endParaRPr lang="ru-RU" sz="44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891224" indent="-734749">
                  <a:defRPr/>
                </a:pPr>
                <a:r>
                  <a:rPr lang="ru-RU" sz="44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                                                                  </a:t>
                </a:r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  <a:p>
                <a:pPr eaLnBrk="1" hangingPunct="1">
                  <a:buFontTx/>
                  <a:buNone/>
                  <a:defRPr/>
                </a:pP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 4</a:t>
                </a:r>
                <a:r>
                  <a:rPr lang="ru-RU" sz="4400" b="1" dirty="0">
                    <a:latin typeface="Arial" pitchFamily="34" charset="0"/>
                    <a:cs typeface="Arial" pitchFamily="34" charset="0"/>
                  </a:rPr>
                  <a:t>. Основное тождество квадратного 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корня: </a:t>
                </a:r>
              </a:p>
              <a:p>
                <a:pPr eaLnBrk="1" hangingPunct="1">
                  <a:buFontTx/>
                  <a:buNone/>
                  <a:defRPr/>
                </a:pPr>
                <a:endParaRPr lang="ru-RU" sz="4400" b="1" dirty="0" smtClean="0">
                  <a:latin typeface="Arial" pitchFamily="34" charset="0"/>
                  <a:cs typeface="Arial" pitchFamily="34" charset="0"/>
                </a:endParaRPr>
              </a:p>
              <a:p>
                <a:pPr eaLnBrk="1" hangingPunct="1">
                  <a:buFontTx/>
                  <a:buNone/>
                  <a:defRPr/>
                </a:pP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 5. Сколько корней имеет уравнение </a:t>
                </a:r>
                <a:r>
                  <a:rPr lang="ru-RU" sz="4400" b="1" dirty="0">
                    <a:latin typeface="Arial" pitchFamily="34" charset="0"/>
                    <a:cs typeface="Arial" pitchFamily="34" charset="0"/>
                  </a:rPr>
                  <a:t>х</a:t>
                </a:r>
                <a:r>
                  <a:rPr lang="ru-RU" sz="4400" b="1" baseline="30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4400" b="1" dirty="0">
                    <a:latin typeface="Arial" pitchFamily="34" charset="0"/>
                    <a:cs typeface="Arial" pitchFamily="34" charset="0"/>
                  </a:rPr>
                  <a:t> = а,</a:t>
                </a:r>
              </a:p>
              <a:p>
                <a:pPr eaLnBrk="1" hangingPunct="1">
                  <a:buFontTx/>
                  <a:buNone/>
                  <a:defRPr/>
                </a:pPr>
                <a:r>
                  <a:rPr lang="ru-RU" sz="4400" b="1" dirty="0">
                    <a:latin typeface="Arial" pitchFamily="34" charset="0"/>
                    <a:cs typeface="Arial" pitchFamily="34" charset="0"/>
                  </a:rPr>
                  <a:t>          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если:  </a:t>
                </a:r>
                <a:r>
                  <a:rPr lang="ru-RU" sz="4400" b="1" dirty="0">
                    <a:latin typeface="Arial" pitchFamily="34" charset="0"/>
                    <a:cs typeface="Arial" pitchFamily="34" charset="0"/>
                  </a:rPr>
                  <a:t>а &gt; 0? 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         а  </a:t>
                </a:r>
                <a:r>
                  <a:rPr lang="ru-RU" sz="4400" b="1" dirty="0">
                    <a:latin typeface="Arial" pitchFamily="34" charset="0"/>
                    <a:cs typeface="Arial" pitchFamily="34" charset="0"/>
                  </a:rPr>
                  <a:t>=  0? 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        а </a:t>
                </a:r>
                <a:r>
                  <a:rPr lang="ru-RU" sz="4400" b="1" dirty="0">
                    <a:latin typeface="Arial" pitchFamily="34" charset="0"/>
                    <a:cs typeface="Arial" pitchFamily="34" charset="0"/>
                  </a:rPr>
                  <a:t>&lt;  0 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?            </a:t>
                </a:r>
              </a:p>
              <a:p>
                <a:pPr eaLnBrk="1" hangingPunct="1">
                  <a:buFontTx/>
                  <a:buNone/>
                  <a:defRPr/>
                </a:pPr>
                <a:r>
                  <a:rPr lang="ru-RU" sz="51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               х </a:t>
                </a:r>
                <a:r>
                  <a:rPr lang="ru-RU" sz="51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= 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51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sz="51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а</m:t>
                        </m:r>
                      </m:e>
                    </m:rad>
                  </m:oMath>
                </a14:m>
                <a:r>
                  <a:rPr lang="ru-RU" sz="51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,     х </a:t>
                </a:r>
                <a:r>
                  <a:rPr lang="ru-RU" sz="51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= 0,   </a:t>
                </a:r>
                <a:r>
                  <a:rPr lang="ru-RU" sz="51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ru-RU" sz="51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корней нет</a:t>
                </a:r>
              </a:p>
              <a:p>
                <a:pPr eaLnBrk="1" hangingPunct="1">
                  <a:buFontTx/>
                  <a:buNone/>
                  <a:defRPr/>
                </a:pPr>
                <a:endParaRPr lang="ru-RU" sz="4400" b="1" dirty="0" smtClean="0">
                  <a:latin typeface="Arial" pitchFamily="34" charset="0"/>
                  <a:cs typeface="Arial" pitchFamily="34" charset="0"/>
                </a:endParaRPr>
              </a:p>
              <a:p>
                <a:pPr eaLnBrk="1" hangingPunct="1">
                  <a:buFontTx/>
                  <a:buNone/>
                  <a:defRPr/>
                </a:pP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 6</a:t>
                </a:r>
                <a:r>
                  <a:rPr lang="ru-RU" sz="4400" b="1" dirty="0">
                    <a:latin typeface="Arial" pitchFamily="34" charset="0"/>
                    <a:cs typeface="Arial" pitchFamily="34" charset="0"/>
                  </a:rPr>
                  <a:t>. Какие из приведенных чисел являются иррациональными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4400" b="1" i="1" dirty="0">
                  <a:latin typeface="Arial" pitchFamily="34" charset="0"/>
                  <a:cs typeface="Arial" pitchFamily="34" charset="0"/>
                </a:endParaRPr>
              </a:p>
              <a:p>
                <a:pPr eaLnBrk="1" hangingPunct="1">
                  <a:buFontTx/>
                  <a:buNone/>
                  <a:defRPr/>
                </a:pPr>
                <a:r>
                  <a:rPr lang="ru-RU" sz="4400" b="1" i="1" dirty="0" smtClean="0">
                    <a:latin typeface="Arial" pitchFamily="34" charset="0"/>
                    <a:cs typeface="Arial" pitchFamily="34" charset="0"/>
                  </a:rPr>
                  <a:t>                  </a:t>
                </a:r>
              </a:p>
              <a:p>
                <a:pPr eaLnBrk="1" hangingPunct="1">
                  <a:buFontTx/>
                  <a:buNone/>
                  <a:defRPr/>
                </a:pPr>
                <a:r>
                  <a:rPr lang="ru-RU" sz="4400" b="1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400" b="1" i="1" dirty="0" smtClean="0">
                    <a:latin typeface="Arial" pitchFamily="34" charset="0"/>
                    <a:cs typeface="Arial" pitchFamily="34" charset="0"/>
                  </a:rPr>
                  <a:t>                          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𝟒𝟗</m:t>
                        </m:r>
                      </m:e>
                    </m:rad>
                  </m:oMath>
                </a14:m>
                <a:r>
                  <a:rPr lang="ru-RU" sz="4400" b="1" i="1" dirty="0" smtClean="0">
                    <a:latin typeface="Arial" pitchFamily="34" charset="0"/>
                    <a:cs typeface="Arial" pitchFamily="34" charset="0"/>
                  </a:rPr>
                  <a:t>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4400" b="1" i="1" dirty="0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sz="4400" b="1" i="1" dirty="0" smtClean="0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ru-RU" sz="4400" b="1" i="1" dirty="0" smtClean="0">
                    <a:latin typeface="Arial" pitchFamily="34" charset="0"/>
                    <a:cs typeface="Arial" pitchFamily="34" charset="0"/>
                  </a:rPr>
                  <a:t>                       </a:t>
                </a:r>
                <a:endParaRPr lang="ru-RU" sz="4400" b="1" i="1" dirty="0">
                  <a:latin typeface="Arial" pitchFamily="34" charset="0"/>
                  <a:cs typeface="Arial" pitchFamily="34" charset="0"/>
                </a:endParaRPr>
              </a:p>
              <a:p>
                <a:pPr marL="891224" indent="-734749">
                  <a:defRPr/>
                </a:pPr>
                <a:endParaRPr lang="ru-RU" sz="4400" b="1" i="1" dirty="0">
                  <a:latin typeface="Arial" pitchFamily="34" charset="0"/>
                  <a:cs typeface="Arial" pitchFamily="34" charset="0"/>
                </a:endParaRPr>
              </a:p>
              <a:p>
                <a:pPr marL="891224" indent="-734749">
                  <a:defRPr/>
                </a:pPr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  <a:p>
                <a:pPr marL="891224" indent="-734749">
                  <a:lnSpc>
                    <a:spcPct val="150000"/>
                  </a:lnSpc>
                  <a:buFont typeface="Lucida Sans Unicode" pitchFamily="34" charset="0"/>
                  <a:buAutoNum type="arabicPeriod"/>
                  <a:defRPr/>
                </a:pPr>
                <a:endParaRPr lang="ru-RU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Содержимое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25835" y="713262"/>
                <a:ext cx="14137939" cy="7429499"/>
              </a:xfrm>
              <a:prstGeom prst="rect">
                <a:avLst/>
              </a:prstGeom>
              <a:blipFill rotWithShape="0">
                <a:blip r:embed="rId2"/>
                <a:stretch>
                  <a:fillRect t="-20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Lucida Sans Unicode" pitchFamily="34" charset="0"/>
            </a:endParaRP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0" y="92884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1714501" y="36877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Lucida Sans Unicode" pitchFamily="34" charset="0"/>
            </a:endParaRPr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0" y="92884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0" y="-41989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Lucida Sans Unicod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399" y="7620"/>
            <a:ext cx="664842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Ответьте на вопросы: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867634" y="4123348"/>
                <a:ext cx="3010376" cy="866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kern="0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4400" b="1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4400" b="1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4400" b="1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а</m:t>
                            </m:r>
                          </m:e>
                          <m:sup>
                            <m:r>
                              <a:rPr lang="ru-RU" sz="4400" b="1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4400" b="1" kern="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b="1" kern="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4400" b="1" kern="0" baseline="30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uz-Latn-UZ" sz="4400" b="1" kern="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US" sz="4400" b="1" kern="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uz-Latn-UZ" sz="4400" b="1" kern="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endParaRPr lang="uz-Latn-UZ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634" y="4123348"/>
                <a:ext cx="3010376" cy="866519"/>
              </a:xfrm>
              <a:prstGeom prst="rect">
                <a:avLst/>
              </a:prstGeom>
              <a:blipFill rotWithShape="1">
                <a:blip r:embed="rId3"/>
                <a:stretch>
                  <a:fillRect l="-3036" t="-5594" r="-7287" b="-2937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2039600" y="3421111"/>
            <a:ext cx="14574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а</a:t>
            </a:r>
            <a:r>
              <a:rPr lang="en-US" sz="4400" b="1" i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4400" b="1" i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endParaRPr lang="uz-Latn-UZ" dirty="0"/>
          </a:p>
        </p:txBody>
      </p:sp>
      <p:sp>
        <p:nvSpPr>
          <p:cNvPr id="6" name="Овал 5"/>
          <p:cNvSpPr/>
          <p:nvPr/>
        </p:nvSpPr>
        <p:spPr>
          <a:xfrm>
            <a:off x="6553200" y="7315200"/>
            <a:ext cx="12192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105633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977901" y="1522096"/>
            <a:ext cx="5993184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>
                <a:solidFill>
                  <a:srgbClr val="FB051C"/>
                </a:solidFill>
                <a:latin typeface="Arial" pitchFamily="34" charset="0"/>
                <a:cs typeface="Arial" pitchFamily="34" charset="0"/>
              </a:rPr>
              <a:t>Если а ≥ 0, </a:t>
            </a:r>
            <a:r>
              <a:rPr lang="en-US" b="1" i="1">
                <a:solidFill>
                  <a:srgbClr val="FB051C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b="1">
                <a:solidFill>
                  <a:srgbClr val="FB051C"/>
                </a:solidFill>
                <a:latin typeface="Arial" pitchFamily="34" charset="0"/>
                <a:cs typeface="Arial" pitchFamily="34" charset="0"/>
              </a:rPr>
              <a:t> ≥ 0,  то</a:t>
            </a: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478008"/>
              </p:ext>
            </p:extLst>
          </p:nvPr>
        </p:nvGraphicFramePr>
        <p:xfrm>
          <a:off x="7084062" y="1177290"/>
          <a:ext cx="3081019" cy="1118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Формула" r:id="rId3" imgW="507960" imgH="228600" progId="Equation.3">
                  <p:embed/>
                </p:oleObj>
              </mc:Choice>
              <mc:Fallback>
                <p:oleObj name="Формула" r:id="rId3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4062" y="1177290"/>
                        <a:ext cx="3081019" cy="1118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209557"/>
              </p:ext>
            </p:extLst>
          </p:nvPr>
        </p:nvGraphicFramePr>
        <p:xfrm>
          <a:off x="10210800" y="1267119"/>
          <a:ext cx="2832099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Формула" r:id="rId5" imgW="507960" imgH="228600" progId="Equation.3">
                  <p:embed/>
                </p:oleObj>
              </mc:Choice>
              <mc:Fallback>
                <p:oleObj name="Формула" r:id="rId5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0" y="1267119"/>
                        <a:ext cx="2832099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653726" y="485597"/>
            <a:ext cx="2886309" cy="839784"/>
          </a:xfrm>
          <a:prstGeom prst="rect">
            <a:avLst/>
          </a:prstGeom>
          <a:noFill/>
        </p:spPr>
        <p:txBody>
          <a:bodyPr wrap="none" lIns="130622" tIns="65311" rIns="130622" bIns="65311">
            <a:spAutoFit/>
          </a:bodyPr>
          <a:lstStyle/>
          <a:p>
            <a:pPr algn="ctr">
              <a:defRPr/>
            </a:pPr>
            <a:r>
              <a:rPr lang="ru-RU" b="1" dirty="0" smtClean="0">
                <a:ln w="10541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Теорема.</a:t>
            </a:r>
            <a:endParaRPr lang="ru-RU" b="1" dirty="0">
              <a:ln w="10541" cmpd="sng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15625" y="2392432"/>
            <a:ext cx="13710920" cy="225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    Корень </a:t>
            </a:r>
            <a:r>
              <a:rPr lang="ru-RU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из произведения неотрицательных множителей равен произведению корней из этих 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множителей.</a:t>
            </a:r>
            <a:endParaRPr lang="ru-RU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3649" y="4876858"/>
            <a:ext cx="35044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Например: </a:t>
            </a:r>
            <a:endParaRPr lang="uz-Latn-UZ" b="1" dirty="0">
              <a:solidFill>
                <a:srgbClr val="1A0A5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18910416"/>
              </p:ext>
            </p:extLst>
          </p:nvPr>
        </p:nvGraphicFramePr>
        <p:xfrm>
          <a:off x="4540035" y="4876858"/>
          <a:ext cx="7423366" cy="1836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Формула" r:id="rId7" imgW="2082600" imgH="482400" progId="Equation.3">
                  <p:embed/>
                </p:oleObj>
              </mc:Choice>
              <mc:Fallback>
                <p:oleObj name="Формула" r:id="rId7" imgW="2082600" imgH="482400" progId="Equation.3">
                  <p:embed/>
                  <p:pic>
                    <p:nvPicPr>
                      <p:cNvPr id="0" name="Объект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035" y="4876858"/>
                        <a:ext cx="7423366" cy="1836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49456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457200" y="685800"/>
            <a:ext cx="13710920" cy="225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    При умножении корней можно перемножить подкоренные выражения и из результата извлечь корень.</a:t>
            </a:r>
            <a:endParaRPr lang="ru-RU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476748"/>
            <a:ext cx="366799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 Например: </a:t>
            </a:r>
            <a:endParaRPr lang="uz-Latn-UZ" b="1" dirty="0">
              <a:solidFill>
                <a:srgbClr val="1A0A5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959307"/>
              </p:ext>
            </p:extLst>
          </p:nvPr>
        </p:nvGraphicFramePr>
        <p:xfrm>
          <a:off x="4572000" y="4476748"/>
          <a:ext cx="7315200" cy="931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0" name="Equation" r:id="rId3" imgW="1930400" imgH="241300" progId="Equation.DSMT4">
                  <p:embed/>
                </p:oleObj>
              </mc:Choice>
              <mc:Fallback>
                <p:oleObj name="Equation" r:id="rId3" imgW="1930400" imgH="2413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76748"/>
                        <a:ext cx="7315200" cy="931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52294"/>
              </p:ext>
            </p:extLst>
          </p:nvPr>
        </p:nvGraphicFramePr>
        <p:xfrm>
          <a:off x="4572000" y="5791200"/>
          <a:ext cx="75438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1" name="Формула" r:id="rId5" imgW="1942920" imgH="482400" progId="Equation.3">
                  <p:embed/>
                </p:oleObj>
              </mc:Choice>
              <mc:Fallback>
                <p:oleObj name="Формула" r:id="rId5" imgW="1942920" imgH="482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791200"/>
                        <a:ext cx="7543800" cy="1905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36286"/>
              </p:ext>
            </p:extLst>
          </p:nvPr>
        </p:nvGraphicFramePr>
        <p:xfrm>
          <a:off x="5257800" y="3036606"/>
          <a:ext cx="354012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2" name="Формула" r:id="rId7" imgW="600202" imgH="209468" progId="Equation.3">
                  <p:embed/>
                </p:oleObj>
              </mc:Choice>
              <mc:Fallback>
                <p:oleObj name="Формула" r:id="rId7" imgW="600202" imgH="209468" progId="Equation.3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036606"/>
                        <a:ext cx="3540125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926245"/>
              </p:ext>
            </p:extLst>
          </p:nvPr>
        </p:nvGraphicFramePr>
        <p:xfrm>
          <a:off x="8610600" y="2941356"/>
          <a:ext cx="24384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" name="Формула" r:id="rId9" imgW="371348" imgH="209468" progId="Equation.3">
                  <p:embed/>
                </p:oleObj>
              </mc:Choice>
              <mc:Fallback>
                <p:oleObj name="Формула" r:id="rId9" imgW="371348" imgH="209468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2941356"/>
                        <a:ext cx="243840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426141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2995" y="457199"/>
            <a:ext cx="373371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Вычислить:</a:t>
            </a:r>
            <a:endParaRPr lang="uz-Latn-UZ" b="1" dirty="0">
              <a:solidFill>
                <a:srgbClr val="1A0A5E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4502" y="1585825"/>
                <a:ext cx="3080010" cy="874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1)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𝟒𝟗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</a:rPr>
                          <m:t>𝟐𝟓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02" y="1585825"/>
                <a:ext cx="3080010" cy="874022"/>
              </a:xfrm>
              <a:prstGeom prst="rect">
                <a:avLst/>
              </a:prstGeom>
              <a:blipFill rotWithShape="1">
                <a:blip r:embed="rId2"/>
                <a:stretch>
                  <a:fillRect l="-8317" t="-6944" b="-3263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44512" y="1602597"/>
                <a:ext cx="3368807" cy="874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𝟒𝟗</m:t>
                        </m:r>
                      </m:e>
                    </m:rad>
                  </m:oMath>
                </a14:m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uz-Latn-UZ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∙</a:t>
                </a:r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z-Latn-UZ" b="1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b="1" i="1" dirty="0" smtClean="0">
                            <a:latin typeface="Cambria Math"/>
                            <a:ea typeface="Cambria Math"/>
                          </a:rPr>
                          <m:t>𝟐𝟓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512" y="1602597"/>
                <a:ext cx="3368807" cy="874022"/>
              </a:xfrm>
              <a:prstGeom prst="rect">
                <a:avLst/>
              </a:prstGeom>
              <a:blipFill rotWithShape="1">
                <a:blip r:embed="rId3"/>
                <a:stretch>
                  <a:fillRect l="-7595" t="-6993" b="-3356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34200" y="1622726"/>
                <a:ext cx="358899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latin typeface="Cambria Math"/>
                        </a:rPr>
                        <m:t>𝟕</m:t>
                      </m:r>
                      <m:r>
                        <a:rPr lang="ru-RU" b="1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uz-Latn-UZ" b="1" dirty="0"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ru-RU" b="1" i="0" dirty="0" smtClean="0"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ru-RU" b="1" i="1" smtClean="0">
                          <a:latin typeface="Cambria Math"/>
                        </a:rPr>
                        <m:t>𝟓</m:t>
                      </m:r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latin typeface="Cambria Math"/>
                        </a:rPr>
                        <m:t>𝟑𝟓</m:t>
                      </m:r>
                    </m:oMath>
                  </m:oMathPara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622726"/>
                <a:ext cx="3588995" cy="8002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2602" y="2743200"/>
                <a:ext cx="4003853" cy="832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2)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𝟎</m:t>
                        </m:r>
                        <m:r>
                          <a:rPr lang="ru-RU" b="1" i="1" smtClean="0">
                            <a:latin typeface="Cambria Math"/>
                          </a:rPr>
                          <m:t>,</m:t>
                        </m:r>
                        <m:r>
                          <a:rPr lang="ru-RU" b="1" i="1" smtClean="0">
                            <a:latin typeface="Cambria Math"/>
                          </a:rPr>
                          <m:t>𝟎𝟏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</a:rPr>
                          <m:t>𝟏𝟔𝟗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02" y="2743200"/>
                <a:ext cx="4003853" cy="832023"/>
              </a:xfrm>
              <a:prstGeom prst="rect">
                <a:avLst/>
              </a:prstGeom>
              <a:blipFill rotWithShape="1">
                <a:blip r:embed="rId5"/>
                <a:stretch>
                  <a:fillRect l="-6393" t="-12500" b="-3529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06455" y="2750452"/>
                <a:ext cx="4292650" cy="866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𝟎</m:t>
                        </m:r>
                        <m:r>
                          <a:rPr lang="ru-RU" b="1" i="1" smtClean="0">
                            <a:latin typeface="Cambria Math"/>
                          </a:rPr>
                          <m:t>,</m:t>
                        </m:r>
                        <m:r>
                          <a:rPr lang="ru-RU" b="1" i="1" smtClean="0">
                            <a:latin typeface="Cambria Math"/>
                          </a:rPr>
                          <m:t>𝟎𝟏</m:t>
                        </m:r>
                      </m:e>
                    </m:rad>
                  </m:oMath>
                </a14:m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uz-Latn-UZ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∙</a:t>
                </a:r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z-Latn-UZ" b="1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b="1" i="1" dirty="0" smtClean="0">
                            <a:latin typeface="Cambria Math"/>
                            <a:ea typeface="Cambria Math"/>
                          </a:rPr>
                          <m:t>𝟏𝟔𝟗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455" y="2750452"/>
                <a:ext cx="4292650" cy="866840"/>
              </a:xfrm>
              <a:prstGeom prst="rect">
                <a:avLst/>
              </a:prstGeom>
              <a:blipFill rotWithShape="1">
                <a:blip r:embed="rId6"/>
                <a:stretch>
                  <a:fillRect l="-5966" t="-7746" b="-3380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39200" y="2791846"/>
                <a:ext cx="456785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latin typeface="Cambria Math"/>
                        </a:rPr>
                        <m:t>𝟎</m:t>
                      </m:r>
                      <m:r>
                        <a:rPr lang="ru-RU" b="1" i="1" smtClean="0">
                          <a:latin typeface="Cambria Math"/>
                        </a:rPr>
                        <m:t>,</m:t>
                      </m:r>
                      <m:r>
                        <a:rPr lang="ru-RU" b="1" i="1" smtClean="0">
                          <a:latin typeface="Cambria Math"/>
                        </a:rPr>
                        <m:t>𝟏</m:t>
                      </m:r>
                      <m:r>
                        <a:rPr lang="ru-RU" b="1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uz-Latn-UZ" b="1" dirty="0"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a:rPr lang="ru-RU" b="1" i="1">
                          <a:latin typeface="Cambria Math"/>
                        </a:rPr>
                        <m:t>𝟏𝟑</m:t>
                      </m:r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latin typeface="Cambria Math"/>
                        </a:rPr>
                        <m:t>𝟏</m:t>
                      </m:r>
                      <m:r>
                        <a:rPr lang="ru-RU" b="1" i="1" smtClean="0">
                          <a:latin typeface="Cambria Math"/>
                        </a:rPr>
                        <m:t>,</m:t>
                      </m:r>
                      <m:r>
                        <a:rPr lang="ru-RU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2791846"/>
                <a:ext cx="4567853" cy="8002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523" y="3832526"/>
                <a:ext cx="4323171" cy="874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3)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𝟔𝟐𝟓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</a:rPr>
                          <m:t>𝟗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</a:rPr>
                          <m:t> ∙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</a:rPr>
                          <m:t>𝟑𝟔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3" y="3832526"/>
                <a:ext cx="4323171" cy="874022"/>
              </a:xfrm>
              <a:prstGeom prst="rect">
                <a:avLst/>
              </a:prstGeom>
              <a:blipFill rotWithShape="1">
                <a:blip r:embed="rId8"/>
                <a:stretch>
                  <a:fillRect l="-5924" t="-6993" b="-3356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53089" y="3832526"/>
                <a:ext cx="4999382" cy="874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𝟔𝟐𝟓</m:t>
                        </m:r>
                      </m:e>
                    </m:rad>
                  </m:oMath>
                </a14:m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uz-Latn-UZ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∙</a:t>
                </a:r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z-Latn-UZ" b="1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b="1" i="1" dirty="0" smtClean="0">
                            <a:latin typeface="Cambria Math"/>
                            <a:ea typeface="Cambria Math"/>
                          </a:rPr>
                          <m:t>𝟗</m:t>
                        </m:r>
                        <m:r>
                          <a:rPr lang="ru-RU" b="1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rad>
                    <m:r>
                      <a:rPr lang="ru-RU" b="1" i="1" dirty="0" smtClean="0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ru-RU" b="1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b="1" i="1" dirty="0" smtClean="0">
                            <a:latin typeface="Cambria Math"/>
                            <a:ea typeface="Cambria Math"/>
                          </a:rPr>
                          <m:t>𝟑𝟔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089" y="3832526"/>
                <a:ext cx="4999382" cy="874022"/>
              </a:xfrm>
              <a:prstGeom prst="rect">
                <a:avLst/>
              </a:prstGeom>
              <a:blipFill rotWithShape="1">
                <a:blip r:embed="rId9"/>
                <a:stretch>
                  <a:fillRect l="-5122" t="-6993" b="-3356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264816" y="3869427"/>
                <a:ext cx="505497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latin typeface="Cambria Math"/>
                        </a:rPr>
                        <m:t>𝟐𝟓</m:t>
                      </m:r>
                      <m:r>
                        <a:rPr lang="ru-RU" b="1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uz-Latn-UZ" b="1" dirty="0"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ru-RU" b="1" i="0" dirty="0" smtClean="0"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ru-RU" b="1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𝟑</m:t>
                      </m:r>
                      <m:r>
                        <a:rPr lang="ru-RU" b="1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a:rPr lang="ru-RU" b="1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𝟔</m:t>
                      </m:r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latin typeface="Cambria Math"/>
                        </a:rPr>
                        <m:t>𝟒𝟓𝟎</m:t>
                      </m:r>
                    </m:oMath>
                  </m:oMathPara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816" y="3869427"/>
                <a:ext cx="5054974" cy="80021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Картинки по запросу &quot;школьники мультяшны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439" y="5105400"/>
            <a:ext cx="2853733" cy="262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547" y="132846"/>
            <a:ext cx="1520228" cy="262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6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7003" y="174925"/>
            <a:ext cx="113642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Вычислить разложением подкоренного</a:t>
            </a:r>
          </a:p>
          <a:p>
            <a:pPr algn="ctr"/>
            <a:r>
              <a:rPr lang="ru-RU" sz="4400" b="1" dirty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4400" b="1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ыражения на множители:</a:t>
            </a:r>
            <a:endParaRPr lang="uz-Latn-UZ" sz="4400" b="1" dirty="0">
              <a:solidFill>
                <a:srgbClr val="1A0A5E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6767" y="1851454"/>
                <a:ext cx="2727350" cy="873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1)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𝟖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</a:rPr>
                          <m:t>𝟓𝟎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7" y="1851454"/>
                <a:ext cx="2727350" cy="873894"/>
              </a:xfrm>
              <a:prstGeom prst="rect">
                <a:avLst/>
              </a:prstGeom>
              <a:blipFill rotWithShape="1">
                <a:blip r:embed="rId2"/>
                <a:stretch>
                  <a:fillRect l="-9375" t="-6993" b="-3356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24084" y="3446593"/>
                <a:ext cx="4294061" cy="874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𝟒</m:t>
                        </m:r>
                      </m:e>
                    </m:rad>
                  </m:oMath>
                </a14:m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uz-Latn-UZ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∙</a:t>
                </a:r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z-Latn-UZ" b="1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b="1" i="1" dirty="0" smtClean="0"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ru-RU" b="1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rad>
                    <m:r>
                      <a:rPr lang="ru-RU" b="1" i="1" dirty="0" smtClean="0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ru-RU" b="1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b="1" i="1" dirty="0" smtClean="0">
                            <a:latin typeface="Cambria Math"/>
                            <a:ea typeface="Cambria Math"/>
                          </a:rPr>
                          <m:t>𝟐𝟓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084" y="3446593"/>
                <a:ext cx="4294061" cy="874022"/>
              </a:xfrm>
              <a:prstGeom prst="rect">
                <a:avLst/>
              </a:prstGeom>
              <a:blipFill rotWithShape="1">
                <a:blip r:embed="rId3"/>
                <a:stretch>
                  <a:fillRect l="-5957" t="-6944" b="-3263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692052" y="3505456"/>
                <a:ext cx="434965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latin typeface="Cambria Math"/>
                        </a:rPr>
                        <m:t>𝟐</m:t>
                      </m:r>
                      <m:r>
                        <a:rPr lang="ru-RU" b="1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uz-Latn-UZ" b="1" dirty="0"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ru-RU" b="1" i="0" dirty="0" smtClean="0"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ru-RU" b="1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  <m:r>
                        <a:rPr lang="ru-RU" b="1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a:rPr lang="ru-RU" b="1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𝟓</m:t>
                      </m:r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latin typeface="Cambria Math"/>
                        </a:rPr>
                        <m:t>𝟐𝟎</m:t>
                      </m:r>
                    </m:oMath>
                  </m:oMathPara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052" y="3505456"/>
                <a:ext cx="4349652" cy="8002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84117" y="1887138"/>
                <a:ext cx="4327595" cy="89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</m:e>
                      </m:rad>
                    </m:oMath>
                  </m:oMathPara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117" y="1887138"/>
                <a:ext cx="4327595" cy="8979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Дуга 13"/>
          <p:cNvSpPr/>
          <p:nvPr/>
        </p:nvSpPr>
        <p:spPr>
          <a:xfrm rot="8139266">
            <a:off x="4508968" y="1091841"/>
            <a:ext cx="1817059" cy="1781179"/>
          </a:xfrm>
          <a:prstGeom prst="arc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5" name="TextBox 14"/>
          <p:cNvSpPr txBox="1"/>
          <p:nvPr/>
        </p:nvSpPr>
        <p:spPr>
          <a:xfrm>
            <a:off x="5196924" y="288852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4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58185" y="1887138"/>
                <a:ext cx="3566939" cy="89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</m:e>
                      </m:rad>
                    </m:oMath>
                  </m:oMathPara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185" y="1887138"/>
                <a:ext cx="3566939" cy="8979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9167" y="4875576"/>
                <a:ext cx="3432671" cy="866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𝟏𝟎𝟖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</a:rPr>
                          <m:t>𝟐𝟕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67" y="4875576"/>
                <a:ext cx="3432671" cy="866712"/>
              </a:xfrm>
              <a:prstGeom prst="rect">
                <a:avLst/>
              </a:prstGeom>
              <a:blipFill rotWithShape="1">
                <a:blip r:embed="rId7"/>
                <a:stretch>
                  <a:fillRect l="-7460" t="-7746" b="-3380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26972" y="5704680"/>
                <a:ext cx="4294061" cy="866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𝟑𝟔</m:t>
                        </m:r>
                      </m:e>
                    </m:rad>
                  </m:oMath>
                </a14:m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uz-Latn-UZ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∙</a:t>
                </a:r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z-Latn-UZ" b="1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b="1" i="1" dirty="0" smtClean="0">
                            <a:latin typeface="Cambria Math"/>
                            <a:ea typeface="Cambria Math"/>
                          </a:rPr>
                          <m:t>𝟗</m:t>
                        </m:r>
                        <m:r>
                          <a:rPr lang="ru-RU" b="1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rad>
                    <m:r>
                      <a:rPr lang="ru-RU" b="1" i="1" dirty="0" smtClean="0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ru-RU" b="1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b="1" i="1" dirty="0" smtClean="0">
                            <a:latin typeface="Cambria Math"/>
                            <a:ea typeface="Cambria Math"/>
                          </a:rPr>
                          <m:t>𝟗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972" y="5704680"/>
                <a:ext cx="4294061" cy="866840"/>
              </a:xfrm>
              <a:prstGeom prst="rect">
                <a:avLst/>
              </a:prstGeom>
              <a:blipFill rotWithShape="1">
                <a:blip r:embed="rId8"/>
                <a:stretch>
                  <a:fillRect l="-5957" t="-7746" b="-3380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03554" y="5759775"/>
                <a:ext cx="434965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latin typeface="Cambria Math"/>
                        </a:rPr>
                        <m:t>𝟔</m:t>
                      </m:r>
                      <m:r>
                        <a:rPr lang="ru-RU" b="1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uz-Latn-UZ" b="1" dirty="0"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ru-RU" b="1" i="0" dirty="0" smtClean="0"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ru-RU" b="1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𝟑</m:t>
                      </m:r>
                      <m:r>
                        <a:rPr lang="ru-RU" b="1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a:rPr lang="ru-RU" b="1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𝟑</m:t>
                      </m:r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latin typeface="Cambria Math"/>
                        </a:rPr>
                        <m:t>𝟓𝟒</m:t>
                      </m:r>
                    </m:oMath>
                  </m:oMathPara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554" y="5759775"/>
                <a:ext cx="4349652" cy="80021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59937" y="4888407"/>
                <a:ext cx="4327595" cy="883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b="1" i="1" smtClean="0">
                              <a:latin typeface="Cambria Math"/>
                            </a:rPr>
                            <m:t>𝟑𝟔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e>
                      </m:rad>
                    </m:oMath>
                  </m:oMathPara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937" y="4888407"/>
                <a:ext cx="4327595" cy="8835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08582" y="4895682"/>
                <a:ext cx="3566939" cy="883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b="1" i="1" smtClean="0">
                              <a:latin typeface="Cambria Math"/>
                            </a:rPr>
                            <m:t>𝟑𝟔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e>
                      </m:rad>
                    </m:oMath>
                  </m:oMathPara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582" y="4895682"/>
                <a:ext cx="3566939" cy="8835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/>
          <p:cNvCxnSpPr/>
          <p:nvPr/>
        </p:nvCxnSpPr>
        <p:spPr>
          <a:xfrm flipH="1">
            <a:off x="2326209" y="2669852"/>
            <a:ext cx="200709" cy="86500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526917" y="2645610"/>
            <a:ext cx="457200" cy="88924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1457003" y="2591056"/>
            <a:ext cx="63861" cy="68565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838200" y="2591056"/>
            <a:ext cx="543522" cy="68565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09167" y="3276714"/>
                <a:ext cx="133722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/>
                        </a:rPr>
                        <m:t>𝟒</m:t>
                      </m:r>
                      <m:r>
                        <a:rPr lang="ru-RU" sz="4000" b="1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uz-Latn-UZ" sz="4000" b="1" dirty="0"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ru-RU" sz="4000" b="1" i="0" dirty="0" smtClean="0"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ru-RU" sz="4000" b="1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</m:oMath>
                  </m:oMathPara>
                </a14:m>
                <a:endParaRPr lang="uz-Latn-UZ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67" y="3276714"/>
                <a:ext cx="1337226" cy="70788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008066" y="3529661"/>
                <a:ext cx="15311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/>
                        </a:rPr>
                        <m:t>𝟐</m:t>
                      </m:r>
                      <m:r>
                        <m:rPr>
                          <m:nor/>
                        </m:rPr>
                        <a:rPr lang="uz-Latn-UZ" sz="4000" b="1" dirty="0"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ru-RU" sz="4000" b="1" i="0" dirty="0" smtClean="0"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ru-RU" sz="4000" b="1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𝟐𝟓</m:t>
                      </m:r>
                    </m:oMath>
                  </m:oMathPara>
                </a14:m>
                <a:endParaRPr lang="uz-Latn-UZ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066" y="3529661"/>
                <a:ext cx="1531188" cy="70788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12103" y="6835815"/>
                <a:ext cx="2672014" cy="866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3)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𝟑𝟏𝟑𝟔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03" y="6835815"/>
                <a:ext cx="2672014" cy="866840"/>
              </a:xfrm>
              <a:prstGeom prst="rect">
                <a:avLst/>
              </a:prstGeom>
              <a:blipFill rotWithShape="1">
                <a:blip r:embed="rId14"/>
                <a:stretch>
                  <a:fillRect l="-9567" t="-7692" b="-3286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874002" y="6926024"/>
                <a:ext cx="434965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latin typeface="Cambria Math"/>
                        </a:rPr>
                        <m:t>𝟒</m:t>
                      </m:r>
                      <m:r>
                        <a:rPr lang="ru-RU" b="1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uz-Latn-UZ" b="1" dirty="0"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ru-RU" b="1" i="0" dirty="0" smtClean="0"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ru-RU" b="1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𝟕</m:t>
                      </m:r>
                      <m:r>
                        <a:rPr lang="ru-RU" b="1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a:rPr lang="ru-RU" b="1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latin typeface="Cambria Math"/>
                        </a:rPr>
                        <m:t>𝟓𝟔</m:t>
                      </m:r>
                    </m:oMath>
                  </m:oMathPara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002" y="6926024"/>
                <a:ext cx="4349652" cy="80021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954403" y="6842549"/>
                <a:ext cx="3919599" cy="883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b="1" i="1" smtClean="0">
                              <a:latin typeface="Cambria Math"/>
                            </a:rPr>
                            <m:t>𝟏𝟔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𝟒𝟗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</m:rad>
                    </m:oMath>
                  </m:oMathPara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403" y="6842549"/>
                <a:ext cx="3919599" cy="8835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3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/>
      <p:bldP spid="17" grpId="0"/>
      <p:bldP spid="18" grpId="0"/>
      <p:bldP spid="19" grpId="0"/>
      <p:bldP spid="20" grpId="0"/>
      <p:bldP spid="21" grpId="0"/>
      <p:bldP spid="24" grpId="0"/>
      <p:bldP spid="39" grpId="0"/>
      <p:bldP spid="42" grpId="0"/>
      <p:bldP spid="45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37337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Вычислить :</a:t>
            </a:r>
            <a:endParaRPr lang="uz-Latn-UZ" sz="4400" b="1" dirty="0">
              <a:solidFill>
                <a:srgbClr val="1A0A5E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31897" y="1405255"/>
                <a:ext cx="3166893" cy="883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b="1" i="1" smtClean="0">
                              <a:latin typeface="Cambria Math"/>
                            </a:rPr>
                            <m:t>𝟔𝟒</m:t>
                          </m:r>
                        </m:e>
                      </m:rad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𝟖</m:t>
                      </m:r>
                    </m:oMath>
                  </m:oMathPara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897" y="1405255"/>
                <a:ext cx="3166893" cy="8835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6767" y="1375546"/>
                <a:ext cx="3327129" cy="869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1)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uz-Latn-UZ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∙</a:t>
                </a:r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z-Latn-UZ" b="1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b="1" i="1" dirty="0" smtClean="0">
                            <a:latin typeface="Cambria Math"/>
                            <a:ea typeface="Cambria Math"/>
                          </a:rPr>
                          <m:t>𝟑𝟐</m:t>
                        </m:r>
                        <m:r>
                          <a:rPr lang="ru-RU" b="1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7" y="1375546"/>
                <a:ext cx="3327129" cy="869149"/>
              </a:xfrm>
              <a:prstGeom prst="rect">
                <a:avLst/>
              </a:prstGeom>
              <a:blipFill rotWithShape="1">
                <a:blip r:embed="rId4"/>
                <a:stretch>
                  <a:fillRect l="-7692" t="-7746" b="-3380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39060" y="1425708"/>
                <a:ext cx="2775824" cy="866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/>
                  <a:t> </a:t>
                </a:r>
                <a14:m>
                  <m:oMath xmlns:m="http://schemas.openxmlformats.org/officeDocument/2006/math">
                    <m:r>
                      <a:rPr lang="ru-RU" b="1" i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𝟐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</a:rPr>
                          <m:t>𝟑𝟐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060" y="1425708"/>
                <a:ext cx="2775824" cy="8668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8611" y="2791149"/>
                <a:ext cx="4645439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2)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 smtClean="0">
                                <a:latin typeface="Cambria Math"/>
                              </a:rPr>
                              <m:t>𝟏𝟏𝟑</m:t>
                            </m:r>
                          </m:e>
                          <m:sup>
                            <m:r>
                              <a:rPr lang="ru-RU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b="1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 smtClean="0">
                                <a:latin typeface="Cambria Math"/>
                              </a:rPr>
                              <m:t>𝟏𝟏𝟐</m:t>
                            </m:r>
                          </m:e>
                          <m:sup>
                            <m:r>
                              <a:rPr lang="ru-RU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11" y="2791149"/>
                <a:ext cx="4645439" cy="901785"/>
              </a:xfrm>
              <a:prstGeom prst="rect">
                <a:avLst/>
              </a:prstGeom>
              <a:blipFill rotWithShape="1">
                <a:blip r:embed="rId6"/>
                <a:stretch>
                  <a:fillRect l="-5643" t="-3378" b="-3243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9060" y="5270794"/>
                <a:ext cx="335848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 smtClean="0">
                                <a:latin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ru-RU" b="1" i="1" smtClean="0"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uz-Latn-UZ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∙</a:t>
                </a:r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z-Latn-UZ" b="1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uz-Latn-UZ" b="1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b="1" i="1" dirty="0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ru-RU" b="1" i="1" dirty="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b="1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060" y="5270794"/>
                <a:ext cx="3358483" cy="901785"/>
              </a:xfrm>
              <a:prstGeom prst="rect">
                <a:avLst/>
              </a:prstGeom>
              <a:blipFill rotWithShape="1">
                <a:blip r:embed="rId7"/>
                <a:stretch>
                  <a:fillRect l="-7804" t="-3378" b="-3243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39135" y="6394730"/>
                <a:ext cx="6106159" cy="81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ru-RU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uz-Latn-UZ" b="1" dirty="0"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ru-RU" b="1" i="0" dirty="0" smtClean="0"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ru-RU" b="1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𝟑</m:t>
                      </m:r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latin typeface="Cambria Math"/>
                        </a:rPr>
                        <m:t>𝟐𝟓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𝟕𝟓</m:t>
                      </m:r>
                    </m:oMath>
                  </m:oMathPara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135" y="6394730"/>
                <a:ext cx="6106159" cy="81624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43560" y="2809359"/>
                <a:ext cx="8417882" cy="949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b="1" i="1" smtClean="0">
                              <a:latin typeface="Cambria Math"/>
                            </a:rPr>
                            <m:t>(</m:t>
                          </m:r>
                          <m:r>
                            <a:rPr lang="ru-RU" b="1" i="1" smtClean="0">
                              <a:latin typeface="Cambria Math"/>
                            </a:rPr>
                            <m:t>𝟏𝟏𝟑</m:t>
                          </m:r>
                          <m:r>
                            <a:rPr lang="ru-RU" b="1" i="1" smtClean="0">
                              <a:latin typeface="Cambria Math"/>
                            </a:rPr>
                            <m:t>−</m:t>
                          </m:r>
                          <m:r>
                            <a:rPr lang="ru-RU" b="1" i="1" smtClean="0">
                              <a:latin typeface="Cambria Math"/>
                            </a:rPr>
                            <m:t>𝟏𝟏𝟐</m:t>
                          </m:r>
                          <m:r>
                            <a:rPr lang="ru-RU" b="1" i="1" smtClean="0">
                              <a:latin typeface="Cambria Math"/>
                            </a:rPr>
                            <m:t>)∙(</m:t>
                          </m:r>
                          <m:r>
                            <a:rPr lang="ru-RU" b="1" i="1" smtClean="0">
                              <a:latin typeface="Cambria Math"/>
                            </a:rPr>
                            <m:t>𝟏𝟏𝟑</m:t>
                          </m:r>
                          <m:r>
                            <a:rPr lang="ru-RU" b="1" i="1" smtClean="0">
                              <a:latin typeface="Cambria Math"/>
                            </a:rPr>
                            <m:t>+</m:t>
                          </m:r>
                          <m:r>
                            <a:rPr lang="ru-RU" b="1" i="1" smtClean="0">
                              <a:latin typeface="Cambria Math"/>
                            </a:rPr>
                            <m:t>𝟏𝟏𝟐</m:t>
                          </m:r>
                          <m:r>
                            <a:rPr lang="ru-RU" b="1" i="1" smtClean="0">
                              <a:latin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560" y="2809359"/>
                <a:ext cx="8417882" cy="94955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49208" y="3811285"/>
                <a:ext cx="3158942" cy="89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𝟐𝟐𝟓</m:t>
                          </m:r>
                        </m:e>
                      </m:rad>
                    </m:oMath>
                  </m:oMathPara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208" y="3811285"/>
                <a:ext cx="3158942" cy="89793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247198" y="3791265"/>
                <a:ext cx="3872214" cy="89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b="1" i="1" smtClean="0">
                              <a:latin typeface="Cambria Math"/>
                            </a:rPr>
                            <m:t>𝟐𝟐𝟓</m:t>
                          </m:r>
                        </m:e>
                      </m:rad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𝟏𝟓</m:t>
                      </m:r>
                    </m:oMath>
                  </m:oMathPara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198" y="3791265"/>
                <a:ext cx="3872214" cy="89793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2103" y="5235849"/>
                <a:ext cx="293984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3)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 smtClean="0">
                                <a:latin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ru-RU" b="1" i="1" smtClean="0"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  <m:r>
                          <a:rPr lang="ru-RU" b="1" i="1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ru-RU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 smtClean="0"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ru-RU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03" y="5235849"/>
                <a:ext cx="2939844" cy="901785"/>
              </a:xfrm>
              <a:prstGeom prst="rect">
                <a:avLst/>
              </a:prstGeom>
              <a:blipFill rotWithShape="1">
                <a:blip r:embed="rId12"/>
                <a:stretch>
                  <a:fillRect l="-8714" t="-3378" b="-3243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74002" y="5270794"/>
                <a:ext cx="4182299" cy="949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b="1" i="1" smtClean="0"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ru-RU" b="1" i="1" smtClean="0">
                                    <a:latin typeface="Cambria Math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ru-RU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ru-RU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uz-Latn-UZ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∙</a:t>
                </a:r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z-Latn-UZ" b="1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uz-Latn-UZ" b="1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b="1" i="1" dirty="0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ru-RU" b="1" i="1" dirty="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b="1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002" y="5270794"/>
                <a:ext cx="4182299" cy="949555"/>
              </a:xfrm>
              <a:prstGeom prst="rect">
                <a:avLst/>
              </a:prstGeom>
              <a:blipFill rotWithShape="1">
                <a:blip r:embed="rId13"/>
                <a:stretch>
                  <a:fillRect l="-6268" t="-1290" b="-2838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297523"/>
              </p:ext>
            </p:extLst>
          </p:nvPr>
        </p:nvGraphicFramePr>
        <p:xfrm>
          <a:off x="5568960" y="197941"/>
          <a:ext cx="73564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Формула" r:id="rId14" imgW="1514538" imgH="219186" progId="Equation.3">
                  <p:embed/>
                </p:oleObj>
              </mc:Choice>
              <mc:Fallback>
                <p:oleObj name="Формула" r:id="rId14" imgW="1514538" imgH="219186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60" y="197941"/>
                        <a:ext cx="7356475" cy="97155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73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/>
      <p:bldP spid="20" grpId="0"/>
      <p:bldP spid="21" grpId="0"/>
      <p:bldP spid="24" grpId="0"/>
      <p:bldP spid="25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4630400" cy="873272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66" rIns="0" bIns="0" rtlCol="0" anchor="ctr">
            <a:spAutoFit/>
          </a:bodyPr>
          <a:lstStyle/>
          <a:p>
            <a:pPr marL="32206" algn="ctr">
              <a:spcBef>
                <a:spcPts val="330"/>
              </a:spcBef>
            </a:pPr>
            <a:r>
              <a:rPr lang="en-US" sz="5100" dirty="0"/>
              <a:t>  </a:t>
            </a:r>
            <a:r>
              <a:rPr lang="ru-RU" sz="5400" dirty="0" smtClean="0"/>
              <a:t>ЗАДАНИЯ ДЛЯ ЗАКРЕПЛЕНИЯ</a:t>
            </a:r>
            <a:endParaRPr sz="51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82700" y="2367866"/>
                <a:ext cx="3596177" cy="873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1)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𝟐𝟓𝟔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𝟖𝟏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0" y="2367866"/>
                <a:ext cx="3596177" cy="873894"/>
              </a:xfrm>
              <a:prstGeom prst="rect">
                <a:avLst/>
              </a:prstGeom>
              <a:blipFill rotWithShape="1">
                <a:blip r:embed="rId2"/>
                <a:stretch>
                  <a:fillRect l="-7119" t="-6944" b="-3263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282700" y="1452715"/>
            <a:ext cx="3907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Вычислить: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98386" y="4019815"/>
                <a:ext cx="4113306" cy="833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 3)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e>
                    </m:rad>
                    <m:r>
                      <a:rPr lang="ru-RU" sz="44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</m:e>
                    </m:rad>
                  </m:oMath>
                </a14:m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    </a:t>
                </a:r>
                <a:endParaRPr lang="uz-Latn-UZ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86" y="4019815"/>
                <a:ext cx="4113306" cy="833113"/>
              </a:xfrm>
              <a:prstGeom prst="rect">
                <a:avLst/>
              </a:prstGeom>
              <a:blipFill rotWithShape="1">
                <a:blip r:embed="rId3"/>
                <a:stretch>
                  <a:fillRect l="-2074" t="-7299" b="-3357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84727" y="2348289"/>
                <a:ext cx="4356834" cy="866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2)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𝟏𝟔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𝟖𝟏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𝟒𝟗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727" y="2348289"/>
                <a:ext cx="4356834" cy="866712"/>
              </a:xfrm>
              <a:prstGeom prst="rect">
                <a:avLst/>
              </a:prstGeom>
              <a:blipFill rotWithShape="1">
                <a:blip r:embed="rId4"/>
                <a:stretch>
                  <a:fillRect l="-5874" t="-7746" b="-3380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67400" y="4019814"/>
                <a:ext cx="4748736" cy="835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 4)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e>
                    </m:rad>
                    <m:r>
                      <a:rPr lang="ru-RU" sz="44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ru-RU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</m:e>
                    </m:rad>
                  </m:oMath>
                </a14:m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4400" b="1" i="1" dirty="0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sz="4400" b="1" i="1" dirty="0" smtClean="0">
                            <a:latin typeface="Cambria Math"/>
                            <a:cs typeface="Arial" pitchFamily="34" charset="0"/>
                          </a:rPr>
                          <m:t>𝟐𝟏</m:t>
                        </m:r>
                      </m:e>
                    </m:rad>
                  </m:oMath>
                </a14:m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   </a:t>
                </a:r>
                <a:endParaRPr lang="uz-Latn-UZ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019814"/>
                <a:ext cx="4748736" cy="835293"/>
              </a:xfrm>
              <a:prstGeom prst="rect">
                <a:avLst/>
              </a:prstGeom>
              <a:blipFill rotWithShape="1">
                <a:blip r:embed="rId5"/>
                <a:stretch>
                  <a:fillRect l="-1928" t="-7299" b="-3357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98386" y="5486400"/>
                <a:ext cx="3940118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5)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 smtClean="0">
                                <a:latin typeface="Cambria Math"/>
                              </a:rPr>
                              <m:t>𝟔𝟓</m:t>
                            </m:r>
                          </m:e>
                          <m:sup>
                            <m:r>
                              <a:rPr lang="ru-RU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b="1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 smtClean="0">
                                <a:latin typeface="Cambria Math"/>
                              </a:rPr>
                              <m:t>𝟔𝟑</m:t>
                            </m:r>
                          </m:e>
                          <m:sup>
                            <m:r>
                              <a:rPr lang="ru-RU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86" y="5486400"/>
                <a:ext cx="3940118" cy="901785"/>
              </a:xfrm>
              <a:prstGeom prst="rect">
                <a:avLst/>
              </a:prstGeom>
              <a:blipFill rotWithShape="1">
                <a:blip r:embed="rId6"/>
                <a:stretch>
                  <a:fillRect l="-6491" t="-3378" b="-3243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03777" y="5334000"/>
                <a:ext cx="4645439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 smtClean="0">
                                <a:latin typeface="Cambria Math"/>
                              </a:rPr>
                              <m:t>𝟑𝟏𝟑</m:t>
                            </m:r>
                          </m:e>
                          <m:sup>
                            <m:r>
                              <a:rPr lang="ru-RU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b="1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 smtClean="0">
                                <a:latin typeface="Cambria Math"/>
                              </a:rPr>
                              <m:t>𝟑𝟏𝟐</m:t>
                            </m:r>
                          </m:e>
                          <m:sup>
                            <m:r>
                              <a:rPr lang="ru-RU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777" y="5334000"/>
                <a:ext cx="4645439" cy="901785"/>
              </a:xfrm>
              <a:prstGeom prst="rect">
                <a:avLst/>
              </a:prstGeom>
              <a:blipFill rotWithShape="1">
                <a:blip r:embed="rId7"/>
                <a:stretch>
                  <a:fillRect l="-5512" t="-3378" b="-3243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2865133"/>
            <a:ext cx="2946765" cy="26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787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1538679"/>
            <a:ext cx="4088005" cy="615553"/>
          </a:xfrm>
        </p:spPr>
        <p:txBody>
          <a:bodyPr/>
          <a:lstStyle/>
          <a:p>
            <a:pPr algn="ctr"/>
            <a:r>
              <a:rPr lang="ru-RU" sz="4000" dirty="0"/>
              <a:t>Вычислите:</a:t>
            </a:r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30879186"/>
              </p:ext>
            </p:extLst>
          </p:nvPr>
        </p:nvGraphicFramePr>
        <p:xfrm>
          <a:off x="685800" y="2762250"/>
          <a:ext cx="4876800" cy="2914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Формула" r:id="rId3" imgW="622080" imgH="558720" progId="Equation.3">
                  <p:embed/>
                </p:oleObj>
              </mc:Choice>
              <mc:Fallback>
                <p:oleObj name="Формула" r:id="rId3" imgW="62208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762250"/>
                        <a:ext cx="4876800" cy="29145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108402"/>
              </p:ext>
            </p:extLst>
          </p:nvPr>
        </p:nvGraphicFramePr>
        <p:xfrm>
          <a:off x="2514600" y="103443"/>
          <a:ext cx="4648200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Формула" r:id="rId5" imgW="583920" imgH="291960" progId="Equation.3">
                  <p:embed/>
                </p:oleObj>
              </mc:Choice>
              <mc:Fallback>
                <p:oleObj name="Формула" r:id="rId5" imgW="5839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03443"/>
                        <a:ext cx="4648200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бъект 1"/>
          <p:cNvSpPr txBox="1">
            <a:spLocks/>
          </p:cNvSpPr>
          <p:nvPr/>
        </p:nvSpPr>
        <p:spPr>
          <a:xfrm>
            <a:off x="7696200" y="419100"/>
            <a:ext cx="5486400" cy="1024450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159038">
              <a:defRPr>
                <a:latin typeface="+mn-lt"/>
                <a:ea typeface="+mn-ea"/>
                <a:cs typeface="+mn-cs"/>
              </a:defRPr>
            </a:lvl2pPr>
            <a:lvl3pPr marL="2318076">
              <a:defRPr>
                <a:latin typeface="+mn-lt"/>
                <a:ea typeface="+mn-ea"/>
                <a:cs typeface="+mn-cs"/>
              </a:defRPr>
            </a:lvl3pPr>
            <a:lvl4pPr marL="3477112">
              <a:defRPr>
                <a:latin typeface="+mn-lt"/>
                <a:ea typeface="+mn-ea"/>
                <a:cs typeface="+mn-cs"/>
              </a:defRPr>
            </a:lvl4pPr>
            <a:lvl5pPr marL="4636148">
              <a:defRPr>
                <a:latin typeface="+mn-lt"/>
                <a:ea typeface="+mn-ea"/>
                <a:cs typeface="+mn-cs"/>
              </a:defRPr>
            </a:lvl5pPr>
            <a:lvl6pPr marL="5795186">
              <a:defRPr>
                <a:latin typeface="+mn-lt"/>
                <a:ea typeface="+mn-ea"/>
                <a:cs typeface="+mn-cs"/>
              </a:defRPr>
            </a:lvl6pPr>
            <a:lvl7pPr marL="6954224">
              <a:defRPr>
                <a:latin typeface="+mn-lt"/>
                <a:ea typeface="+mn-ea"/>
                <a:cs typeface="+mn-cs"/>
              </a:defRPr>
            </a:lvl7pPr>
            <a:lvl8pPr marL="8113261">
              <a:defRPr>
                <a:latin typeface="+mn-lt"/>
                <a:ea typeface="+mn-ea"/>
                <a:cs typeface="+mn-cs"/>
              </a:defRPr>
            </a:lvl8pPr>
            <a:lvl9pPr marL="9272295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– любое число</a:t>
            </a:r>
            <a:endParaRPr lang="ru-RU" sz="48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2971800"/>
            <a:ext cx="1274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= 5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4572000"/>
            <a:ext cx="1274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= 7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15446</TotalTime>
  <Words>604</Words>
  <Application>Microsoft Office PowerPoint</Application>
  <PresentationFormat>Произвольный</PresentationFormat>
  <Paragraphs>90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Office Theme</vt:lpstr>
      <vt:lpstr>Формула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ЗАДАНИЯ ДЛЯ ЗАКРЕПЛЕНИЯ</vt:lpstr>
      <vt:lpstr>Вычислите:</vt:lpstr>
      <vt:lpstr>Вычислите: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1057</cp:revision>
  <dcterms:created xsi:type="dcterms:W3CDTF">2020-04-09T07:32:19Z</dcterms:created>
  <dcterms:modified xsi:type="dcterms:W3CDTF">2021-03-18T12:40:43Z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