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560" r:id="rId2"/>
    <p:sldId id="897" r:id="rId3"/>
    <p:sldId id="899" r:id="rId4"/>
    <p:sldId id="901" r:id="rId5"/>
    <p:sldId id="896" r:id="rId6"/>
    <p:sldId id="900" r:id="rId7"/>
    <p:sldId id="902" r:id="rId8"/>
    <p:sldId id="903" r:id="rId9"/>
    <p:sldId id="891" r:id="rId10"/>
    <p:sldId id="905" r:id="rId11"/>
    <p:sldId id="906" r:id="rId12"/>
    <p:sldId id="879" r:id="rId13"/>
    <p:sldId id="907" r:id="rId14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897"/>
            <p14:sldId id="899"/>
            <p14:sldId id="901"/>
            <p14:sldId id="896"/>
            <p14:sldId id="900"/>
            <p14:sldId id="902"/>
            <p14:sldId id="903"/>
            <p14:sldId id="891"/>
            <p14:sldId id="905"/>
            <p14:sldId id="906"/>
            <p14:sldId id="879"/>
            <p14:sldId id="907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A50021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07" autoAdjust="0"/>
    <p:restoredTop sz="94600" autoAdjust="0"/>
  </p:normalViewPr>
  <p:slideViewPr>
    <p:cSldViewPr>
      <p:cViewPr>
        <p:scale>
          <a:sx n="50" d="100"/>
          <a:sy n="50" d="100"/>
        </p:scale>
        <p:origin x="-672" y="-228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5.xml"/><Relationship Id="rId1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  <a:lvl2pPr marL="418281" indent="-160877">
              <a:defRPr sz="1400">
                <a:solidFill>
                  <a:schemeClr val="tx1"/>
                </a:solidFill>
                <a:latin typeface="Times New Roman" pitchFamily="18" charset="0"/>
              </a:defRPr>
            </a:lvl2pPr>
            <a:lvl3pPr marL="643509" indent="-128702">
              <a:defRPr sz="1400">
                <a:solidFill>
                  <a:schemeClr val="tx1"/>
                </a:solidFill>
                <a:latin typeface="Times New Roman" pitchFamily="18" charset="0"/>
              </a:defRPr>
            </a:lvl3pPr>
            <a:lvl4pPr marL="900913" indent="-128702">
              <a:defRPr sz="1400">
                <a:solidFill>
                  <a:schemeClr val="tx1"/>
                </a:solidFill>
                <a:latin typeface="Times New Roman" pitchFamily="18" charset="0"/>
              </a:defRPr>
            </a:lvl4pPr>
            <a:lvl5pPr marL="1158316" indent="-128702">
              <a:defRPr sz="1400">
                <a:solidFill>
                  <a:schemeClr val="tx1"/>
                </a:solidFill>
                <a:latin typeface="Times New Roman" pitchFamily="18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F9BB793-EC2B-4E4F-AE4D-9EAD90920627}" type="slidenum">
              <a:rPr lang="ru-RU" sz="700"/>
              <a:pPr/>
              <a:t>2</a:t>
            </a:fld>
            <a:endParaRPr lang="ru-RU" sz="7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z-Latn-UZ" smtClean="0"/>
          </a:p>
        </p:txBody>
      </p:sp>
    </p:spTree>
    <p:extLst>
      <p:ext uri="{BB962C8B-B14F-4D97-AF65-F5344CB8AC3E}">
        <p14:creationId xmlns:p14="http://schemas.microsoft.com/office/powerpoint/2010/main" val="4178701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2EE0-B5A9-4A17-8923-CAEEF5FC2CE8}" type="datetimeFigureOut">
              <a:rPr lang="ru-RU" smtClean="0"/>
              <a:pPr/>
              <a:t>18.03.2021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7B74-F710-46DB-84B2-7F17C513CCA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716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4912-6718-4E2F-BC79-9C08236541C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C902-C522-4FA8-9FEC-D68AD9D6601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876134" y="1670660"/>
            <a:ext cx="10846576" cy="1277273"/>
            <a:chOff x="1172584" y="1381459"/>
            <a:chExt cx="6779110" cy="1064394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732573" cy="10643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7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77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097280" y="2688336"/>
            <a:ext cx="6086246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7432242" y="2688336"/>
            <a:ext cx="6086246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30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0">
        <p14:reveal/>
      </p:transition>
    </mc:Choice>
    <mc:Fallback xmlns="">
      <p:transition spd="slow" advClick="0" advTm="2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200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19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9.png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png"/><Relationship Id="rId11" Type="http://schemas.openxmlformats.org/officeDocument/2006/relationships/oleObject" Target="../embeddings/oleObject20.bin"/><Relationship Id="rId5" Type="http://schemas.openxmlformats.org/officeDocument/2006/relationships/image" Target="../media/image45.png"/><Relationship Id="rId10" Type="http://schemas.openxmlformats.org/officeDocument/2006/relationships/image" Target="../media/image20.wmf"/><Relationship Id="rId4" Type="http://schemas.openxmlformats.org/officeDocument/2006/relationships/image" Target="../media/image44.png"/><Relationship Id="rId9" Type="http://schemas.openxmlformats.org/officeDocument/2006/relationships/oleObject" Target="../embeddings/oleObject1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11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12.png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oleObject" Target="../embeddings/oleObject15.bin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1.png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8.png"/><Relationship Id="rId7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133600" y="3461768"/>
            <a:ext cx="6720490" cy="3436684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Квадратный корень из степени</a:t>
            </a: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9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pic>
        <p:nvPicPr>
          <p:cNvPr id="23" name="Picture 4" descr="https://banner2.kisspng.com/20180712/yqo/kisspng-square-root-plus-minus-sign-zero-of-a-function-com-square-root-5b47d7469f21a4.028164661531434822651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4090" y="3054076"/>
            <a:ext cx="3727723" cy="3727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 descr="Картинки по запросу &quot;число 5&quot;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4151458"/>
            <a:ext cx="2162175" cy="257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3"/>
          <p:cNvSpPr txBox="1"/>
          <p:nvPr/>
        </p:nvSpPr>
        <p:spPr>
          <a:xfrm>
            <a:off x="1780376" y="6898452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304800"/>
            <a:ext cx="13411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Сравнить числа: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15217" y="1295400"/>
                <a:ext cx="4129144" cy="874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1)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𝟏𝟓</m:t>
                        </m:r>
                      </m:e>
                    </m:rad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   и    4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17" y="1295400"/>
                <a:ext cx="4129144" cy="874022"/>
              </a:xfrm>
              <a:prstGeom prst="rect">
                <a:avLst/>
              </a:prstGeom>
              <a:blipFill rotWithShape="1">
                <a:blip r:embed="rId2"/>
                <a:stretch>
                  <a:fillRect l="-2216" t="-6993" r="-5613" b="-3286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2438400"/>
                <a:ext cx="4079771" cy="11074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𝟏𝟓</m:t>
                            </m:r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и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𝟒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438400"/>
                <a:ext cx="4079771" cy="1107483"/>
              </a:xfrm>
              <a:prstGeom prst="rect">
                <a:avLst/>
              </a:prstGeom>
              <a:blipFill rotWithShape="1">
                <a:blip r:embed="rId3"/>
                <a:stretch>
                  <a:fillRect b="-2142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2319713" y="3622083"/>
            <a:ext cx="217078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15 ˂ 16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85877" y="4422302"/>
                <a:ext cx="4512774" cy="874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:r>
                  <a:rPr lang="ru-RU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𝟏𝟓</m:t>
                        </m:r>
                      </m:e>
                    </m:rad>
                  </m:oMath>
                </a14:m>
                <a:r>
                  <a:rPr lang="ru-RU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˂ 4</a:t>
                </a:r>
                <a:endParaRPr lang="uz-Latn-UZ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877" y="4422302"/>
                <a:ext cx="4512774" cy="874022"/>
              </a:xfrm>
              <a:prstGeom prst="rect">
                <a:avLst/>
              </a:prstGeom>
              <a:blipFill rotWithShape="0">
                <a:blip r:embed="rId4"/>
                <a:stretch>
                  <a:fillRect l="-5811" t="-6944" r="-4865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482541" y="1295400"/>
                <a:ext cx="4595617" cy="8663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2)  2,7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b="1" dirty="0">
                        <a:latin typeface="Arial" pitchFamily="34" charset="0"/>
                        <a:cs typeface="Arial" pitchFamily="34" charset="0"/>
                      </a:rPr>
                      <m:t>и</m:t>
                    </m:r>
                    <m:r>
                      <m:rPr>
                        <m:nor/>
                      </m:rPr>
                      <a:rPr lang="ru-RU" b="1" i="0" dirty="0" smtClean="0">
                        <a:latin typeface="Arial" pitchFamily="34" charset="0"/>
                        <a:cs typeface="Arial" pitchFamily="34" charset="0"/>
                      </a:rPr>
                      <m:t>     </m:t>
                    </m:r>
                    <m:rad>
                      <m:radPr>
                        <m:degHide m:val="on"/>
                        <m:ctrlPr>
                          <a:rPr lang="ru-RU" b="1" i="1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𝟕</m:t>
                        </m:r>
                      </m:e>
                    </m:rad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2541" y="1295400"/>
                <a:ext cx="4595617" cy="866391"/>
              </a:xfrm>
              <a:prstGeom prst="rect">
                <a:avLst/>
              </a:prstGeom>
              <a:blipFill rotWithShape="1">
                <a:blip r:embed="rId5"/>
                <a:stretch>
                  <a:fillRect l="-1989" t="-7746" b="-3309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905524" y="2438400"/>
                <a:ext cx="5111015" cy="11074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(</m:t>
                        </m:r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𝟕</m:t>
                        </m:r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)</m:t>
                        </m:r>
                      </m:e>
                      <m:sup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   и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     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𝟕</m:t>
                            </m:r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524" y="2438400"/>
                <a:ext cx="5111015" cy="1107483"/>
              </a:xfrm>
              <a:prstGeom prst="rect">
                <a:avLst/>
              </a:prstGeom>
              <a:blipFill rotWithShape="1">
                <a:blip r:embed="rId6"/>
                <a:stretch>
                  <a:fillRect b="-2142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387037" y="3622083"/>
            <a:ext cx="233429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7,29 ˃ 7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553200" y="4422302"/>
                <a:ext cx="5791201" cy="8663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 </a:t>
                </a:r>
                <a:r>
                  <a:rPr lang="ru-RU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2,7 </a:t>
                </a:r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˃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𝟕</m:t>
                        </m:r>
                      </m:e>
                    </m:rad>
                  </m:oMath>
                </a14:m>
                <a:endParaRPr lang="uz-Latn-UZ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4422302"/>
                <a:ext cx="5791201" cy="866391"/>
              </a:xfrm>
              <a:prstGeom prst="rect">
                <a:avLst/>
              </a:prstGeom>
              <a:blipFill rotWithShape="0">
                <a:blip r:embed="rId7"/>
                <a:stretch>
                  <a:fillRect l="-4526" t="-7692" b="-335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4180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3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304800"/>
            <a:ext cx="13411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П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оказать,  что: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85800" y="2846436"/>
                <a:ext cx="5430654" cy="1283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e>
                      <m:sup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5400" b="1" dirty="0" smtClean="0">
                    <a:latin typeface="Arial" pitchFamily="34" charset="0"/>
                    <a:cs typeface="Arial" pitchFamily="34" charset="0"/>
                  </a:rPr>
                  <a:t> 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 (</m:t>
                        </m:r>
                        <m:rad>
                          <m:radPr>
                            <m:degHide m:val="on"/>
                            <m:ctrlPr>
                              <a:rPr lang="ru-RU" sz="5400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5400" b="1" i="1" smtClean="0">
                                <a:latin typeface="Cambria Math"/>
                                <a:cs typeface="Arial" pitchFamily="34" charset="0"/>
                              </a:rPr>
                              <m:t>𝟕</m:t>
                            </m:r>
                            <m:r>
                              <a:rPr lang="ru-RU" sz="5400" b="1" i="1" smtClean="0">
                                <a:latin typeface="Cambria Math"/>
                                <a:cs typeface="Arial" pitchFamily="34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5400" b="1" dirty="0" smtClean="0">
                    <a:latin typeface="Arial" pitchFamily="34" charset="0"/>
                    <a:cs typeface="Arial" pitchFamily="34" charset="0"/>
                  </a:rPr>
                  <a:t>  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𝟑</m:t>
                        </m:r>
                      </m:e>
                      <m:sup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uz-Latn-UZ" sz="5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846436"/>
                <a:ext cx="5430654" cy="1283878"/>
              </a:xfrm>
              <a:prstGeom prst="rect">
                <a:avLst/>
              </a:prstGeom>
              <a:blipFill rotWithShape="1">
                <a:blip r:embed="rId3"/>
                <a:stretch>
                  <a:fillRect b="-2322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65281"/>
              </p:ext>
            </p:extLst>
          </p:nvPr>
        </p:nvGraphicFramePr>
        <p:xfrm>
          <a:off x="990553" y="1295400"/>
          <a:ext cx="3730625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Формула" r:id="rId4" imgW="723586" imgH="241195" progId="Equation.3">
                  <p:embed/>
                </p:oleObj>
              </mc:Choice>
              <mc:Fallback>
                <p:oleObj name="Формула" r:id="rId4" imgW="723586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553" y="1295400"/>
                        <a:ext cx="3730625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575861" y="4401805"/>
            <a:ext cx="29161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latin typeface="Arial" pitchFamily="34" charset="0"/>
                <a:cs typeface="Arial" pitchFamily="34" charset="0"/>
              </a:rPr>
              <a:t>4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˂ 7 ˂ 9</a:t>
            </a:r>
            <a:endParaRPr lang="uz-Latn-UZ" sz="5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309854"/>
              </p:ext>
            </p:extLst>
          </p:nvPr>
        </p:nvGraphicFramePr>
        <p:xfrm>
          <a:off x="8025339" y="1419885"/>
          <a:ext cx="35401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Формула" r:id="rId6" imgW="749300" imgH="228600" progId="Equation.3">
                  <p:embed/>
                </p:oleObj>
              </mc:Choice>
              <mc:Fallback>
                <p:oleObj name="Формула" r:id="rId6" imgW="7493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5339" y="1419885"/>
                        <a:ext cx="354012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516278" y="2894721"/>
                <a:ext cx="5844229" cy="1283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𝟒</m:t>
                        </m:r>
                      </m:e>
                      <m:sup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5400" b="1" dirty="0" smtClean="0">
                    <a:latin typeface="Arial" pitchFamily="34" charset="0"/>
                    <a:cs typeface="Arial" pitchFamily="34" charset="0"/>
                  </a:rPr>
                  <a:t> 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 (</m:t>
                        </m:r>
                        <m:rad>
                          <m:radPr>
                            <m:degHide m:val="on"/>
                            <m:ctrlPr>
                              <a:rPr lang="ru-RU" sz="5400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5400" b="1" i="1" smtClean="0">
                                <a:latin typeface="Cambria Math"/>
                                <a:cs typeface="Arial" pitchFamily="34" charset="0"/>
                              </a:rPr>
                              <m:t>𝟏𝟗</m:t>
                            </m:r>
                            <m:r>
                              <a:rPr lang="ru-RU" sz="5400" b="1" i="1" smtClean="0">
                                <a:latin typeface="Cambria Math"/>
                                <a:cs typeface="Arial" pitchFamily="34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5400" b="1" dirty="0" smtClean="0">
                    <a:latin typeface="Arial" pitchFamily="34" charset="0"/>
                    <a:cs typeface="Arial" pitchFamily="34" charset="0"/>
                  </a:rPr>
                  <a:t>  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e>
                      <m:sup>
                        <m:r>
                          <a:rPr lang="ru-RU" sz="5400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uz-Latn-UZ" sz="5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278" y="2894721"/>
                <a:ext cx="5844229" cy="1283878"/>
              </a:xfrm>
              <a:prstGeom prst="rect">
                <a:avLst/>
              </a:prstGeom>
              <a:blipFill rotWithShape="1">
                <a:blip r:embed="rId8"/>
                <a:stretch>
                  <a:fillRect b="-2381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101539" y="4450090"/>
            <a:ext cx="40703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16 ˂ 19 ˂ 25</a:t>
            </a:r>
            <a:endParaRPr lang="uz-Latn-UZ" sz="5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6192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7" name="Овал 6"/>
          <p:cNvSpPr/>
          <p:nvPr/>
        </p:nvSpPr>
        <p:spPr>
          <a:xfrm>
            <a:off x="307975" y="1449679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30200" y="3486150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82700" y="2367866"/>
                <a:ext cx="2060116" cy="9040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𝟖</m:t>
                            </m:r>
                          </m:sup>
                        </m:sSup>
                      </m:e>
                    </m:rad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700" y="2367866"/>
                <a:ext cx="2060116" cy="904030"/>
              </a:xfrm>
              <a:prstGeom prst="rect">
                <a:avLst/>
              </a:prstGeom>
              <a:blipFill rotWithShape="1">
                <a:blip r:embed="rId3"/>
                <a:stretch>
                  <a:fillRect l="-12426" t="-3356" b="-3154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282700" y="1452715"/>
            <a:ext cx="3907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Вычислить: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228301" y="2336200"/>
                <a:ext cx="2500941" cy="9007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−</m:t>
                            </m:r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𝟑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𝟒</m:t>
                            </m:r>
                          </m:sup>
                        </m:sSup>
                      </m:e>
                    </m:rad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8301" y="2336200"/>
                <a:ext cx="2500941" cy="900759"/>
              </a:xfrm>
              <a:prstGeom prst="rect">
                <a:avLst/>
              </a:prstGeom>
              <a:blipFill rotWithShape="1">
                <a:blip r:embed="rId4"/>
                <a:stretch>
                  <a:fillRect l="-10488" t="-3378" b="-3243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87720" y="2393350"/>
                <a:ext cx="2412776" cy="903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2)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𝟏𝟏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𝟒</m:t>
                            </m:r>
                          </m:sup>
                        </m:sSup>
                      </m:e>
                    </m:rad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7720" y="2393350"/>
                <a:ext cx="2412776" cy="903068"/>
              </a:xfrm>
              <a:prstGeom prst="rect">
                <a:avLst/>
              </a:prstGeom>
              <a:blipFill rotWithShape="1">
                <a:blip r:embed="rId5"/>
                <a:stretch>
                  <a:fillRect l="-10606" t="-3378" b="-3243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0591800" y="2367865"/>
                <a:ext cx="2500941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−</m:t>
                            </m:r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𝟓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𝟔</m:t>
                            </m:r>
                          </m:sup>
                        </m:sSup>
                      </m:e>
                    </m:rad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1800" y="2367865"/>
                <a:ext cx="2500941" cy="901785"/>
              </a:xfrm>
              <a:prstGeom prst="rect">
                <a:avLst/>
              </a:prstGeom>
              <a:blipFill rotWithShape="1">
                <a:blip r:embed="rId6"/>
                <a:stretch>
                  <a:fillRect l="-10488" t="-3378" b="-3243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1364964" y="3589407"/>
            <a:ext cx="6365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Сравнить числа: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364964" y="4436372"/>
                <a:ext cx="3964803" cy="8331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1)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  <m:t>𝟏𝟑</m:t>
                        </m:r>
                      </m:e>
                    </m:rad>
                  </m:oMath>
                </a14:m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   и    6</a:t>
                </a:r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964" y="4436372"/>
                <a:ext cx="3964803" cy="833113"/>
              </a:xfrm>
              <a:prstGeom prst="rect">
                <a:avLst/>
              </a:prstGeom>
              <a:blipFill rotWithShape="1">
                <a:blip r:embed="rId7"/>
                <a:stretch>
                  <a:fillRect l="-2308" t="-7353" r="-5231" b="-345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432288" y="4436372"/>
                <a:ext cx="4750275" cy="8331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2)  3,2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4400" b="1" dirty="0">
                        <a:latin typeface="Arial" pitchFamily="34" charset="0"/>
                        <a:cs typeface="Arial" pitchFamily="34" charset="0"/>
                      </a:rPr>
                      <m:t>и</m:t>
                    </m:r>
                    <m:r>
                      <m:rPr>
                        <m:nor/>
                      </m:rPr>
                      <a:rPr lang="ru-RU" sz="4400" b="1" i="0" dirty="0" smtClean="0">
                        <a:latin typeface="Arial" pitchFamily="34" charset="0"/>
                        <a:cs typeface="Arial" pitchFamily="34" charset="0"/>
                      </a:rPr>
                      <m:t>     </m:t>
                    </m:r>
                    <m:rad>
                      <m:radPr>
                        <m:degHide m:val="on"/>
                        <m:ctrlPr>
                          <a:rPr lang="ru-RU" sz="4400" b="1" i="1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  <m:t>𝟏𝟎</m:t>
                        </m:r>
                      </m:e>
                    </m:rad>
                  </m:oMath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2288" y="4436372"/>
                <a:ext cx="4750275" cy="833113"/>
              </a:xfrm>
              <a:prstGeom prst="rect">
                <a:avLst/>
              </a:prstGeom>
              <a:blipFill rotWithShape="1">
                <a:blip r:embed="rId8"/>
                <a:stretch>
                  <a:fillRect l="-1797" t="-7353" b="-345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Овал 24"/>
          <p:cNvSpPr/>
          <p:nvPr/>
        </p:nvSpPr>
        <p:spPr>
          <a:xfrm>
            <a:off x="307975" y="5269485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17363" y="5372742"/>
            <a:ext cx="6365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простить выражение: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174161"/>
              </p:ext>
            </p:extLst>
          </p:nvPr>
        </p:nvGraphicFramePr>
        <p:xfrm>
          <a:off x="1517363" y="6183885"/>
          <a:ext cx="3209925" cy="1055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Формула" r:id="rId9" imgW="749160" imgH="317160" progId="Equation.3">
                  <p:embed/>
                </p:oleObj>
              </mc:Choice>
              <mc:Fallback>
                <p:oleObj name="Формула" r:id="rId9" imgW="749160" imgH="31716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363" y="6183885"/>
                        <a:ext cx="3209925" cy="10551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860437"/>
              </p:ext>
            </p:extLst>
          </p:nvPr>
        </p:nvGraphicFramePr>
        <p:xfrm>
          <a:off x="6689797" y="6183885"/>
          <a:ext cx="3209925" cy="1055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Формула" r:id="rId11" imgW="749160" imgH="317160" progId="Equation.3">
                  <p:embed/>
                </p:oleObj>
              </mc:Choice>
              <mc:Fallback>
                <p:oleObj name="Формула" r:id="rId11" imgW="749160" imgH="317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9797" y="6183885"/>
                        <a:ext cx="3209925" cy="10551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0" y="323850"/>
            <a:ext cx="4088005" cy="553998"/>
          </a:xfrm>
        </p:spPr>
        <p:txBody>
          <a:bodyPr/>
          <a:lstStyle/>
          <a:p>
            <a:r>
              <a:rPr lang="ru-RU" sz="3600" dirty="0">
                <a:solidFill>
                  <a:srgbClr val="002060"/>
                </a:solidFill>
              </a:rPr>
              <a:t>Вычислите:</a:t>
            </a:r>
          </a:p>
        </p:txBody>
      </p:sp>
      <p:graphicFrame>
        <p:nvGraphicFramePr>
          <p:cNvPr id="6" name="Объект 5"/>
          <p:cNvGraphicFramePr>
            <a:graphicFrameLocks noGrp="1" noChangeAspect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96156513"/>
              </p:ext>
            </p:extLst>
          </p:nvPr>
        </p:nvGraphicFramePr>
        <p:xfrm>
          <a:off x="685800" y="1524000"/>
          <a:ext cx="8153400" cy="542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Формула" r:id="rId3" imgW="2539800" imgH="1688760" progId="Equation.3">
                  <p:embed/>
                </p:oleObj>
              </mc:Choice>
              <mc:Fallback>
                <p:oleObj name="Формула" r:id="rId3" imgW="2539800" imgH="1688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524000"/>
                        <a:ext cx="8153400" cy="542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Объект 6"/>
          <p:cNvSpPr>
            <a:spLocks noGrp="1"/>
          </p:cNvSpPr>
          <p:nvPr>
            <p:ph sz="quarter" idx="14"/>
          </p:nvPr>
        </p:nvSpPr>
        <p:spPr>
          <a:xfrm>
            <a:off x="7848600" y="5181600"/>
            <a:ext cx="4648200" cy="1723549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В последнем примере можно опустить модуль, потому что показатель степени четный.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2523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54480" y="1465325"/>
            <a:ext cx="12435840" cy="738664"/>
          </a:xfrm>
        </p:spPr>
        <p:txBody>
          <a:bodyPr/>
          <a:lstStyle/>
          <a:p>
            <a:pPr algn="ctr">
              <a:defRPr/>
            </a:pPr>
            <a:r>
              <a:rPr lang="ru-RU" sz="4800" dirty="0" smtClean="0">
                <a:solidFill>
                  <a:srgbClr val="C00000"/>
                </a:solidFill>
              </a:rPr>
              <a:t>Арифметический квадратный корень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58240" y="2438400"/>
            <a:ext cx="11826240" cy="4810101"/>
          </a:xfrm>
          <a:prstGeom prst="rect">
            <a:avLst/>
          </a:prstGeom>
        </p:spPr>
        <p:txBody>
          <a:bodyPr lIns="130622" tIns="65311" rIns="130622" bIns="65311"/>
          <a:lstStyle/>
          <a:p>
            <a:pPr>
              <a:buFontTx/>
              <a:buNone/>
            </a:pPr>
            <a:r>
              <a:rPr kumimoji="0"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Арифметическим квадратным корнем из числа </a:t>
            </a:r>
            <a:r>
              <a:rPr kumimoji="0"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kumimoji="0"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называется неотрицательное число </a:t>
            </a:r>
            <a:r>
              <a:rPr kumimoji="0" lang="en-US" sz="4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kumimoji="0"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квадрат</a:t>
            </a:r>
            <a:r>
              <a:rPr kumimoji="0"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которого</a:t>
            </a:r>
            <a:r>
              <a:rPr kumimoji="0"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равен</a:t>
            </a:r>
            <a:r>
              <a:rPr kumimoji="0"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kumimoji="0" lang="en-US" sz="3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None/>
            </a:pPr>
            <a:endParaRPr kumimoji="0" lang="en-US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kumimoji="0" lang="ru-RU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r>
              <a:rPr kumimoji="0" lang="en-US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</a:t>
            </a:r>
            <a:r>
              <a:rPr kumimoji="0"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определения</a:t>
            </a:r>
            <a:r>
              <a:rPr kumimoji="0"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следует</a:t>
            </a:r>
            <a:r>
              <a:rPr kumimoji="0"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Tx/>
              <a:buNone/>
            </a:pPr>
            <a:endParaRPr kumimoji="0" lang="ru-RU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r>
              <a:rPr kumimoji="0"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1)                                      2)</a:t>
            </a:r>
          </a:p>
        </p:txBody>
      </p:sp>
      <p:sp>
        <p:nvSpPr>
          <p:cNvPr id="1033" name="WordArt 4"/>
          <p:cNvSpPr>
            <a:spLocks noChangeArrowheads="1" noChangeShapeType="1" noTextEdit="1"/>
          </p:cNvSpPr>
          <p:nvPr/>
        </p:nvSpPr>
        <p:spPr bwMode="auto">
          <a:xfrm>
            <a:off x="4267200" y="601980"/>
            <a:ext cx="480060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Arial"/>
                <a:cs typeface="Arial"/>
              </a:rPr>
              <a:t>Определение</a:t>
            </a:r>
            <a:endParaRPr lang="uz-Latn-UZ" sz="51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2060"/>
              </a:solidFill>
              <a:latin typeface="Arial"/>
              <a:cs typeface="Arial"/>
            </a:endParaRP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7223761" y="3985260"/>
          <a:ext cx="180341" cy="257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761" y="3985260"/>
                        <a:ext cx="180341" cy="2571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142028"/>
              </p:ext>
            </p:extLst>
          </p:nvPr>
        </p:nvGraphicFramePr>
        <p:xfrm>
          <a:off x="7078980" y="4591050"/>
          <a:ext cx="1950720" cy="773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6" imgW="342720" imgH="177480" progId="Equation.3">
                  <p:embed/>
                </p:oleObj>
              </mc:Choice>
              <mc:Fallback>
                <p:oleObj name="Equation" r:id="rId6" imgW="342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8980" y="4591050"/>
                        <a:ext cx="1950720" cy="7734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257604"/>
              </p:ext>
            </p:extLst>
          </p:nvPr>
        </p:nvGraphicFramePr>
        <p:xfrm>
          <a:off x="4267200" y="4495800"/>
          <a:ext cx="2316480" cy="883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8" imgW="469800" imgH="228600" progId="Equation.3">
                  <p:embed/>
                </p:oleObj>
              </mc:Choice>
              <mc:Fallback>
                <p:oleObj name="Equation" r:id="rId8" imgW="46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495800"/>
                        <a:ext cx="2316480" cy="883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653514"/>
              </p:ext>
            </p:extLst>
          </p:nvPr>
        </p:nvGraphicFramePr>
        <p:xfrm>
          <a:off x="7086600" y="6321822"/>
          <a:ext cx="2682240" cy="900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10" imgW="647640" imgH="241200" progId="Equation.3">
                  <p:embed/>
                </p:oleObj>
              </mc:Choice>
              <mc:Fallback>
                <p:oleObj name="Equation" r:id="rId10" imgW="6476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6321822"/>
                        <a:ext cx="2682240" cy="9000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755304"/>
              </p:ext>
            </p:extLst>
          </p:nvPr>
        </p:nvGraphicFramePr>
        <p:xfrm>
          <a:off x="1981200" y="6350397"/>
          <a:ext cx="1625600" cy="734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Формула" r:id="rId12" imgW="355320" imgH="177480" progId="Equation.3">
                  <p:embed/>
                </p:oleObj>
              </mc:Choice>
              <mc:Fallback>
                <p:oleObj name="Формула" r:id="rId12" imgW="3553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6350397"/>
                        <a:ext cx="1625600" cy="7342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7128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51218" y="685800"/>
            <a:ext cx="13703871" cy="738664"/>
          </a:xfrm>
        </p:spPr>
        <p:txBody>
          <a:bodyPr/>
          <a:lstStyle/>
          <a:p>
            <a:pPr algn="ctr">
              <a:defRPr/>
            </a:pPr>
            <a:r>
              <a:rPr lang="ru-RU" sz="4000" dirty="0" smtClean="0">
                <a:solidFill>
                  <a:srgbClr val="C00000"/>
                </a:solidFill>
              </a:rPr>
              <a:t>        </a:t>
            </a:r>
            <a:r>
              <a:rPr lang="ru-RU" sz="4800" dirty="0" smtClean="0">
                <a:solidFill>
                  <a:srgbClr val="C00000"/>
                </a:solidFill>
              </a:rPr>
              <a:t>Действительные числа</a:t>
            </a:r>
          </a:p>
        </p:txBody>
      </p:sp>
      <p:sp>
        <p:nvSpPr>
          <p:cNvPr id="4101" name="Oval 4"/>
          <p:cNvSpPr>
            <a:spLocks noChangeArrowheads="1"/>
          </p:cNvSpPr>
          <p:nvPr/>
        </p:nvSpPr>
        <p:spPr bwMode="auto">
          <a:xfrm>
            <a:off x="1950720" y="2011680"/>
            <a:ext cx="8046720" cy="557784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102" name="Oval 7"/>
          <p:cNvSpPr>
            <a:spLocks noChangeArrowheads="1"/>
          </p:cNvSpPr>
          <p:nvPr/>
        </p:nvSpPr>
        <p:spPr bwMode="auto">
          <a:xfrm>
            <a:off x="3718560" y="2880361"/>
            <a:ext cx="4511040" cy="338328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103" name="Oval 8"/>
          <p:cNvSpPr>
            <a:spLocks noChangeArrowheads="1"/>
          </p:cNvSpPr>
          <p:nvPr/>
        </p:nvSpPr>
        <p:spPr bwMode="auto">
          <a:xfrm>
            <a:off x="4389120" y="3749040"/>
            <a:ext cx="3048000" cy="201168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104" name="WordArt 9"/>
          <p:cNvSpPr>
            <a:spLocks noChangeArrowheads="1" noChangeShapeType="1" noTextEdit="1"/>
          </p:cNvSpPr>
          <p:nvPr/>
        </p:nvSpPr>
        <p:spPr bwMode="auto">
          <a:xfrm>
            <a:off x="3566160" y="2581331"/>
            <a:ext cx="5059680" cy="1407796"/>
          </a:xfrm>
          <a:prstGeom prst="rect">
            <a:avLst/>
          </a:prstGeom>
        </p:spPr>
        <p:txBody>
          <a:bodyPr spcFirstLastPara="1" wrap="none" lIns="130622" tIns="65311" rIns="130622" bIns="65311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51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рациональные</a:t>
            </a:r>
            <a:endParaRPr lang="uz-Latn-UZ" sz="51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105" name="WordArt 10"/>
          <p:cNvSpPr>
            <a:spLocks noChangeArrowheads="1" noChangeShapeType="1" noTextEdit="1"/>
          </p:cNvSpPr>
          <p:nvPr/>
        </p:nvSpPr>
        <p:spPr bwMode="auto">
          <a:xfrm>
            <a:off x="4869180" y="3264218"/>
            <a:ext cx="2209800" cy="628650"/>
          </a:xfrm>
          <a:prstGeom prst="rect">
            <a:avLst/>
          </a:prstGeom>
        </p:spPr>
        <p:txBody>
          <a:bodyPr spcFirstLastPara="1" wrap="none" lIns="130622" tIns="65311" rIns="130622" bIns="65311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51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целые</a:t>
            </a:r>
            <a:endParaRPr lang="uz-Latn-UZ" sz="51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106" name="WordArt 12"/>
          <p:cNvSpPr>
            <a:spLocks noChangeArrowheads="1" noChangeShapeType="1" noTextEdit="1"/>
          </p:cNvSpPr>
          <p:nvPr/>
        </p:nvSpPr>
        <p:spPr bwMode="auto">
          <a:xfrm>
            <a:off x="4511040" y="4572001"/>
            <a:ext cx="2682240" cy="49149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tx1">
                    <a:alpha val="50195"/>
                  </a:schemeClr>
                </a:solidFill>
                <a:latin typeface="Arial"/>
                <a:cs typeface="Arial"/>
              </a:rPr>
              <a:t>натуральные</a:t>
            </a:r>
            <a:endParaRPr lang="uz-Latn-UZ" sz="2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chemeClr val="tx1">
                  <a:alpha val="50195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107" name="WordArt 13"/>
          <p:cNvSpPr>
            <a:spLocks noChangeArrowheads="1" noChangeShapeType="1" noTextEdit="1"/>
          </p:cNvSpPr>
          <p:nvPr/>
        </p:nvSpPr>
        <p:spPr bwMode="auto">
          <a:xfrm>
            <a:off x="4267200" y="6309360"/>
            <a:ext cx="3657600" cy="733426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51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числа</a:t>
            </a:r>
            <a:endParaRPr lang="uz-Latn-UZ" sz="51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108" name="Oval 16"/>
          <p:cNvSpPr>
            <a:spLocks noChangeArrowheads="1"/>
          </p:cNvSpPr>
          <p:nvPr/>
        </p:nvSpPr>
        <p:spPr bwMode="auto">
          <a:xfrm>
            <a:off x="10172700" y="2164080"/>
            <a:ext cx="4145280" cy="49377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10" name="Text Box 18"/>
              <p:cNvSpPr txBox="1">
                <a:spLocks noChangeArrowheads="1"/>
              </p:cNvSpPr>
              <p:nvPr/>
            </p:nvSpPr>
            <p:spPr bwMode="auto">
              <a:xfrm rot="902827">
                <a:off x="7818882" y="4543746"/>
                <a:ext cx="1680021" cy="1284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130622" tIns="65311" rIns="130622" bIns="65311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4000" b="1" i="1" smtClean="0"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ru-RU" sz="4000" b="1" i="1" smtClean="0">
                              <a:latin typeface="Cambria Math"/>
                            </a:rPr>
                            <m:t>𝟏𝟒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110" name="Text 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rot="902827">
                <a:off x="7818882" y="4543746"/>
                <a:ext cx="1680021" cy="12843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11" name="Text Box 19"/>
          <p:cNvSpPr txBox="1">
            <a:spLocks noChangeArrowheads="1"/>
          </p:cNvSpPr>
          <p:nvPr/>
        </p:nvSpPr>
        <p:spPr bwMode="auto">
          <a:xfrm>
            <a:off x="5334000" y="4935381"/>
            <a:ext cx="1295400" cy="747451"/>
          </a:xfrm>
          <a:prstGeom prst="rect">
            <a:avLst/>
          </a:prstGeom>
          <a:noFill/>
          <a:ln>
            <a:noFill/>
          </a:ln>
        </p:spPr>
        <p:txBody>
          <a:bodyPr wrap="squar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000" b="1" dirty="0" smtClean="0"/>
              <a:t>100</a:t>
            </a:r>
            <a:endParaRPr lang="ru-RU" sz="4000" b="1" dirty="0"/>
          </a:p>
        </p:txBody>
      </p:sp>
      <p:sp>
        <p:nvSpPr>
          <p:cNvPr id="4112" name="Text Box 45"/>
          <p:cNvSpPr txBox="1">
            <a:spLocks noChangeArrowheads="1"/>
          </p:cNvSpPr>
          <p:nvPr/>
        </p:nvSpPr>
        <p:spPr bwMode="auto">
          <a:xfrm rot="-1019417">
            <a:off x="2370281" y="3453164"/>
            <a:ext cx="1706880" cy="747451"/>
          </a:xfrm>
          <a:prstGeom prst="rect">
            <a:avLst/>
          </a:prstGeom>
          <a:noFill/>
          <a:ln>
            <a:noFill/>
          </a:ln>
        </p:spPr>
        <p:txBody>
          <a:bodyPr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000" b="1"/>
              <a:t>2,(23)</a:t>
            </a:r>
          </a:p>
        </p:txBody>
      </p:sp>
      <p:graphicFrame>
        <p:nvGraphicFramePr>
          <p:cNvPr id="4098" name="Object 46"/>
          <p:cNvGraphicFramePr>
            <a:graphicFrameLocks noChangeAspect="1"/>
          </p:cNvGraphicFramePr>
          <p:nvPr/>
        </p:nvGraphicFramePr>
        <p:xfrm>
          <a:off x="7223761" y="3985260"/>
          <a:ext cx="180341" cy="257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761" y="3985260"/>
                        <a:ext cx="180341" cy="2571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 Box 48"/>
          <p:cNvSpPr txBox="1">
            <a:spLocks noChangeArrowheads="1"/>
          </p:cNvSpPr>
          <p:nvPr/>
        </p:nvSpPr>
        <p:spPr bwMode="auto">
          <a:xfrm rot="-1398178">
            <a:off x="2711910" y="5170164"/>
            <a:ext cx="1341120" cy="747451"/>
          </a:xfrm>
          <a:prstGeom prst="rect">
            <a:avLst/>
          </a:prstGeom>
          <a:noFill/>
          <a:ln>
            <a:noFill/>
          </a:ln>
        </p:spPr>
        <p:txBody>
          <a:bodyPr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000" b="1" dirty="0"/>
              <a:t>-4,6</a:t>
            </a:r>
          </a:p>
        </p:txBody>
      </p:sp>
      <p:sp>
        <p:nvSpPr>
          <p:cNvPr id="24" name="WordArt 9"/>
          <p:cNvSpPr>
            <a:spLocks noChangeArrowheads="1" noChangeShapeType="1" noTextEdit="1"/>
          </p:cNvSpPr>
          <p:nvPr/>
        </p:nvSpPr>
        <p:spPr bwMode="auto">
          <a:xfrm>
            <a:off x="10549890" y="3264218"/>
            <a:ext cx="3505200" cy="2166938"/>
          </a:xfrm>
          <a:prstGeom prst="rect">
            <a:avLst/>
          </a:prstGeom>
        </p:spPr>
        <p:txBody>
          <a:bodyPr spcFirstLastPara="1" wrap="none" lIns="130622" tIns="65311" rIns="130622" bIns="65311" fromWordArt="1">
            <a:prstTxWarp prst="textArchUp">
              <a:avLst>
                <a:gd name="adj" fmla="val 10101985"/>
              </a:avLst>
            </a:prstTxWarp>
          </a:bodyPr>
          <a:lstStyle/>
          <a:p>
            <a:pPr algn="ctr"/>
            <a:r>
              <a:rPr lang="ru-RU" sz="51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иррациональные</a:t>
            </a:r>
            <a:endParaRPr lang="uz-Latn-UZ" sz="51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5" name="WordArt 13"/>
          <p:cNvSpPr>
            <a:spLocks noChangeArrowheads="1" noChangeShapeType="1" noTextEdit="1"/>
          </p:cNvSpPr>
          <p:nvPr/>
        </p:nvSpPr>
        <p:spPr bwMode="auto">
          <a:xfrm>
            <a:off x="10647045" y="4973480"/>
            <a:ext cx="3310890" cy="915352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51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числа</a:t>
            </a:r>
            <a:endParaRPr lang="uz-Latn-UZ" sz="51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1729269" y="3486627"/>
                <a:ext cx="1057790" cy="8789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u-RU" b="1" i="1" smtClean="0">
                              <a:latin typeface="Cambria Math"/>
                            </a:rPr>
                            <m:t>𝟕</m:t>
                          </m:r>
                        </m:e>
                      </m:rad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9269" y="3486627"/>
                <a:ext cx="1057790" cy="87895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7033260" y="3600236"/>
            <a:ext cx="1295400" cy="747451"/>
          </a:xfrm>
          <a:prstGeom prst="rect">
            <a:avLst/>
          </a:prstGeom>
          <a:noFill/>
          <a:ln>
            <a:noFill/>
          </a:ln>
        </p:spPr>
        <p:txBody>
          <a:bodyPr wrap="squar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000" b="1" dirty="0" smtClean="0"/>
              <a:t>-100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181021" y="4410828"/>
                <a:ext cx="277691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latin typeface="Cambria Math"/>
                        <a:ea typeface="Cambria Math"/>
                        <a:cs typeface="Arial" pitchFamily="34" charset="0"/>
                      </a:rPr>
                      <m:t>𝝅</m:t>
                    </m:r>
                    <m:r>
                      <a:rPr lang="ru-RU" sz="3200" b="1" i="1" smtClean="0"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3,14159…</a:t>
                </a:r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1021" y="4410828"/>
                <a:ext cx="2776914" cy="584775"/>
              </a:xfrm>
              <a:prstGeom prst="rect">
                <a:avLst/>
              </a:prstGeom>
              <a:blipFill rotWithShape="1">
                <a:blip r:embed="rId7"/>
                <a:stretch>
                  <a:fillRect t="-13684" r="-4825" b="-3473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7981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865951" y="1193006"/>
            <a:ext cx="10580334" cy="8473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lIns="130622" tIns="65311" rIns="130622" bIns="65311" anchor="ctr"/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Для любого числа </a:t>
            </a:r>
            <a:r>
              <a:rPr lang="ru-RU" sz="4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справедливо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равенство</a:t>
            </a: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029495" y="294679"/>
            <a:ext cx="1243584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/>
            </a:pPr>
            <a:r>
              <a:rPr lang="ru-RU" sz="4400" dirty="0" smtClean="0">
                <a:solidFill>
                  <a:srgbClr val="C00000"/>
                </a:solidFill>
              </a:rPr>
              <a:t>Квадратный корень из степени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2410" y="1262715"/>
            <a:ext cx="26335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Теорема: 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57200" y="3293690"/>
                <a:ext cx="6069290" cy="7961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b="1" dirty="0" smtClean="0">
                    <a:latin typeface="Arial" pitchFamily="34" charset="0"/>
                    <a:cs typeface="Arial" pitchFamily="34" charset="0"/>
                  </a:rPr>
                  <a:t>1) Если а</a:t>
                </a:r>
                <a:r>
                  <a:rPr lang="ru-RU" sz="40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≥0,  то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000" b="1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4000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ru-RU" sz="4000" b="1" i="1" smtClean="0">
                                <a:latin typeface="Cambria Math"/>
                                <a:ea typeface="Cambria Math"/>
                              </a:rPr>
                              <m:t>а</m:t>
                            </m:r>
                          </m:e>
                          <m:sup>
                            <m:r>
                              <a:rPr lang="ru-RU" sz="4000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ru-RU" sz="4000" b="1" i="1" smtClean="0">
                        <a:latin typeface="Cambria Math"/>
                        <a:ea typeface="Cambria Math"/>
                      </a:rPr>
                      <m:t>=а</m:t>
                    </m:r>
                  </m:oMath>
                </a14:m>
                <a:endParaRPr lang="uz-Latn-UZ" sz="40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293690"/>
                <a:ext cx="6069290" cy="796180"/>
              </a:xfrm>
              <a:prstGeom prst="rect">
                <a:avLst/>
              </a:prstGeom>
              <a:blipFill rotWithShape="1">
                <a:blip r:embed="rId3"/>
                <a:stretch>
                  <a:fillRect l="-3514" t="-3053" b="-3129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78968" y="4089463"/>
                <a:ext cx="8681864" cy="8377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b="1" dirty="0" smtClean="0">
                    <a:latin typeface="Arial" pitchFamily="34" charset="0"/>
                    <a:cs typeface="Arial" pitchFamily="34" charset="0"/>
                  </a:rPr>
                  <a:t>2) Если а</a:t>
                </a:r>
                <a:r>
                  <a:rPr lang="ru-RU" sz="40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˂0,  то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000" b="1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4000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ru-RU" sz="4000" b="1" i="1" smtClean="0">
                                <a:latin typeface="Cambria Math"/>
                                <a:ea typeface="Cambria Math"/>
                              </a:rPr>
                              <m:t>а</m:t>
                            </m:r>
                          </m:e>
                          <m:sup>
                            <m:r>
                              <a:rPr lang="ru-RU" sz="4000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ru-RU" sz="4000" b="1" i="1" smtClean="0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4000" b="1" i="1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4000" b="1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ru-RU" sz="4000" b="1" i="1" smtClean="0">
                                <a:latin typeface="Cambria Math"/>
                                <a:ea typeface="Cambria Math"/>
                              </a:rPr>
                              <m:t>(−</m:t>
                            </m:r>
                            <m:r>
                              <a:rPr lang="ru-RU" sz="4000" b="1" i="1">
                                <a:latin typeface="Cambria Math"/>
                                <a:ea typeface="Cambria Math"/>
                              </a:rPr>
                              <m:t>а</m:t>
                            </m:r>
                            <m:r>
                              <a:rPr lang="ru-RU" sz="4000" b="1" i="1" smtClean="0"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ru-RU" sz="4000" b="1" i="1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ru-RU" sz="4000" b="1" i="1" smtClean="0">
                        <a:latin typeface="Cambria Math"/>
                        <a:ea typeface="Cambria Math"/>
                      </a:rPr>
                      <m:t>=−а</m:t>
                    </m:r>
                  </m:oMath>
                </a14:m>
                <a:endParaRPr lang="uz-Latn-UZ" sz="40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68" y="4089463"/>
                <a:ext cx="8681864" cy="837793"/>
              </a:xfrm>
              <a:prstGeom prst="rect">
                <a:avLst/>
              </a:prstGeom>
              <a:blipFill rotWithShape="1">
                <a:blip r:embed="rId4"/>
                <a:stretch>
                  <a:fillRect l="-2528" b="-2846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151495"/>
              </p:ext>
            </p:extLst>
          </p:nvPr>
        </p:nvGraphicFramePr>
        <p:xfrm>
          <a:off x="685800" y="5257800"/>
          <a:ext cx="7101509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Формула" r:id="rId5" imgW="1473120" imgH="749160" progId="Equation.3">
                  <p:embed/>
                </p:oleObj>
              </mc:Choice>
              <mc:Fallback>
                <p:oleObj name="Формула" r:id="rId5" imgW="1473120" imgH="749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257800"/>
                        <a:ext cx="7101509" cy="255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997671"/>
              </p:ext>
            </p:extLst>
          </p:nvPr>
        </p:nvGraphicFramePr>
        <p:xfrm>
          <a:off x="8839200" y="5410200"/>
          <a:ext cx="4340225" cy="232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Формула" r:id="rId7" imgW="1091726" imgH="583947" progId="Equation.3">
                  <p:embed/>
                </p:oleObj>
              </mc:Choice>
              <mc:Fallback>
                <p:oleObj name="Формула" r:id="rId7" imgW="1091726" imgH="58394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9200" y="5410200"/>
                        <a:ext cx="4340225" cy="2322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39679"/>
              </p:ext>
            </p:extLst>
          </p:nvPr>
        </p:nvGraphicFramePr>
        <p:xfrm>
          <a:off x="5943600" y="2040310"/>
          <a:ext cx="3661410" cy="1215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Формула" r:id="rId9" imgW="583947" imgH="291973" progId="Equation.3">
                  <p:embed/>
                </p:oleObj>
              </mc:Choice>
              <mc:Fallback>
                <p:oleObj name="Формула" r:id="rId9" imgW="583947" imgH="29197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040310"/>
                        <a:ext cx="3661410" cy="1215280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47845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00150" y="609600"/>
            <a:ext cx="12435840" cy="677108"/>
          </a:xfrm>
        </p:spPr>
        <p:txBody>
          <a:bodyPr/>
          <a:lstStyle/>
          <a:p>
            <a:pPr algn="ctr">
              <a:defRPr/>
            </a:pPr>
            <a:r>
              <a:rPr lang="ru-RU" sz="4400" dirty="0" smtClean="0">
                <a:solidFill>
                  <a:srgbClr val="C00000"/>
                </a:solidFill>
              </a:rPr>
              <a:t>Квадратный корень из степени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Rectangle 9"/>
              <p:cNvSpPr>
                <a:spLocks noChangeArrowheads="1"/>
              </p:cNvSpPr>
              <p:nvPr/>
            </p:nvSpPr>
            <p:spPr bwMode="auto">
              <a:xfrm>
                <a:off x="3810000" y="3124200"/>
                <a:ext cx="5959265" cy="34697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Arial" pitchFamily="34" charset="0"/>
                              </a:rPr>
                              <m:t>а</m:t>
                            </m:r>
                          </m:e>
                          <m:sup>
                            <m:r>
                              <a:rPr lang="ru-RU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=|а|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en-US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a-b)(</a:t>
                </a:r>
                <a:r>
                  <a:rPr lang="en-US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a+b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lang="en-US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ru-RU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</a:t>
                </a:r>
                <a:r>
                  <a:rPr lang="en-US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en-US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en-US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a+b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en-US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ru-RU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lang="en-US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ru-RU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2ab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</a:t>
                </a:r>
                <a:r>
                  <a:rPr lang="en-US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en-US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125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0" y="3124200"/>
                <a:ext cx="5959265" cy="3469734"/>
              </a:xfrm>
              <a:prstGeom prst="rect">
                <a:avLst/>
              </a:prstGeom>
              <a:blipFill rotWithShape="1">
                <a:blip r:embed="rId2"/>
                <a:stretch>
                  <a:fillRect l="-3681" r="-920" b="-333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7" name="Text Box 13"/>
          <p:cNvSpPr txBox="1">
            <a:spLocks noChangeArrowheads="1"/>
          </p:cNvSpPr>
          <p:nvPr/>
        </p:nvSpPr>
        <p:spPr bwMode="auto">
          <a:xfrm>
            <a:off x="1335848" y="3468910"/>
            <a:ext cx="245510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Например: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771825" y="1447800"/>
            <a:ext cx="1356995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b="1" dirty="0">
                <a:latin typeface="Arial" pitchFamily="34" charset="0"/>
                <a:cs typeface="Arial" pitchFamily="34" charset="0"/>
              </a:rPr>
              <a:t>Равенства,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справедливые при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любых значениях,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входящих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в них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букв, называют</a:t>
            </a: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тождествами.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3135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269098" y="4594860"/>
            <a:ext cx="13655040" cy="1600200"/>
          </a:xfrm>
          <a:prstGeom prst="rect">
            <a:avLst/>
          </a:prstGeom>
          <a:solidFill>
            <a:srgbClr val="BFE5B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269098" y="1935480"/>
            <a:ext cx="13655040" cy="1249680"/>
          </a:xfrm>
          <a:prstGeom prst="rect">
            <a:avLst/>
          </a:prstGeom>
          <a:solidFill>
            <a:srgbClr val="FFEFC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876800" y="457200"/>
            <a:ext cx="6778977" cy="80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Примеры вычислений:</a:t>
            </a:r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518109"/>
              </p:ext>
            </p:extLst>
          </p:nvPr>
        </p:nvGraphicFramePr>
        <p:xfrm>
          <a:off x="1244458" y="1935480"/>
          <a:ext cx="5455920" cy="1122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3" imgW="1549080" imgH="355320" progId="Equation.DSMT4">
                  <p:embed/>
                </p:oleObj>
              </mc:Choice>
              <mc:Fallback>
                <p:oleObj name="Equation" r:id="rId3" imgW="15490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458" y="1935480"/>
                        <a:ext cx="5455920" cy="11220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391018" y="2301240"/>
            <a:ext cx="609600" cy="54864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sz="3400">
                <a:solidFill>
                  <a:schemeClr val="bg1"/>
                </a:solidFill>
              </a:rPr>
              <a:t>1</a:t>
            </a:r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632045"/>
              </p:ext>
            </p:extLst>
          </p:nvPr>
        </p:nvGraphicFramePr>
        <p:xfrm>
          <a:off x="1282558" y="4442460"/>
          <a:ext cx="9164320" cy="836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5" imgW="2679480" imgH="266400" progId="Equation.DSMT4">
                  <p:embed/>
                </p:oleObj>
              </mc:Choice>
              <mc:Fallback>
                <p:oleObj name="Equation" r:id="rId5" imgW="26794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558" y="4442460"/>
                        <a:ext cx="9164320" cy="8362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Oval 9"/>
          <p:cNvSpPr>
            <a:spLocks noChangeArrowheads="1"/>
          </p:cNvSpPr>
          <p:nvPr/>
        </p:nvSpPr>
        <p:spPr bwMode="auto">
          <a:xfrm>
            <a:off x="429118" y="4686300"/>
            <a:ext cx="609600" cy="54864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sz="3400">
                <a:solidFill>
                  <a:schemeClr val="bg1"/>
                </a:solidFill>
              </a:rPr>
              <a:t>2</a:t>
            </a:r>
          </a:p>
        </p:txBody>
      </p:sp>
      <p:graphicFrame>
        <p:nvGraphicFramePr>
          <p:cNvPr id="1332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556586"/>
              </p:ext>
            </p:extLst>
          </p:nvPr>
        </p:nvGraphicFramePr>
        <p:xfrm>
          <a:off x="4574398" y="5143500"/>
          <a:ext cx="6291581" cy="1203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7" imgW="1625400" imgH="355320" progId="Equation.DSMT4">
                  <p:embed/>
                </p:oleObj>
              </mc:Choice>
              <mc:Fallback>
                <p:oleObj name="Equation" r:id="rId7" imgW="16254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4398" y="5143500"/>
                        <a:ext cx="6291581" cy="12039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9839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9" grpId="0" animBg="1"/>
      <p:bldP spid="133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564415"/>
              </p:ext>
            </p:extLst>
          </p:nvPr>
        </p:nvGraphicFramePr>
        <p:xfrm>
          <a:off x="2286000" y="609600"/>
          <a:ext cx="9425939" cy="2181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Формула" r:id="rId3" imgW="2082600" imgH="457200" progId="Equation.3">
                  <p:embed/>
                </p:oleObj>
              </mc:Choice>
              <mc:Fallback>
                <p:oleObj name="Формула" r:id="rId3" imgW="2082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609600"/>
                        <a:ext cx="9425939" cy="21812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130218"/>
              </p:ext>
            </p:extLst>
          </p:nvPr>
        </p:nvGraphicFramePr>
        <p:xfrm>
          <a:off x="1905000" y="3429000"/>
          <a:ext cx="8686800" cy="3590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Формула" r:id="rId5" imgW="2019240" imgH="914400" progId="Equation.3">
                  <p:embed/>
                </p:oleObj>
              </mc:Choice>
              <mc:Fallback>
                <p:oleObj name="Формула" r:id="rId5" imgW="201924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429000"/>
                        <a:ext cx="8686800" cy="35909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885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715225"/>
              </p:ext>
            </p:extLst>
          </p:nvPr>
        </p:nvGraphicFramePr>
        <p:xfrm>
          <a:off x="609600" y="1447800"/>
          <a:ext cx="8207375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Формула" r:id="rId3" imgW="1916868" imgH="355446" progId="Equation.3">
                  <p:embed/>
                </p:oleObj>
              </mc:Choice>
              <mc:Fallback>
                <p:oleObj name="Формула" r:id="rId3" imgW="1916868" imgH="35544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447800"/>
                        <a:ext cx="8207375" cy="158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886200" y="533400"/>
            <a:ext cx="7772400" cy="108924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Упростить: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94305" y="2820158"/>
                <a:ext cx="6058453" cy="15819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так как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ru-RU" b="1" i="1" smtClean="0">
                        <a:latin typeface="Cambria Math"/>
                      </a:rPr>
                      <m:t> ˃ </m:t>
                    </m:r>
                    <m:sSup>
                      <m:sSupPr>
                        <m:ctrlPr>
                          <a:rPr lang="ru-RU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ru-RU" b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                  16 ˃ 5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4305" y="2820158"/>
                <a:ext cx="6058453" cy="1581908"/>
              </a:xfrm>
              <a:prstGeom prst="rect">
                <a:avLst/>
              </a:prstGeom>
              <a:blipFill rotWithShape="1">
                <a:blip r:embed="rId5"/>
                <a:stretch>
                  <a:fillRect l="-1509" t="-3861" b="-1814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98391"/>
              </p:ext>
            </p:extLst>
          </p:nvPr>
        </p:nvGraphicFramePr>
        <p:xfrm>
          <a:off x="609600" y="4402066"/>
          <a:ext cx="8229600" cy="1562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Формула" r:id="rId6" imgW="1853396" imgH="355446" progId="Equation.3">
                  <p:embed/>
                </p:oleObj>
              </mc:Choice>
              <mc:Fallback>
                <p:oleObj name="Формула" r:id="rId6" imgW="1853396" imgH="35544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402066"/>
                        <a:ext cx="8229600" cy="15628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105150" y="6019800"/>
                <a:ext cx="6247608" cy="16344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так как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ru-RU" b="1" i="1" smtClean="0">
                        <a:latin typeface="Cambria Math"/>
                      </a:rPr>
                      <m:t> ˃ </m:t>
                    </m:r>
                    <m:sSup>
                      <m:sSupPr>
                        <m:ctrlPr>
                          <a:rPr lang="ru-RU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ru-RU" b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                  4 ˃ 3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5150" y="6019800"/>
                <a:ext cx="6247608" cy="1634486"/>
              </a:xfrm>
              <a:prstGeom prst="rect">
                <a:avLst/>
              </a:prstGeom>
              <a:blipFill rotWithShape="1">
                <a:blip r:embed="rId8"/>
                <a:stretch>
                  <a:fillRect l="-1463" t="-4104" b="-1343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203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1000" y="304800"/>
                <a:ext cx="13411200" cy="1686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Найти значение выражения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  <a:cs typeface="Arial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e>
                    </m:rad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при х=5;   х=1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04800"/>
                <a:ext cx="13411200" cy="1686103"/>
              </a:xfrm>
              <a:prstGeom prst="rect">
                <a:avLst/>
              </a:prstGeom>
              <a:blipFill rotWithShape="1">
                <a:blip r:embed="rId2"/>
                <a:stretch>
                  <a:fillRect l="-1955" b="-16606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61950" y="3645028"/>
                <a:ext cx="4293419" cy="978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  <a:cs typeface="Arial" pitchFamily="34" charset="0"/>
                              </a:rPr>
                              <m:t>𝟓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∙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𝟓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𝟏</m:t>
                        </m:r>
                      </m:e>
                    </m:rad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50" y="3645028"/>
                <a:ext cx="4293419" cy="97821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636319" y="3755122"/>
                <a:ext cx="4509504" cy="8681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𝟐𝟓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𝟏𝟎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𝟏</m:t>
                        </m:r>
                      </m:e>
                    </m:rad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319" y="3755122"/>
                <a:ext cx="4509504" cy="86812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145823" y="3755122"/>
                <a:ext cx="3166893" cy="866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𝟏𝟔</m:t>
                        </m:r>
                      </m:e>
                    </m:rad>
                    <m:r>
                      <a:rPr lang="en-US" b="1" i="1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b="1" i="1" smtClean="0">
                        <a:latin typeface="Cambria Math"/>
                        <a:cs typeface="Arial" pitchFamily="34" charset="0"/>
                      </a:rPr>
                      <m:t>𝟒</m:t>
                    </m:r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5823" y="3755122"/>
                <a:ext cx="3166893" cy="86684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32533" y="5432941"/>
                <a:ext cx="4293419" cy="978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  <a:cs typeface="Arial" pitchFamily="34" charset="0"/>
                              </a:rPr>
                              <m:t>𝟏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∙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𝟏</m:t>
                        </m:r>
                      </m:e>
                    </m:rad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533" y="5432941"/>
                <a:ext cx="4293419" cy="97821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925952" y="5491578"/>
                <a:ext cx="3804183" cy="860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𝟏</m:t>
                        </m:r>
                      </m:e>
                    </m:rad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5952" y="5491578"/>
                <a:ext cx="3804183" cy="86094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730135" y="5488629"/>
                <a:ext cx="2814232" cy="866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</m:rad>
                    <m:r>
                      <a:rPr lang="en-US" b="1" i="1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b="1" i="1" smtClean="0"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0135" y="5488629"/>
                <a:ext cx="2814232" cy="86684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89404" y="2362200"/>
                <a:ext cx="3829317" cy="978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b="1" i="1">
                              <a:latin typeface="Cambria Math"/>
                              <a:cs typeface="Arial" pitchFamily="34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ru-RU" b="1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/>
                                  <a:cs typeface="Arial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ru-RU" b="1" i="1">
                                  <a:latin typeface="Cambria Math"/>
                                  <a:cs typeface="Arial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r>
                            <a:rPr lang="en-US" b="1" i="1"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  <m:r>
                            <a:rPr lang="en-US" b="1" i="1">
                              <a:latin typeface="Cambria Math"/>
                              <a:cs typeface="Arial" pitchFamily="34" charset="0"/>
                            </a:rPr>
                            <m:t>𝒙</m:t>
                          </m:r>
                          <m:r>
                            <a:rPr lang="en-US" b="1" i="1">
                              <a:latin typeface="Cambria Math"/>
                              <a:cs typeface="Arial" pitchFamily="34" charset="0"/>
                            </a:rPr>
                            <m:t>+</m:t>
                          </m:r>
                          <m:r>
                            <a:rPr lang="en-US" b="1" i="1">
                              <a:latin typeface="Cambria Math"/>
                              <a:cs typeface="Arial" pitchFamily="34" charset="0"/>
                            </a:rPr>
                            <m:t>𝟏</m:t>
                          </m:r>
                        </m:e>
                      </m:rad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04" y="2362200"/>
                <a:ext cx="3829317" cy="97821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85882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6" grpId="0"/>
      <p:bldP spid="17" grpId="0"/>
      <p:bldP spid="18" grpId="0"/>
      <p:bldP spid="23" grpId="0"/>
      <p:bldP spid="30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15144</TotalTime>
  <Words>489</Words>
  <Application>Microsoft Office PowerPoint</Application>
  <PresentationFormat>Произвольный</PresentationFormat>
  <Paragraphs>87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Office Theme</vt:lpstr>
      <vt:lpstr>Equation</vt:lpstr>
      <vt:lpstr>Формула</vt:lpstr>
      <vt:lpstr>Презентация PowerPoint</vt:lpstr>
      <vt:lpstr>Арифметический квадратный корень</vt:lpstr>
      <vt:lpstr>        Действительные числа</vt:lpstr>
      <vt:lpstr>Презентация PowerPoint</vt:lpstr>
      <vt:lpstr>Квадратный корень из степени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ЗАДАНИЯ ДЛЯ ЗАКРЕПЛЕНИЯ</vt:lpstr>
      <vt:lpstr>Вычислите: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1037</cp:revision>
  <dcterms:created xsi:type="dcterms:W3CDTF">2020-04-09T07:32:19Z</dcterms:created>
  <dcterms:modified xsi:type="dcterms:W3CDTF">2021-03-18T12:39:55Z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