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560" r:id="rId2"/>
    <p:sldId id="897" r:id="rId3"/>
    <p:sldId id="899" r:id="rId4"/>
    <p:sldId id="901" r:id="rId5"/>
    <p:sldId id="896" r:id="rId6"/>
    <p:sldId id="900" r:id="rId7"/>
    <p:sldId id="902" r:id="rId8"/>
    <p:sldId id="903" r:id="rId9"/>
    <p:sldId id="891" r:id="rId10"/>
    <p:sldId id="905" r:id="rId11"/>
    <p:sldId id="906" r:id="rId12"/>
    <p:sldId id="879" r:id="rId13"/>
    <p:sldId id="907" r:id="rId14"/>
  </p:sldIdLst>
  <p:sldSz cx="14630400" cy="8229600"/>
  <p:notesSz cx="5765800" cy="3244850"/>
  <p:defaultTextStyle>
    <a:defPPr>
      <a:defRPr lang="ru-RU"/>
    </a:defPPr>
    <a:lvl1pPr marL="0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60"/>
            <p14:sldId id="897"/>
            <p14:sldId id="899"/>
            <p14:sldId id="901"/>
            <p14:sldId id="896"/>
            <p14:sldId id="900"/>
            <p14:sldId id="902"/>
            <p14:sldId id="903"/>
            <p14:sldId id="891"/>
            <p14:sldId id="905"/>
            <p14:sldId id="906"/>
            <p14:sldId id="879"/>
            <p14:sldId id="907"/>
          </p14:sldIdLst>
        </p14:section>
        <p14:section name="Раздел без заголовка" id="{67AF348A-95E5-4FA6-B08C-FB3DF7B22B4F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7304">
          <p15:clr>
            <a:srgbClr val="A4A3A4"/>
          </p15:clr>
        </p15:guide>
        <p15:guide id="4" pos="54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0A5E"/>
    <a:srgbClr val="A50021"/>
    <a:srgbClr val="821023"/>
    <a:srgbClr val="2E0000"/>
    <a:srgbClr val="00A859"/>
    <a:srgbClr val="FF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07" autoAdjust="0"/>
    <p:restoredTop sz="94600" autoAdjust="0"/>
  </p:normalViewPr>
  <p:slideViewPr>
    <p:cSldViewPr>
      <p:cViewPr>
        <p:scale>
          <a:sx n="50" d="100"/>
          <a:sy n="50" d="100"/>
        </p:scale>
        <p:origin x="-672" y="-228"/>
      </p:cViewPr>
      <p:guideLst>
        <p:guide orient="horz" pos="2880"/>
        <p:guide orient="horz" pos="7304"/>
        <p:guide pos="2160"/>
        <p:guide pos="5482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5.xml"/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18.03.2021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418281" indent="-160877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643509" indent="-128702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900913" indent="-128702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1158316" indent="-128702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1415720" indent="-128702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1673123" indent="-128702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1930527" indent="-128702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2187931" indent="-128702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F9BB793-EC2B-4E4F-AE4D-9EAD90920627}" type="slidenum">
              <a:rPr lang="ru-RU" sz="700"/>
              <a:pPr/>
              <a:t>2</a:t>
            </a:fld>
            <a:endParaRPr lang="ru-RU" sz="7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z-Latn-UZ" smtClean="0"/>
          </a:p>
        </p:txBody>
      </p:sp>
    </p:spTree>
    <p:extLst>
      <p:ext uri="{BB962C8B-B14F-4D97-AF65-F5344CB8AC3E}">
        <p14:creationId xmlns:p14="http://schemas.microsoft.com/office/powerpoint/2010/main" val="41787016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861774"/>
          </a:xfrm>
        </p:spPr>
        <p:txBody>
          <a:bodyPr lIns="0" tIns="0" rIns="0" bIns="0"/>
          <a:lstStyle>
            <a:lvl1pPr>
              <a:defRPr sz="56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69627" y="180475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3" y="1828005"/>
            <a:ext cx="46292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9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25" y="2679021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8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5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5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8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5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5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54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D2EE0-B5A9-4A17-8923-CAEEF5FC2CE8}" type="datetimeFigureOut">
              <a:rPr lang="ru-RU" smtClean="0"/>
              <a:pPr/>
              <a:t>18.03.2021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F7B74-F710-46DB-84B2-7F17C513CCA3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71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54912-6718-4E2F-BC79-9C08236541CE}" type="datetimeFigureOut">
              <a:rPr lang="ru-RU" smtClean="0"/>
              <a:t>18.03.2021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1C902-C522-4FA8-9FEC-D68AD9D66014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876134" y="1670660"/>
            <a:ext cx="10846576" cy="1277273"/>
            <a:chOff x="1172584" y="1381459"/>
            <a:chExt cx="6779110" cy="1064394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732573" cy="10643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7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77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1097280" y="2688336"/>
            <a:ext cx="6086246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7432242" y="2688336"/>
            <a:ext cx="6086246" cy="172354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3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20000">
        <p14:reveal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2"/>
            <a:ext cx="408800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8"/>
            <a:ext cx="4681728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3/18/2021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200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19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3" Type="http://schemas.openxmlformats.org/officeDocument/2006/relationships/image" Target="../media/image39.png"/><Relationship Id="rId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image" Target="../media/image43.png"/><Relationship Id="rId7" Type="http://schemas.openxmlformats.org/officeDocument/2006/relationships/image" Target="../media/image47.png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6.png"/><Relationship Id="rId11" Type="http://schemas.openxmlformats.org/officeDocument/2006/relationships/oleObject" Target="../embeddings/oleObject20.bin"/><Relationship Id="rId5" Type="http://schemas.openxmlformats.org/officeDocument/2006/relationships/image" Target="../media/image45.png"/><Relationship Id="rId10" Type="http://schemas.openxmlformats.org/officeDocument/2006/relationships/image" Target="../media/image20.wmf"/><Relationship Id="rId4" Type="http://schemas.openxmlformats.org/officeDocument/2006/relationships/image" Target="../media/image44.png"/><Relationship Id="rId9" Type="http://schemas.openxmlformats.org/officeDocument/2006/relationships/oleObject" Target="../embeddings/oleObject1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7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png"/><Relationship Id="rId5" Type="http://schemas.openxmlformats.org/officeDocument/2006/relationships/image" Target="../media/image3.wmf"/><Relationship Id="rId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11.png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12.png"/><Relationship Id="rId9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oleObject" Target="../embeddings/oleObject15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1.png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18.png"/><Relationship Id="rId7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686" y="3901"/>
            <a:ext cx="14610538" cy="258966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6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612775" y="3288236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7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612775" y="5334000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2493011" y="631573"/>
            <a:ext cx="439718" cy="963980"/>
          </a:xfrm>
          <a:prstGeom prst="rect">
            <a:avLst/>
          </a:prstGeom>
        </p:spPr>
        <p:txBody>
          <a:bodyPr vert="horz" wrap="square" lIns="0" tIns="40257" rIns="0" bIns="0" rtlCol="0">
            <a:spAutoFit/>
          </a:bodyPr>
          <a:lstStyle/>
          <a:p>
            <a:pPr algn="ctr">
              <a:spcBef>
                <a:spcPts val="319"/>
              </a:spcBef>
            </a:pPr>
            <a:r>
              <a:rPr lang="ru-RU" sz="6000" b="1" spc="26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="" xmlns:a16="http://schemas.microsoft.com/office/drawing/2014/main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2305919" y="578524"/>
            <a:ext cx="8971682" cy="1360889"/>
          </a:xfrm>
          <a:prstGeom prst="rect">
            <a:avLst/>
          </a:prstGeom>
        </p:spPr>
        <p:txBody>
          <a:bodyPr vert="horz" wrap="square" lIns="0" tIns="37088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32253" algn="ctr" defTabSz="2322204">
              <a:spcBef>
                <a:spcPts val="290"/>
              </a:spcBef>
              <a:defRPr/>
            </a:pPr>
            <a:r>
              <a:rPr lang="ru-RU" sz="8600" kern="0" spc="13" dirty="0">
                <a:solidFill>
                  <a:sysClr val="window" lastClr="FFFFFF"/>
                </a:solidFill>
              </a:rPr>
              <a:t>Алгебра</a:t>
            </a:r>
            <a:endParaRPr lang="en-US" sz="8600" kern="0" spc="13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="" xmlns:a16="http://schemas.microsoft.com/office/drawing/2014/main" id="{D2168EAD-EAD9-4C91-B3BA-D0FB4D707556}"/>
              </a:ext>
            </a:extLst>
          </p:cNvPr>
          <p:cNvSpPr/>
          <p:nvPr/>
        </p:nvSpPr>
        <p:spPr>
          <a:xfrm>
            <a:off x="908147" y="1699715"/>
            <a:ext cx="40326" cy="79030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="" xmlns:a16="http://schemas.microsoft.com/office/drawing/2014/main" id="{5AAAE1A5-5083-45BC-BB77-451BC6095476}"/>
              </a:ext>
            </a:extLst>
          </p:cNvPr>
          <p:cNvSpPr/>
          <p:nvPr/>
        </p:nvSpPr>
        <p:spPr>
          <a:xfrm>
            <a:off x="829947" y="1679834"/>
            <a:ext cx="983963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="" xmlns:a16="http://schemas.microsoft.com/office/drawing/2014/main" id="{42562BD1-38C5-4FEF-BE28-9E2028CE083A}"/>
              </a:ext>
            </a:extLst>
          </p:cNvPr>
          <p:cNvSpPr/>
          <p:nvPr/>
        </p:nvSpPr>
        <p:spPr>
          <a:xfrm>
            <a:off x="928029" y="794555"/>
            <a:ext cx="0" cy="866104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="" xmlns:a16="http://schemas.microsoft.com/office/drawing/2014/main" id="{199D57BF-AFEE-4760-B709-A1E005ECDEF4}"/>
              </a:ext>
            </a:extLst>
          </p:cNvPr>
          <p:cNvSpPr/>
          <p:nvPr/>
        </p:nvSpPr>
        <p:spPr>
          <a:xfrm>
            <a:off x="1024466" y="863937"/>
            <a:ext cx="717810" cy="748366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="" xmlns:a16="http://schemas.microsoft.com/office/drawing/2014/main" id="{DFF3D60F-1869-4734-8178-4BFE8F5C0368}"/>
              </a:ext>
            </a:extLst>
          </p:cNvPr>
          <p:cNvSpPr/>
          <p:nvPr/>
        </p:nvSpPr>
        <p:spPr>
          <a:xfrm>
            <a:off x="1709247" y="1734703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="" xmlns:a16="http://schemas.microsoft.com/office/drawing/2014/main" id="{C22A3C16-3643-4C83-83DD-E1EA8CC4BADD}"/>
              </a:ext>
            </a:extLst>
          </p:cNvPr>
          <p:cNvSpPr/>
          <p:nvPr/>
        </p:nvSpPr>
        <p:spPr>
          <a:xfrm>
            <a:off x="778782" y="825558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133600" y="3461768"/>
            <a:ext cx="6720490" cy="3436684"/>
          </a:xfrm>
          <a:prstGeom prst="rect">
            <a:avLst/>
          </a:prstGeom>
        </p:spPr>
        <p:txBody>
          <a:bodyPr vert="horz" wrap="square" lIns="0" tIns="35407" rIns="0" bIns="0" rtlCol="0">
            <a:spAutoFit/>
          </a:bodyPr>
          <a:lstStyle/>
          <a:p>
            <a:pPr marL="46666">
              <a:spcBef>
                <a:spcPts val="279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54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ru-RU" sz="54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46666">
              <a:spcBef>
                <a:spcPts val="279"/>
              </a:spcBef>
            </a:pPr>
            <a:endParaRPr lang="ru-RU" sz="54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46666">
              <a:spcBef>
                <a:spcPts val="279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Квадратный корень из степени</a:t>
            </a:r>
          </a:p>
        </p:txBody>
      </p:sp>
      <p:sp>
        <p:nvSpPr>
          <p:cNvPr id="2" name="AutoShape 2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9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1929369" y="1447800"/>
            <a:ext cx="1481831" cy="584893"/>
          </a:xfrm>
          <a:prstGeom prst="rect">
            <a:avLst/>
          </a:prstGeom>
        </p:spPr>
        <p:txBody>
          <a:bodyPr vert="horz" wrap="square" lIns="0" tIns="30596" rIns="0" bIns="0" rtlCol="0">
            <a:spAutoFit/>
          </a:bodyPr>
          <a:lstStyle/>
          <a:p>
            <a:pPr algn="ctr">
              <a:spcBef>
                <a:spcPts val="241"/>
              </a:spcBef>
            </a:pPr>
            <a:r>
              <a:rPr lang="ru-RU" sz="3600" b="1" spc="-13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600" b="1" dirty="0">
              <a:latin typeface="Arial"/>
              <a:cs typeface="Arial"/>
            </a:endParaRPr>
          </a:p>
        </p:txBody>
      </p:sp>
      <p:pic>
        <p:nvPicPr>
          <p:cNvPr id="23" name="Picture 4" descr="https://banner2.kisspng.com/20180712/yqo/kisspng-square-root-plus-minus-sign-zero-of-a-function-com-square-root-5b47d7469f21a4.02816466153143482265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4090" y="3054076"/>
            <a:ext cx="3727723" cy="3727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2" descr="Картинки по запросу &quot;число 5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9975" y="4151458"/>
            <a:ext cx="2162175" cy="257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4" name="TextBox 3"/>
          <p:cNvSpPr txBox="1"/>
          <p:nvPr/>
        </p:nvSpPr>
        <p:spPr>
          <a:xfrm>
            <a:off x="1780376" y="6898452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32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304800"/>
            <a:ext cx="13411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Сравнить числа: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15217" y="1295400"/>
                <a:ext cx="4129144" cy="874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1)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ru-RU" b="1" i="1" smtClean="0">
                            <a:latin typeface="Cambria Math"/>
                            <a:cs typeface="Arial" pitchFamily="34" charset="0"/>
                          </a:rPr>
                          <m:t>𝟏𝟓</m:t>
                        </m:r>
                      </m:e>
                    </m:rad>
                  </m:oMath>
                </a14:m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   и    4</a:t>
                </a:r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17" y="1295400"/>
                <a:ext cx="4129144" cy="874022"/>
              </a:xfrm>
              <a:prstGeom prst="rect">
                <a:avLst/>
              </a:prstGeom>
              <a:blipFill rotWithShape="1">
                <a:blip r:embed="rId2"/>
                <a:stretch>
                  <a:fillRect l="-2216" t="-6993" r="-5613" b="-3286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38200" y="2438400"/>
                <a:ext cx="4079771" cy="1107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  <a:cs typeface="Arial" pitchFamily="34" charset="0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  <m:t>𝟏𝟓</m:t>
                            </m:r>
                            <m: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  <m:t>)</m:t>
                            </m:r>
                          </m:e>
                        </m:rad>
                      </m:e>
                      <m:sup>
                        <m:r>
                          <a:rPr lang="ru-RU" b="1" i="1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и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  <a:cs typeface="Arial" pitchFamily="34" charset="0"/>
                          </a:rPr>
                          <m:t>𝟒</m:t>
                        </m:r>
                      </m:e>
                      <m:sup>
                        <m:r>
                          <a:rPr lang="ru-RU" b="1" i="1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2438400"/>
                <a:ext cx="4079771" cy="1107483"/>
              </a:xfrm>
              <a:prstGeom prst="rect">
                <a:avLst/>
              </a:prstGeom>
              <a:blipFill rotWithShape="1">
                <a:blip r:embed="rId3"/>
                <a:stretch>
                  <a:fillRect b="-2142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2319713" y="3622083"/>
            <a:ext cx="2170787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15 ˂ 16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85877" y="4422302"/>
                <a:ext cx="4512774" cy="87402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lvl="0"/>
                <a:r>
                  <a:rPr lang="ru-RU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𝟏𝟓</m:t>
                        </m:r>
                      </m:e>
                    </m:rad>
                  </m:oMath>
                </a14:m>
                <a:r>
                  <a:rPr lang="ru-RU" b="1" dirty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˂ 4</a:t>
                </a:r>
                <a:endParaRPr lang="uz-Latn-UZ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877" y="4422302"/>
                <a:ext cx="4512774" cy="874022"/>
              </a:xfrm>
              <a:prstGeom prst="rect">
                <a:avLst/>
              </a:prstGeom>
              <a:blipFill rotWithShape="0">
                <a:blip r:embed="rId4"/>
                <a:stretch>
                  <a:fillRect l="-5811" t="-6944" r="-4865" b="-33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6482541" y="1295400"/>
                <a:ext cx="4595617" cy="8663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2)  2,7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b="1" dirty="0">
                        <a:latin typeface="Arial" pitchFamily="34" charset="0"/>
                        <a:cs typeface="Arial" pitchFamily="34" charset="0"/>
                      </a:rPr>
                      <m:t>и</m:t>
                    </m:r>
                    <m:r>
                      <m:rPr>
                        <m:nor/>
                      </m:rPr>
                      <a:rPr lang="ru-RU" b="1" i="0" dirty="0" smtClean="0">
                        <a:latin typeface="Arial" pitchFamily="34" charset="0"/>
                        <a:cs typeface="Arial" pitchFamily="34" charset="0"/>
                      </a:rPr>
                      <m:t>     </m:t>
                    </m:r>
                    <m:rad>
                      <m:radPr>
                        <m:degHide m:val="on"/>
                        <m:ctrlPr>
                          <a:rPr lang="ru-RU" b="1" i="1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ru-RU" b="1" i="1" smtClean="0">
                            <a:latin typeface="Cambria Math"/>
                            <a:cs typeface="Arial" pitchFamily="34" charset="0"/>
                          </a:rPr>
                          <m:t>𝟕</m:t>
                        </m:r>
                      </m:e>
                    </m:rad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2541" y="1295400"/>
                <a:ext cx="4595617" cy="866391"/>
              </a:xfrm>
              <a:prstGeom prst="rect">
                <a:avLst/>
              </a:prstGeom>
              <a:blipFill rotWithShape="1">
                <a:blip r:embed="rId5"/>
                <a:stretch>
                  <a:fillRect l="-1989" t="-7746" b="-3309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905524" y="2438400"/>
                <a:ext cx="5111015" cy="11074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  <a:cs typeface="Arial" pitchFamily="34" charset="0"/>
                          </a:rPr>
                          <m:t>(</m:t>
                        </m:r>
                        <m:r>
                          <a:rPr lang="ru-RU" b="1" i="1">
                            <a:latin typeface="Cambria Math"/>
                            <a:cs typeface="Arial" pitchFamily="34" charset="0"/>
                          </a:rPr>
                          <m:t>𝟐</m:t>
                        </m:r>
                        <m:r>
                          <a:rPr lang="ru-RU" b="1" i="1">
                            <a:latin typeface="Cambria Math"/>
                            <a:cs typeface="Arial" pitchFamily="34" charset="0"/>
                          </a:rPr>
                          <m:t>,</m:t>
                        </m:r>
                        <m:r>
                          <a:rPr lang="ru-RU" b="1" i="1">
                            <a:latin typeface="Cambria Math"/>
                            <a:cs typeface="Arial" pitchFamily="34" charset="0"/>
                          </a:rPr>
                          <m:t>𝟕</m:t>
                        </m:r>
                        <m:r>
                          <a:rPr lang="ru-RU" b="1" i="1" smtClean="0">
                            <a:latin typeface="Cambria Math"/>
                            <a:cs typeface="Arial" pitchFamily="34" charset="0"/>
                          </a:rPr>
                          <m:t>)</m:t>
                        </m:r>
                      </m:e>
                      <m:sup>
                        <m:r>
                          <a:rPr lang="ru-RU" b="1" i="1"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   и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  <a:cs typeface="Arial" pitchFamily="34" charset="0"/>
                          </a:rPr>
                          <m:t>     (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  <m:t>𝟕</m:t>
                            </m:r>
                            <m: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  <m:t>)</m:t>
                            </m:r>
                          </m:e>
                        </m:rad>
                      </m:e>
                      <m:sup>
                        <m:r>
                          <a:rPr lang="ru-RU" b="1" i="1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524" y="2438400"/>
                <a:ext cx="5111015" cy="1107483"/>
              </a:xfrm>
              <a:prstGeom prst="rect">
                <a:avLst/>
              </a:prstGeom>
              <a:blipFill rotWithShape="1">
                <a:blip r:embed="rId6"/>
                <a:stretch>
                  <a:fillRect b="-2142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8387037" y="3622083"/>
            <a:ext cx="2334293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7,29 ˃ 7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553200" y="4422302"/>
                <a:ext cx="5791201" cy="8663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solidFill>
                      <a:srgbClr val="C00000"/>
                    </a:solidFill>
                    <a:latin typeface="Arial" pitchFamily="34" charset="0"/>
                    <a:cs typeface="Arial" pitchFamily="34" charset="0"/>
                  </a:rPr>
                  <a:t>Ответ:  </a:t>
                </a:r>
                <a:r>
                  <a:rPr lang="ru-RU" b="1" dirty="0" smtClean="0">
                    <a:solidFill>
                      <a:prstClr val="black"/>
                    </a:solidFill>
                    <a:latin typeface="Arial" pitchFamily="34" charset="0"/>
                    <a:cs typeface="Arial" pitchFamily="34" charset="0"/>
                  </a:rPr>
                  <a:t>2,7 </a:t>
                </a:r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˃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ru-RU" b="1" i="1">
                            <a:solidFill>
                              <a:prstClr val="black"/>
                            </a:solidFill>
                            <a:latin typeface="Cambria Math"/>
                            <a:cs typeface="Arial" pitchFamily="34" charset="0"/>
                          </a:rPr>
                          <m:t>𝟕</m:t>
                        </m:r>
                      </m:e>
                    </m:rad>
                  </m:oMath>
                </a14:m>
                <a:endParaRPr lang="uz-Latn-UZ" b="1" dirty="0">
                  <a:solidFill>
                    <a:prstClr val="black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422302"/>
                <a:ext cx="5791201" cy="866391"/>
              </a:xfrm>
              <a:prstGeom prst="rect">
                <a:avLst/>
              </a:prstGeom>
              <a:blipFill rotWithShape="0">
                <a:blip r:embed="rId7"/>
                <a:stretch>
                  <a:fillRect l="-4526" t="-7692" b="-3356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41804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3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81000" y="304800"/>
            <a:ext cx="134112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Arial" pitchFamily="34" charset="0"/>
                <a:cs typeface="Arial" pitchFamily="34" charset="0"/>
              </a:rPr>
              <a:t>П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оказать,  что: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5800" y="2846436"/>
                <a:ext cx="5430654" cy="12838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5400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5400" b="1" i="1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e>
                      <m:sup>
                        <m:r>
                          <a:rPr lang="ru-RU" sz="5400" b="1" i="1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5400" b="1" dirty="0" smtClean="0">
                    <a:latin typeface="Arial" pitchFamily="34" charset="0"/>
                    <a:cs typeface="Arial" pitchFamily="34" charset="0"/>
                  </a:rPr>
                  <a:t> 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5400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5400" b="1" i="1" smtClean="0">
                            <a:latin typeface="Cambria Math"/>
                            <a:cs typeface="Arial" pitchFamily="34" charset="0"/>
                          </a:rPr>
                          <m:t> (</m:t>
                        </m:r>
                        <m:rad>
                          <m:radPr>
                            <m:degHide m:val="on"/>
                            <m:ctrlPr>
                              <a:rPr lang="ru-RU" sz="5400" b="1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5400" b="1" i="1" smtClean="0">
                                <a:latin typeface="Cambria Math"/>
                                <a:cs typeface="Arial" pitchFamily="34" charset="0"/>
                              </a:rPr>
                              <m:t>𝟕</m:t>
                            </m:r>
                            <m:r>
                              <a:rPr lang="ru-RU" sz="5400" b="1" i="1" smtClean="0">
                                <a:latin typeface="Cambria Math"/>
                                <a:cs typeface="Arial" pitchFamily="34" charset="0"/>
                              </a:rPr>
                              <m:t>)</m:t>
                            </m:r>
                          </m:e>
                        </m:rad>
                      </m:e>
                      <m:sup>
                        <m:r>
                          <a:rPr lang="ru-RU" sz="5400" b="1" i="1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5400" b="1" dirty="0" smtClean="0">
                    <a:latin typeface="Arial" pitchFamily="34" charset="0"/>
                    <a:cs typeface="Arial" pitchFamily="34" charset="0"/>
                  </a:rPr>
                  <a:t>  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5400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5400" b="1" i="1" smtClean="0">
                            <a:latin typeface="Cambria Math"/>
                            <a:cs typeface="Arial" pitchFamily="34" charset="0"/>
                          </a:rPr>
                          <m:t>𝟑</m:t>
                        </m:r>
                      </m:e>
                      <m:sup>
                        <m:r>
                          <a:rPr lang="ru-RU" sz="5400" b="1" i="1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uz-Latn-UZ" sz="5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2846436"/>
                <a:ext cx="5430654" cy="1283878"/>
              </a:xfrm>
              <a:prstGeom prst="rect">
                <a:avLst/>
              </a:prstGeom>
              <a:blipFill rotWithShape="1">
                <a:blip r:embed="rId3"/>
                <a:stretch>
                  <a:fillRect b="-2322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65281"/>
              </p:ext>
            </p:extLst>
          </p:nvPr>
        </p:nvGraphicFramePr>
        <p:xfrm>
          <a:off x="990553" y="1295400"/>
          <a:ext cx="3730625" cy="124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Формула" r:id="rId4" imgW="723586" imgH="241195" progId="Equation.3">
                  <p:embed/>
                </p:oleObj>
              </mc:Choice>
              <mc:Fallback>
                <p:oleObj name="Формула" r:id="rId4" imgW="723586" imgH="24119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553" y="1295400"/>
                        <a:ext cx="3730625" cy="1241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575861" y="4401805"/>
            <a:ext cx="291618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>
                <a:latin typeface="Arial" pitchFamily="34" charset="0"/>
                <a:cs typeface="Arial" pitchFamily="34" charset="0"/>
              </a:rPr>
              <a:t>4</a:t>
            </a:r>
            <a:r>
              <a:rPr lang="ru-RU" sz="5400" b="1" dirty="0" smtClean="0">
                <a:latin typeface="Arial" pitchFamily="34" charset="0"/>
                <a:cs typeface="Arial" pitchFamily="34" charset="0"/>
              </a:rPr>
              <a:t> ˂ 7 ˂ 9</a:t>
            </a:r>
            <a:endParaRPr lang="uz-Latn-UZ" sz="54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3309854"/>
              </p:ext>
            </p:extLst>
          </p:nvPr>
        </p:nvGraphicFramePr>
        <p:xfrm>
          <a:off x="8025339" y="1419885"/>
          <a:ext cx="35401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Формула" r:id="rId6" imgW="749300" imgH="228600" progId="Equation.3">
                  <p:embed/>
                </p:oleObj>
              </mc:Choice>
              <mc:Fallback>
                <p:oleObj name="Формула" r:id="rId6" imgW="7493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5339" y="1419885"/>
                        <a:ext cx="354012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516278" y="2894721"/>
                <a:ext cx="5844229" cy="128387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5400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5400" b="1" i="1" smtClean="0">
                            <a:latin typeface="Cambria Math"/>
                            <a:cs typeface="Arial" pitchFamily="34" charset="0"/>
                          </a:rPr>
                          <m:t>𝟒</m:t>
                        </m:r>
                      </m:e>
                      <m:sup>
                        <m:r>
                          <a:rPr lang="ru-RU" sz="5400" b="1" i="1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5400" b="1" dirty="0" smtClean="0">
                    <a:latin typeface="Arial" pitchFamily="34" charset="0"/>
                    <a:cs typeface="Arial" pitchFamily="34" charset="0"/>
                  </a:rPr>
                  <a:t> 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5400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5400" b="1" i="1" smtClean="0">
                            <a:latin typeface="Cambria Math"/>
                            <a:cs typeface="Arial" pitchFamily="34" charset="0"/>
                          </a:rPr>
                          <m:t> (</m:t>
                        </m:r>
                        <m:rad>
                          <m:radPr>
                            <m:degHide m:val="on"/>
                            <m:ctrlPr>
                              <a:rPr lang="ru-RU" sz="5400" b="1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sz="5400" b="1" i="1" smtClean="0">
                                <a:latin typeface="Cambria Math"/>
                                <a:cs typeface="Arial" pitchFamily="34" charset="0"/>
                              </a:rPr>
                              <m:t>𝟏𝟗</m:t>
                            </m:r>
                            <m:r>
                              <a:rPr lang="ru-RU" sz="5400" b="1" i="1" smtClean="0">
                                <a:latin typeface="Cambria Math"/>
                                <a:cs typeface="Arial" pitchFamily="34" charset="0"/>
                              </a:rPr>
                              <m:t>)</m:t>
                            </m:r>
                          </m:e>
                        </m:rad>
                      </m:e>
                      <m:sup>
                        <m:r>
                          <a:rPr lang="ru-RU" sz="5400" b="1" i="1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ru-RU" sz="5400" b="1" dirty="0" smtClean="0">
                    <a:latin typeface="Arial" pitchFamily="34" charset="0"/>
                    <a:cs typeface="Arial" pitchFamily="34" charset="0"/>
                  </a:rPr>
                  <a:t>  ˂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5400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sz="5400" b="1" i="1" smtClean="0">
                            <a:latin typeface="Cambria Math"/>
                            <a:cs typeface="Arial" pitchFamily="34" charset="0"/>
                          </a:rPr>
                          <m:t>𝟓</m:t>
                        </m:r>
                      </m:e>
                      <m:sup>
                        <m:r>
                          <a:rPr lang="ru-RU" sz="5400" b="1" i="1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</m:sup>
                    </m:sSup>
                  </m:oMath>
                </a14:m>
                <a:endParaRPr lang="uz-Latn-UZ" sz="5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6278" y="2894721"/>
                <a:ext cx="5844229" cy="1283878"/>
              </a:xfrm>
              <a:prstGeom prst="rect">
                <a:avLst/>
              </a:prstGeom>
              <a:blipFill rotWithShape="1">
                <a:blip r:embed="rId8"/>
                <a:stretch>
                  <a:fillRect b="-23810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8101539" y="4450090"/>
            <a:ext cx="40703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Arial" pitchFamily="34" charset="0"/>
                <a:cs typeface="Arial" pitchFamily="34" charset="0"/>
              </a:rPr>
              <a:t>16 ˂ 19 ˂ 25</a:t>
            </a:r>
            <a:endParaRPr lang="uz-Latn-UZ" sz="5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66192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7" name="Овал 6"/>
          <p:cNvSpPr/>
          <p:nvPr/>
        </p:nvSpPr>
        <p:spPr>
          <a:xfrm>
            <a:off x="307975" y="1449679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30200" y="3486150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  <a:endParaRPr lang="uz-Latn-UZ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282700" y="2367866"/>
                <a:ext cx="2060116" cy="9040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1)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  <m:t>𝟐</m:t>
                            </m:r>
                          </m:e>
                          <m:sup>
                            <m: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  <m:t>𝟖</m:t>
                            </m:r>
                          </m:sup>
                        </m:sSup>
                      </m:e>
                    </m:rad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2700" y="2367866"/>
                <a:ext cx="2060116" cy="904030"/>
              </a:xfrm>
              <a:prstGeom prst="rect">
                <a:avLst/>
              </a:prstGeom>
              <a:blipFill rotWithShape="1">
                <a:blip r:embed="rId3"/>
                <a:stretch>
                  <a:fillRect l="-12426" t="-3356" b="-31544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/>
          <p:cNvSpPr txBox="1"/>
          <p:nvPr/>
        </p:nvSpPr>
        <p:spPr>
          <a:xfrm>
            <a:off x="1282700" y="1452715"/>
            <a:ext cx="39079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Вычислить: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7228301" y="2336200"/>
                <a:ext cx="2500941" cy="9007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1)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  <m:t>−</m:t>
                            </m:r>
                            <m: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  <m:t>𝟑</m:t>
                            </m:r>
                          </m:e>
                          <m:sup>
                            <m: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  <m:t>𝟒</m:t>
                            </m:r>
                          </m:sup>
                        </m:sSup>
                      </m:e>
                    </m:rad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8301" y="2336200"/>
                <a:ext cx="2500941" cy="900759"/>
              </a:xfrm>
              <a:prstGeom prst="rect">
                <a:avLst/>
              </a:prstGeom>
              <a:blipFill rotWithShape="1">
                <a:blip r:embed="rId4"/>
                <a:stretch>
                  <a:fillRect l="-10488" t="-3378" b="-32432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287720" y="2393350"/>
                <a:ext cx="2412776" cy="90306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2)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  <m:t>𝟏𝟏</m:t>
                            </m:r>
                          </m:e>
                          <m:sup>
                            <m: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  <m:t>𝟒</m:t>
                            </m:r>
                          </m:sup>
                        </m:sSup>
                      </m:e>
                    </m:rad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7720" y="2393350"/>
                <a:ext cx="2412776" cy="903068"/>
              </a:xfrm>
              <a:prstGeom prst="rect">
                <a:avLst/>
              </a:prstGeom>
              <a:blipFill rotWithShape="1">
                <a:blip r:embed="rId5"/>
                <a:stretch>
                  <a:fillRect l="-10606" t="-3378" b="-32432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10591800" y="2367865"/>
                <a:ext cx="2500941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1)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  <m:t>−</m:t>
                            </m:r>
                            <m: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  <m:t>𝟓</m:t>
                            </m:r>
                          </m:e>
                          <m:sup>
                            <m: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  <m:t>𝟔</m:t>
                            </m:r>
                          </m:sup>
                        </m:sSup>
                      </m:e>
                    </m:rad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91800" y="2367865"/>
                <a:ext cx="2500941" cy="901785"/>
              </a:xfrm>
              <a:prstGeom prst="rect">
                <a:avLst/>
              </a:prstGeom>
              <a:blipFill rotWithShape="1">
                <a:blip r:embed="rId6"/>
                <a:stretch>
                  <a:fillRect l="-10488" t="-3378" b="-32432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/>
          <p:cNvSpPr txBox="1"/>
          <p:nvPr/>
        </p:nvSpPr>
        <p:spPr>
          <a:xfrm>
            <a:off x="1364964" y="3589407"/>
            <a:ext cx="6365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Сравнить числа: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364964" y="4436372"/>
                <a:ext cx="3964803" cy="8331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 1)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400" b="1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ru-RU" sz="4400" b="1" i="1" smtClean="0">
                            <a:latin typeface="Cambria Math"/>
                            <a:cs typeface="Arial" pitchFamily="34" charset="0"/>
                          </a:rPr>
                          <m:t>𝟏𝟑</m:t>
                        </m:r>
                      </m:e>
                    </m:rad>
                  </m:oMath>
                </a14:m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    и    6</a:t>
                </a:r>
                <a:endParaRPr lang="uz-Latn-UZ" sz="4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4964" y="4436372"/>
                <a:ext cx="3964803" cy="833113"/>
              </a:xfrm>
              <a:prstGeom prst="rect">
                <a:avLst/>
              </a:prstGeom>
              <a:blipFill rotWithShape="1">
                <a:blip r:embed="rId7"/>
                <a:stretch>
                  <a:fillRect l="-2308" t="-7353" r="-5231" b="-345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432288" y="4436372"/>
                <a:ext cx="4750275" cy="8331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400" b="1" dirty="0" smtClean="0">
                    <a:latin typeface="Arial" pitchFamily="34" charset="0"/>
                    <a:cs typeface="Arial" pitchFamily="34" charset="0"/>
                  </a:rPr>
                  <a:t> 2)  3,2  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ru-RU" sz="4400" b="1" dirty="0">
                        <a:latin typeface="Arial" pitchFamily="34" charset="0"/>
                        <a:cs typeface="Arial" pitchFamily="34" charset="0"/>
                      </a:rPr>
                      <m:t>и</m:t>
                    </m:r>
                    <m:r>
                      <m:rPr>
                        <m:nor/>
                      </m:rPr>
                      <a:rPr lang="ru-RU" sz="4400" b="1" i="0" dirty="0" smtClean="0">
                        <a:latin typeface="Arial" pitchFamily="34" charset="0"/>
                        <a:cs typeface="Arial" pitchFamily="34" charset="0"/>
                      </a:rPr>
                      <m:t>     </m:t>
                    </m:r>
                    <m:rad>
                      <m:radPr>
                        <m:degHide m:val="on"/>
                        <m:ctrlPr>
                          <a:rPr lang="ru-RU" sz="4400" b="1" i="1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ru-RU" sz="4400" b="1" i="1" smtClean="0">
                            <a:latin typeface="Cambria Math"/>
                            <a:cs typeface="Arial" pitchFamily="34" charset="0"/>
                          </a:rPr>
                          <m:t>𝟏𝟎</m:t>
                        </m:r>
                      </m:e>
                    </m:rad>
                  </m:oMath>
                </a14:m>
                <a:endParaRPr lang="uz-Latn-UZ" sz="44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288" y="4436372"/>
                <a:ext cx="4750275" cy="833113"/>
              </a:xfrm>
              <a:prstGeom prst="rect">
                <a:avLst/>
              </a:prstGeom>
              <a:blipFill rotWithShape="1">
                <a:blip r:embed="rId8"/>
                <a:stretch>
                  <a:fillRect l="-1797" t="-7353" b="-34559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Овал 24"/>
          <p:cNvSpPr/>
          <p:nvPr/>
        </p:nvSpPr>
        <p:spPr>
          <a:xfrm>
            <a:off x="307975" y="5269485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3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17363" y="5372742"/>
            <a:ext cx="63654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простить выражение: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174161"/>
              </p:ext>
            </p:extLst>
          </p:nvPr>
        </p:nvGraphicFramePr>
        <p:xfrm>
          <a:off x="1517363" y="6183885"/>
          <a:ext cx="3209925" cy="1055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Формула" r:id="rId9" imgW="749160" imgH="317160" progId="Equation.3">
                  <p:embed/>
                </p:oleObj>
              </mc:Choice>
              <mc:Fallback>
                <p:oleObj name="Формула" r:id="rId9" imgW="749160" imgH="317160" progId="Equation.3">
                  <p:embed/>
                  <p:pic>
                    <p:nvPicPr>
                      <p:cNvPr id="0" name="Объект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7363" y="6183885"/>
                        <a:ext cx="3209925" cy="1055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Объект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860437"/>
              </p:ext>
            </p:extLst>
          </p:nvPr>
        </p:nvGraphicFramePr>
        <p:xfrm>
          <a:off x="6689797" y="6183885"/>
          <a:ext cx="3209925" cy="1055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Формула" r:id="rId11" imgW="749160" imgH="317160" progId="Equation.3">
                  <p:embed/>
                </p:oleObj>
              </mc:Choice>
              <mc:Fallback>
                <p:oleObj name="Формула" r:id="rId11" imgW="749160" imgH="317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9797" y="6183885"/>
                        <a:ext cx="3209925" cy="1055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9787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0" y="323850"/>
            <a:ext cx="4088005" cy="553998"/>
          </a:xfrm>
        </p:spPr>
        <p:txBody>
          <a:bodyPr/>
          <a:lstStyle/>
          <a:p>
            <a:r>
              <a:rPr lang="ru-RU" sz="3600" dirty="0">
                <a:solidFill>
                  <a:srgbClr val="002060"/>
                </a:solidFill>
              </a:rPr>
              <a:t>Вычислите:</a:t>
            </a:r>
          </a:p>
        </p:txBody>
      </p:sp>
      <p:graphicFrame>
        <p:nvGraphicFramePr>
          <p:cNvPr id="6" name="Объект 5"/>
          <p:cNvGraphicFramePr>
            <a:graphicFrameLocks noGrp="1" noChangeAspect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996156513"/>
              </p:ext>
            </p:extLst>
          </p:nvPr>
        </p:nvGraphicFramePr>
        <p:xfrm>
          <a:off x="685800" y="1524000"/>
          <a:ext cx="8153400" cy="542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4" name="Формула" r:id="rId3" imgW="2539800" imgH="1688760" progId="Equation.3">
                  <p:embed/>
                </p:oleObj>
              </mc:Choice>
              <mc:Fallback>
                <p:oleObj name="Формула" r:id="rId3" imgW="2539800" imgH="1688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524000"/>
                        <a:ext cx="8153400" cy="5421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Объект 6"/>
          <p:cNvSpPr>
            <a:spLocks noGrp="1"/>
          </p:cNvSpPr>
          <p:nvPr>
            <p:ph sz="quarter" idx="14"/>
          </p:nvPr>
        </p:nvSpPr>
        <p:spPr>
          <a:xfrm>
            <a:off x="7848600" y="5181600"/>
            <a:ext cx="4648200" cy="1723549"/>
          </a:xfrm>
        </p:spPr>
        <p:txBody>
          <a:bodyPr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В последнем примере можно опустить модуль, потому что показатель степени четный.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12523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54480" y="1465325"/>
            <a:ext cx="12435840" cy="738664"/>
          </a:xfrm>
        </p:spPr>
        <p:txBody>
          <a:bodyPr/>
          <a:lstStyle/>
          <a:p>
            <a:pPr algn="ctr">
              <a:defRPr/>
            </a:pPr>
            <a:r>
              <a:rPr lang="ru-RU" sz="4800" dirty="0" smtClean="0">
                <a:solidFill>
                  <a:srgbClr val="C00000"/>
                </a:solidFill>
              </a:rPr>
              <a:t>Арифметический квадратный корень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58240" y="2438400"/>
            <a:ext cx="11826240" cy="4810101"/>
          </a:xfrm>
          <a:prstGeom prst="rect">
            <a:avLst/>
          </a:prstGeom>
        </p:spPr>
        <p:txBody>
          <a:bodyPr lIns="130622" tIns="65311" rIns="130622" bIns="65311"/>
          <a:lstStyle/>
          <a:p>
            <a:pPr>
              <a:buFontTx/>
              <a:buNone/>
            </a:pPr>
            <a:r>
              <a:rPr kumimoji="0"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Арифметическим квадратным корнем из числа </a:t>
            </a:r>
            <a:r>
              <a:rPr kumimoji="0"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kumimoji="0"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называется неотрицательное число </a:t>
            </a:r>
            <a:r>
              <a:rPr kumimoji="0" lang="en-US" sz="4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kumimoji="0"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квадрат</a:t>
            </a:r>
            <a:r>
              <a:rPr kumimoji="0"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которого</a:t>
            </a:r>
            <a:r>
              <a:rPr kumimoji="0"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равен</a:t>
            </a:r>
            <a:r>
              <a:rPr kumimoji="0"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44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kumimoji="0" lang="en-US" sz="36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Tx/>
              <a:buNone/>
            </a:pPr>
            <a:endParaRPr kumimoji="0" lang="en-US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endParaRPr kumimoji="0" lang="ru-RU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kumimoji="0"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</a:t>
            </a:r>
            <a:r>
              <a:rPr kumimoji="0"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определения</a:t>
            </a:r>
            <a:r>
              <a:rPr kumimoji="0"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следует</a:t>
            </a:r>
            <a:r>
              <a:rPr kumimoji="0"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>
              <a:buFontTx/>
              <a:buNone/>
            </a:pPr>
            <a:endParaRPr kumimoji="0" lang="ru-RU" sz="3600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None/>
            </a:pPr>
            <a:r>
              <a:rPr kumimoji="0" lang="en-US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1)                                      2)</a:t>
            </a:r>
          </a:p>
        </p:txBody>
      </p:sp>
      <p:sp>
        <p:nvSpPr>
          <p:cNvPr id="1033" name="WordArt 4"/>
          <p:cNvSpPr>
            <a:spLocks noChangeArrowheads="1" noChangeShapeType="1" noTextEdit="1"/>
          </p:cNvSpPr>
          <p:nvPr/>
        </p:nvSpPr>
        <p:spPr bwMode="auto">
          <a:xfrm>
            <a:off x="4267200" y="601980"/>
            <a:ext cx="4800600" cy="73152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1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2060"/>
                </a:solidFill>
                <a:latin typeface="Arial"/>
                <a:cs typeface="Arial"/>
              </a:rPr>
              <a:t>Определение</a:t>
            </a:r>
            <a:endParaRPr lang="uz-Latn-UZ" sz="51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002060"/>
              </a:solidFill>
              <a:latin typeface="Arial"/>
              <a:cs typeface="Arial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7223761" y="3985260"/>
          <a:ext cx="180341" cy="257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2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761" y="3985260"/>
                        <a:ext cx="180341" cy="257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9142028"/>
              </p:ext>
            </p:extLst>
          </p:nvPr>
        </p:nvGraphicFramePr>
        <p:xfrm>
          <a:off x="7078980" y="4591050"/>
          <a:ext cx="1950720" cy="773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tion" r:id="rId6" imgW="342720" imgH="177480" progId="Equation.3">
                  <p:embed/>
                </p:oleObj>
              </mc:Choice>
              <mc:Fallback>
                <p:oleObj name="Equation" r:id="rId6" imgW="342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8980" y="4591050"/>
                        <a:ext cx="1950720" cy="7734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257604"/>
              </p:ext>
            </p:extLst>
          </p:nvPr>
        </p:nvGraphicFramePr>
        <p:xfrm>
          <a:off x="4267200" y="4495800"/>
          <a:ext cx="2316480" cy="8839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tion" r:id="rId8" imgW="469800" imgH="228600" progId="Equation.3">
                  <p:embed/>
                </p:oleObj>
              </mc:Choice>
              <mc:Fallback>
                <p:oleObj name="Equation" r:id="rId8" imgW="469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495800"/>
                        <a:ext cx="2316480" cy="8839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653514"/>
              </p:ext>
            </p:extLst>
          </p:nvPr>
        </p:nvGraphicFramePr>
        <p:xfrm>
          <a:off x="7086600" y="6321822"/>
          <a:ext cx="2682240" cy="9000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10" imgW="647640" imgH="241200" progId="Equation.3">
                  <p:embed/>
                </p:oleObj>
              </mc:Choice>
              <mc:Fallback>
                <p:oleObj name="Equation" r:id="rId10" imgW="6476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6600" y="6321822"/>
                        <a:ext cx="2682240" cy="9000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755304"/>
              </p:ext>
            </p:extLst>
          </p:nvPr>
        </p:nvGraphicFramePr>
        <p:xfrm>
          <a:off x="1981200" y="6350397"/>
          <a:ext cx="1625600" cy="734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Формула" r:id="rId12" imgW="355320" imgH="177480" progId="Equation.3">
                  <p:embed/>
                </p:oleObj>
              </mc:Choice>
              <mc:Fallback>
                <p:oleObj name="Формула" r:id="rId12" imgW="355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6350397"/>
                        <a:ext cx="1625600" cy="7342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71286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51218" y="685800"/>
            <a:ext cx="13703871" cy="738664"/>
          </a:xfrm>
        </p:spPr>
        <p:txBody>
          <a:bodyPr/>
          <a:lstStyle/>
          <a:p>
            <a:pPr algn="ctr">
              <a:defRPr/>
            </a:pPr>
            <a:r>
              <a:rPr lang="ru-RU" sz="4000" dirty="0" smtClean="0">
                <a:solidFill>
                  <a:srgbClr val="C00000"/>
                </a:solidFill>
              </a:rPr>
              <a:t>        </a:t>
            </a:r>
            <a:r>
              <a:rPr lang="ru-RU" sz="4800" dirty="0" smtClean="0">
                <a:solidFill>
                  <a:srgbClr val="C00000"/>
                </a:solidFill>
              </a:rPr>
              <a:t>Действительные числа</a:t>
            </a:r>
          </a:p>
        </p:txBody>
      </p:sp>
      <p:sp>
        <p:nvSpPr>
          <p:cNvPr id="4101" name="Oval 4"/>
          <p:cNvSpPr>
            <a:spLocks noChangeArrowheads="1"/>
          </p:cNvSpPr>
          <p:nvPr/>
        </p:nvSpPr>
        <p:spPr bwMode="auto">
          <a:xfrm>
            <a:off x="1950720" y="2011680"/>
            <a:ext cx="8046720" cy="557784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4102" name="Oval 7"/>
          <p:cNvSpPr>
            <a:spLocks noChangeArrowheads="1"/>
          </p:cNvSpPr>
          <p:nvPr/>
        </p:nvSpPr>
        <p:spPr bwMode="auto">
          <a:xfrm>
            <a:off x="3718560" y="2880361"/>
            <a:ext cx="4511040" cy="338328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4103" name="Oval 8"/>
          <p:cNvSpPr>
            <a:spLocks noChangeArrowheads="1"/>
          </p:cNvSpPr>
          <p:nvPr/>
        </p:nvSpPr>
        <p:spPr bwMode="auto">
          <a:xfrm>
            <a:off x="4389120" y="3749040"/>
            <a:ext cx="3048000" cy="201168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4104" name="WordArt 9"/>
          <p:cNvSpPr>
            <a:spLocks noChangeArrowheads="1" noChangeShapeType="1" noTextEdit="1"/>
          </p:cNvSpPr>
          <p:nvPr/>
        </p:nvSpPr>
        <p:spPr bwMode="auto">
          <a:xfrm>
            <a:off x="3566160" y="2581331"/>
            <a:ext cx="5059680" cy="1407796"/>
          </a:xfrm>
          <a:prstGeom prst="rect">
            <a:avLst/>
          </a:prstGeom>
        </p:spPr>
        <p:txBody>
          <a:bodyPr spcFirstLastPara="1" wrap="none" lIns="130622" tIns="65311" rIns="130622" bIns="65311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51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рациональные</a:t>
            </a:r>
            <a:endParaRPr lang="uz-Latn-UZ" sz="51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105" name="WordArt 10"/>
          <p:cNvSpPr>
            <a:spLocks noChangeArrowheads="1" noChangeShapeType="1" noTextEdit="1"/>
          </p:cNvSpPr>
          <p:nvPr/>
        </p:nvSpPr>
        <p:spPr bwMode="auto">
          <a:xfrm>
            <a:off x="4869180" y="3264218"/>
            <a:ext cx="2209800" cy="628650"/>
          </a:xfrm>
          <a:prstGeom prst="rect">
            <a:avLst/>
          </a:prstGeom>
        </p:spPr>
        <p:txBody>
          <a:bodyPr spcFirstLastPara="1" wrap="none" lIns="130622" tIns="65311" rIns="130622" bIns="65311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51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целые</a:t>
            </a:r>
            <a:endParaRPr lang="uz-Latn-UZ" sz="51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106" name="WordArt 12"/>
          <p:cNvSpPr>
            <a:spLocks noChangeArrowheads="1" noChangeShapeType="1" noTextEdit="1"/>
          </p:cNvSpPr>
          <p:nvPr/>
        </p:nvSpPr>
        <p:spPr bwMode="auto">
          <a:xfrm>
            <a:off x="4511040" y="4572001"/>
            <a:ext cx="2682240" cy="49149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chemeClr val="tx1">
                    <a:alpha val="50195"/>
                  </a:schemeClr>
                </a:solidFill>
                <a:latin typeface="Arial"/>
                <a:cs typeface="Arial"/>
              </a:rPr>
              <a:t>натуральные</a:t>
            </a:r>
            <a:endParaRPr lang="uz-Latn-UZ" sz="26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chemeClr val="tx1">
                  <a:alpha val="50195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107" name="WordArt 13"/>
          <p:cNvSpPr>
            <a:spLocks noChangeArrowheads="1" noChangeShapeType="1" noTextEdit="1"/>
          </p:cNvSpPr>
          <p:nvPr/>
        </p:nvSpPr>
        <p:spPr bwMode="auto">
          <a:xfrm>
            <a:off x="4267200" y="6309360"/>
            <a:ext cx="3657600" cy="733426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51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числа</a:t>
            </a:r>
            <a:endParaRPr lang="uz-Latn-UZ" sz="51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108" name="Oval 16"/>
          <p:cNvSpPr>
            <a:spLocks noChangeArrowheads="1"/>
          </p:cNvSpPr>
          <p:nvPr/>
        </p:nvSpPr>
        <p:spPr bwMode="auto">
          <a:xfrm>
            <a:off x="10172700" y="2164080"/>
            <a:ext cx="4145280" cy="493776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10" name="Text Box 18"/>
              <p:cNvSpPr txBox="1">
                <a:spLocks noChangeArrowheads="1"/>
              </p:cNvSpPr>
              <p:nvPr/>
            </p:nvSpPr>
            <p:spPr bwMode="auto">
              <a:xfrm rot="902827">
                <a:off x="7818882" y="4543746"/>
                <a:ext cx="1680021" cy="12843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lIns="130622" tIns="65311" rIns="130622" bIns="65311"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ru-RU" sz="4000" b="1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u-RU" sz="4000" b="1" i="1" smtClean="0"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ru-RU" sz="4000" b="1" i="1" smtClean="0">
                              <a:latin typeface="Cambria Math"/>
                            </a:rPr>
                            <m:t>𝟏𝟒</m:t>
                          </m:r>
                        </m:den>
                      </m:f>
                    </m:oMath>
                  </m:oMathPara>
                </a14:m>
                <a:endParaRPr lang="ru-RU" sz="4000" b="1" dirty="0"/>
              </a:p>
            </p:txBody>
          </p:sp>
        </mc:Choice>
        <mc:Fallback xmlns="">
          <p:sp>
            <p:nvSpPr>
              <p:cNvPr id="4110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 rot="902827">
                <a:off x="7818882" y="4543746"/>
                <a:ext cx="1680021" cy="128439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11" name="Text Box 19"/>
          <p:cNvSpPr txBox="1">
            <a:spLocks noChangeArrowheads="1"/>
          </p:cNvSpPr>
          <p:nvPr/>
        </p:nvSpPr>
        <p:spPr bwMode="auto">
          <a:xfrm>
            <a:off x="5334000" y="4935381"/>
            <a:ext cx="1295400" cy="747451"/>
          </a:xfrm>
          <a:prstGeom prst="rect">
            <a:avLst/>
          </a:prstGeom>
          <a:noFill/>
          <a:ln>
            <a:noFill/>
          </a:ln>
        </p:spPr>
        <p:txBody>
          <a:bodyPr wrap="squar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4000" b="1" dirty="0" smtClean="0"/>
              <a:t>100</a:t>
            </a:r>
            <a:endParaRPr lang="ru-RU" sz="4000" b="1" dirty="0"/>
          </a:p>
        </p:txBody>
      </p:sp>
      <p:sp>
        <p:nvSpPr>
          <p:cNvPr id="4112" name="Text Box 45"/>
          <p:cNvSpPr txBox="1">
            <a:spLocks noChangeArrowheads="1"/>
          </p:cNvSpPr>
          <p:nvPr/>
        </p:nvSpPr>
        <p:spPr bwMode="auto">
          <a:xfrm rot="-1019417">
            <a:off x="2370281" y="3453164"/>
            <a:ext cx="1706880" cy="747451"/>
          </a:xfrm>
          <a:prstGeom prst="rect">
            <a:avLst/>
          </a:prstGeom>
          <a:noFill/>
          <a:ln>
            <a:noFill/>
          </a:ln>
        </p:spPr>
        <p:txBody>
          <a:bodyPr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4000" b="1"/>
              <a:t>2,(23)</a:t>
            </a:r>
          </a:p>
        </p:txBody>
      </p:sp>
      <p:graphicFrame>
        <p:nvGraphicFramePr>
          <p:cNvPr id="4098" name="Object 46"/>
          <p:cNvGraphicFramePr>
            <a:graphicFrameLocks noChangeAspect="1"/>
          </p:cNvGraphicFramePr>
          <p:nvPr/>
        </p:nvGraphicFramePr>
        <p:xfrm>
          <a:off x="7223761" y="3985260"/>
          <a:ext cx="180341" cy="2571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761" y="3985260"/>
                        <a:ext cx="180341" cy="2571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3" name="Text Box 48"/>
          <p:cNvSpPr txBox="1">
            <a:spLocks noChangeArrowheads="1"/>
          </p:cNvSpPr>
          <p:nvPr/>
        </p:nvSpPr>
        <p:spPr bwMode="auto">
          <a:xfrm rot="-1398178">
            <a:off x="2711910" y="5170164"/>
            <a:ext cx="1341120" cy="747451"/>
          </a:xfrm>
          <a:prstGeom prst="rect">
            <a:avLst/>
          </a:prstGeom>
          <a:noFill/>
          <a:ln>
            <a:noFill/>
          </a:ln>
        </p:spPr>
        <p:txBody>
          <a:bodyPr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4000" b="1" dirty="0"/>
              <a:t>-4,6</a:t>
            </a:r>
          </a:p>
        </p:txBody>
      </p:sp>
      <p:sp>
        <p:nvSpPr>
          <p:cNvPr id="24" name="WordArt 9"/>
          <p:cNvSpPr>
            <a:spLocks noChangeArrowheads="1" noChangeShapeType="1" noTextEdit="1"/>
          </p:cNvSpPr>
          <p:nvPr/>
        </p:nvSpPr>
        <p:spPr bwMode="auto">
          <a:xfrm>
            <a:off x="10549890" y="3264218"/>
            <a:ext cx="3505200" cy="2166938"/>
          </a:xfrm>
          <a:prstGeom prst="rect">
            <a:avLst/>
          </a:prstGeom>
        </p:spPr>
        <p:txBody>
          <a:bodyPr spcFirstLastPara="1" wrap="none" lIns="130622" tIns="65311" rIns="130622" bIns="65311" fromWordArt="1">
            <a:prstTxWarp prst="textArchUp">
              <a:avLst>
                <a:gd name="adj" fmla="val 10101985"/>
              </a:avLst>
            </a:prstTxWarp>
          </a:bodyPr>
          <a:lstStyle/>
          <a:p>
            <a:pPr algn="ctr"/>
            <a:r>
              <a:rPr lang="ru-RU" sz="51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иррациональные</a:t>
            </a:r>
            <a:endParaRPr lang="uz-Latn-UZ" sz="51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5" name="WordArt 13"/>
          <p:cNvSpPr>
            <a:spLocks noChangeArrowheads="1" noChangeShapeType="1" noTextEdit="1"/>
          </p:cNvSpPr>
          <p:nvPr/>
        </p:nvSpPr>
        <p:spPr bwMode="auto">
          <a:xfrm>
            <a:off x="10647045" y="4973480"/>
            <a:ext cx="3310890" cy="915352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ru-RU" sz="51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числа</a:t>
            </a:r>
            <a:endParaRPr lang="uz-Latn-UZ" sz="51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729269" y="3486627"/>
                <a:ext cx="1057790" cy="8789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ru-RU" b="1" i="1" smtClean="0">
                              <a:latin typeface="Cambria Math"/>
                            </a:rPr>
                            <m:t>𝟕</m:t>
                          </m:r>
                        </m:e>
                      </m:rad>
                    </m:oMath>
                  </m:oMathPara>
                </a14:m>
                <a:endParaRPr lang="uz-Latn-UZ" b="1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29269" y="3486627"/>
                <a:ext cx="1057790" cy="87895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19"/>
          <p:cNvSpPr txBox="1">
            <a:spLocks noChangeArrowheads="1"/>
          </p:cNvSpPr>
          <p:nvPr/>
        </p:nvSpPr>
        <p:spPr bwMode="auto">
          <a:xfrm>
            <a:off x="7033260" y="3600236"/>
            <a:ext cx="1295400" cy="747451"/>
          </a:xfrm>
          <a:prstGeom prst="rect">
            <a:avLst/>
          </a:prstGeom>
          <a:noFill/>
          <a:ln>
            <a:noFill/>
          </a:ln>
        </p:spPr>
        <p:txBody>
          <a:bodyPr wrap="squar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4000" b="1" dirty="0" smtClean="0"/>
              <a:t>-100</a:t>
            </a:r>
            <a:endParaRPr lang="ru-RU"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181021" y="4410828"/>
                <a:ext cx="277691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ru-RU" sz="3200" b="1" i="1" smtClean="0">
                        <a:latin typeface="Cambria Math"/>
                        <a:ea typeface="Cambria Math"/>
                        <a:cs typeface="Arial" pitchFamily="34" charset="0"/>
                      </a:rPr>
                      <m:t>𝝅</m:t>
                    </m:r>
                    <m:r>
                      <a:rPr lang="ru-RU" sz="3200" b="1" i="1" smtClean="0">
                        <a:latin typeface="Cambria Math"/>
                        <a:ea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ru-RU" sz="3200" b="1" dirty="0" smtClean="0">
                    <a:latin typeface="Arial" pitchFamily="34" charset="0"/>
                    <a:cs typeface="Arial" pitchFamily="34" charset="0"/>
                  </a:rPr>
                  <a:t>3,14159…</a:t>
                </a:r>
                <a:endParaRPr lang="uz-Latn-UZ" sz="32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81021" y="4410828"/>
                <a:ext cx="2776914" cy="584775"/>
              </a:xfrm>
              <a:prstGeom prst="rect">
                <a:avLst/>
              </a:prstGeom>
              <a:blipFill rotWithShape="1">
                <a:blip r:embed="rId7"/>
                <a:stretch>
                  <a:fillRect t="-13684" r="-4825" b="-3473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7981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865951" y="1193006"/>
            <a:ext cx="10580334" cy="84730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wrap="none" lIns="130622" tIns="65311" rIns="130622" bIns="65311" anchor="ctr"/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Для любого числа </a:t>
            </a:r>
            <a:r>
              <a:rPr lang="ru-RU" sz="4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справедливо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равенство</a:t>
            </a:r>
          </a:p>
        </p:txBody>
      </p:sp>
      <p:sp>
        <p:nvSpPr>
          <p:cNvPr id="16" name="Rectangle 2"/>
          <p:cNvSpPr txBox="1">
            <a:spLocks noChangeArrowheads="1"/>
          </p:cNvSpPr>
          <p:nvPr/>
        </p:nvSpPr>
        <p:spPr>
          <a:xfrm>
            <a:off x="1029495" y="294679"/>
            <a:ext cx="12435840" cy="6771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ea typeface="+mj-ea"/>
                <a:cs typeface="Arial"/>
              </a:defRPr>
            </a:lvl1pPr>
          </a:lstStyle>
          <a:p>
            <a:pPr algn="ctr">
              <a:defRPr/>
            </a:pPr>
            <a:r>
              <a:rPr lang="ru-RU" sz="4400" dirty="0" smtClean="0">
                <a:solidFill>
                  <a:srgbClr val="C00000"/>
                </a:solidFill>
              </a:rPr>
              <a:t>Квадратный корень из степени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32410" y="1262715"/>
            <a:ext cx="26335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Теорема: 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57200" y="3293690"/>
                <a:ext cx="6069290" cy="7961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>
                    <a:latin typeface="Arial" pitchFamily="34" charset="0"/>
                    <a:cs typeface="Arial" pitchFamily="34" charset="0"/>
                  </a:rPr>
                  <a:t>1) Если а</a:t>
                </a:r>
                <a:r>
                  <a:rPr lang="ru-RU" sz="40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≥0,  то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000" b="1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4000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ru-RU" sz="4000" b="1" i="1" smtClean="0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p>
                            <m:r>
                              <a:rPr lang="ru-RU" sz="4000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ru-RU" sz="4000" b="1" i="1" smtClean="0">
                        <a:latin typeface="Cambria Math"/>
                        <a:ea typeface="Cambria Math"/>
                      </a:rPr>
                      <m:t>=а</m:t>
                    </m:r>
                  </m:oMath>
                </a14:m>
                <a:endParaRPr lang="uz-Latn-UZ" sz="40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293690"/>
                <a:ext cx="6069290" cy="796180"/>
              </a:xfrm>
              <a:prstGeom prst="rect">
                <a:avLst/>
              </a:prstGeom>
              <a:blipFill rotWithShape="1">
                <a:blip r:embed="rId3"/>
                <a:stretch>
                  <a:fillRect l="-3514" t="-3053" b="-31298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78968" y="4089463"/>
                <a:ext cx="8681864" cy="83779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>
                    <a:latin typeface="Arial" pitchFamily="34" charset="0"/>
                    <a:cs typeface="Arial" pitchFamily="34" charset="0"/>
                  </a:rPr>
                  <a:t>2) Если а</a:t>
                </a:r>
                <a:r>
                  <a:rPr lang="ru-RU" sz="4000" b="1" dirty="0" smtClean="0">
                    <a:latin typeface="Arial" pitchFamily="34" charset="0"/>
                    <a:ea typeface="Cambria Math"/>
                    <a:cs typeface="Arial" pitchFamily="34" charset="0"/>
                  </a:rPr>
                  <a:t>˂0,  то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4000" b="1" i="1" smtClean="0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4000" b="1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ru-RU" sz="4000" b="1" i="1" smtClean="0">
                                <a:latin typeface="Cambria Math"/>
                                <a:ea typeface="Cambria Math"/>
                              </a:rPr>
                              <m:t>а</m:t>
                            </m:r>
                          </m:e>
                          <m:sup>
                            <m:r>
                              <a:rPr lang="ru-RU" sz="4000" b="1" i="1" smtClean="0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ru-RU" sz="4000" b="1" i="1" smtClean="0">
                        <a:latin typeface="Cambria Math"/>
                        <a:ea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sz="4000" b="1" i="1">
                            <a:latin typeface="Cambria Math"/>
                            <a:ea typeface="Cambria Math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4000" b="1" i="1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ru-RU" sz="4000" b="1" i="1" smtClean="0">
                                <a:latin typeface="Cambria Math"/>
                                <a:ea typeface="Cambria Math"/>
                              </a:rPr>
                              <m:t>(−</m:t>
                            </m:r>
                            <m:r>
                              <a:rPr lang="ru-RU" sz="4000" b="1" i="1">
                                <a:latin typeface="Cambria Math"/>
                                <a:ea typeface="Cambria Math"/>
                              </a:rPr>
                              <m:t>а</m:t>
                            </m:r>
                            <m:r>
                              <a:rPr lang="ru-RU" sz="4000" b="1" i="1" smtClean="0">
                                <a:latin typeface="Cambria Math"/>
                                <a:ea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ru-RU" sz="4000" b="1" i="1">
                                <a:latin typeface="Cambria Math"/>
                                <a:ea typeface="Cambria Math"/>
                              </a:rPr>
                              <m:t>𝟐</m:t>
                            </m:r>
                          </m:sup>
                        </m:sSup>
                      </m:e>
                    </m:rad>
                    <m:r>
                      <a:rPr lang="ru-RU" sz="4000" b="1" i="1" smtClean="0">
                        <a:latin typeface="Cambria Math"/>
                        <a:ea typeface="Cambria Math"/>
                      </a:rPr>
                      <m:t>=−а</m:t>
                    </m:r>
                  </m:oMath>
                </a14:m>
                <a:endParaRPr lang="uz-Latn-UZ" sz="4000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968" y="4089463"/>
                <a:ext cx="8681864" cy="837793"/>
              </a:xfrm>
              <a:prstGeom prst="rect">
                <a:avLst/>
              </a:prstGeom>
              <a:blipFill rotWithShape="1">
                <a:blip r:embed="rId4"/>
                <a:stretch>
                  <a:fillRect l="-2528" b="-2846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151495"/>
              </p:ext>
            </p:extLst>
          </p:nvPr>
        </p:nvGraphicFramePr>
        <p:xfrm>
          <a:off x="685800" y="5257800"/>
          <a:ext cx="7101509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Формула" r:id="rId5" imgW="1473120" imgH="749160" progId="Equation.3">
                  <p:embed/>
                </p:oleObj>
              </mc:Choice>
              <mc:Fallback>
                <p:oleObj name="Формула" r:id="rId5" imgW="1473120" imgH="7491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257800"/>
                        <a:ext cx="7101509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59997671"/>
              </p:ext>
            </p:extLst>
          </p:nvPr>
        </p:nvGraphicFramePr>
        <p:xfrm>
          <a:off x="8839200" y="5410200"/>
          <a:ext cx="4340225" cy="232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3" name="Формула" r:id="rId7" imgW="1091726" imgH="583947" progId="Equation.3">
                  <p:embed/>
                </p:oleObj>
              </mc:Choice>
              <mc:Fallback>
                <p:oleObj name="Формула" r:id="rId7" imgW="1091726" imgH="58394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9200" y="5410200"/>
                        <a:ext cx="4340225" cy="232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239679"/>
              </p:ext>
            </p:extLst>
          </p:nvPr>
        </p:nvGraphicFramePr>
        <p:xfrm>
          <a:off x="5943600" y="2040310"/>
          <a:ext cx="3661410" cy="1215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Формула" r:id="rId9" imgW="583947" imgH="291973" progId="Equation.3">
                  <p:embed/>
                </p:oleObj>
              </mc:Choice>
              <mc:Fallback>
                <p:oleObj name="Формула" r:id="rId9" imgW="583947" imgH="29197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040310"/>
                        <a:ext cx="3661410" cy="1215280"/>
                      </a:xfrm>
                      <a:prstGeom prst="rect">
                        <a:avLst/>
                      </a:prstGeom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47845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200150" y="609600"/>
            <a:ext cx="12435840" cy="677108"/>
          </a:xfrm>
        </p:spPr>
        <p:txBody>
          <a:bodyPr/>
          <a:lstStyle/>
          <a:p>
            <a:pPr algn="ctr">
              <a:defRPr/>
            </a:pPr>
            <a:r>
              <a:rPr lang="ru-RU" sz="4400" dirty="0" smtClean="0">
                <a:solidFill>
                  <a:srgbClr val="C00000"/>
                </a:solidFill>
              </a:rPr>
              <a:t>Квадратный корень из степени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25" name="Rectangle 9"/>
              <p:cNvSpPr>
                <a:spLocks noChangeArrowheads="1"/>
              </p:cNvSpPr>
              <p:nvPr/>
            </p:nvSpPr>
            <p:spPr bwMode="auto">
              <a:xfrm>
                <a:off x="3810000" y="3124200"/>
                <a:ext cx="5959265" cy="346973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30622" tIns="65311" rIns="130622" bIns="65311">
                <a:spAutoFit/>
              </a:bodyPr>
              <a:lstStyle/>
              <a:p>
                <a:pPr>
                  <a:lnSpc>
                    <a:spcPct val="150000"/>
                  </a:lnSpc>
                </a:pP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 smtClean="0">
                            <a:solidFill>
                              <a:srgbClr val="002060"/>
                            </a:solidFill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ru-RU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Arial" pitchFamily="34" charset="0"/>
                              </a:rPr>
                              <m:t>а</m:t>
                            </m:r>
                          </m:e>
                          <m:sup>
                            <m:r>
                              <a:rPr lang="ru-RU" b="1" i="1" smtClean="0">
                                <a:solidFill>
                                  <a:srgbClr val="002060"/>
                                </a:solidFill>
                                <a:latin typeface="Cambria Math"/>
                                <a:cs typeface="Arial" pitchFamily="34" charset="0"/>
                              </a:rPr>
                              <m:t>𝟐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=|а|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a-b)(</a:t>
                </a:r>
                <a:r>
                  <a:rPr lang="en-US" b="1" dirty="0" err="1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a+b</a:t>
                </a:r>
                <a:r>
                  <a:rPr lang="en-US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n-US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ru-RU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-</a:t>
                </a:r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en-US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en-US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b="1" dirty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b="1" dirty="0" err="1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a+b</a:t>
                </a:r>
                <a:r>
                  <a:rPr lang="en-US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)</a:t>
                </a:r>
                <a:r>
                  <a:rPr lang="en-US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ru-RU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=</a:t>
                </a:r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a</a:t>
                </a:r>
                <a:r>
                  <a:rPr lang="en-US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ru-RU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2ab</a:t>
                </a:r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+</a:t>
                </a:r>
                <a:r>
                  <a:rPr lang="ru-RU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b="1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b</a:t>
                </a:r>
                <a:r>
                  <a:rPr lang="en-US" b="1" baseline="30000" dirty="0" smtClean="0">
                    <a:solidFill>
                      <a:srgbClr val="002060"/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en-US" b="1" dirty="0">
                  <a:solidFill>
                    <a:srgbClr val="002060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125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10000" y="3124200"/>
                <a:ext cx="5959265" cy="3469734"/>
              </a:xfrm>
              <a:prstGeom prst="rect">
                <a:avLst/>
              </a:prstGeom>
              <a:blipFill rotWithShape="1">
                <a:blip r:embed="rId2"/>
                <a:stretch>
                  <a:fillRect l="-3681" r="-920" b="-33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7" name="Text Box 13"/>
          <p:cNvSpPr txBox="1">
            <a:spLocks noChangeArrowheads="1"/>
          </p:cNvSpPr>
          <p:nvPr/>
        </p:nvSpPr>
        <p:spPr bwMode="auto">
          <a:xfrm>
            <a:off x="1335848" y="3468910"/>
            <a:ext cx="2455101" cy="6243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Например:</a:t>
            </a: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771825" y="1447800"/>
            <a:ext cx="1356995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4000" b="1" dirty="0">
                <a:latin typeface="Arial" pitchFamily="34" charset="0"/>
                <a:cs typeface="Arial" pitchFamily="34" charset="0"/>
              </a:rPr>
              <a:t>Равенства,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справедливые при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любых значениях,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входящих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в них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букв, называют</a:t>
            </a:r>
            <a:r>
              <a:rPr lang="ru-RU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тождествами.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31354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9" name="Rectangle 17"/>
          <p:cNvSpPr>
            <a:spLocks noChangeArrowheads="1"/>
          </p:cNvSpPr>
          <p:nvPr/>
        </p:nvSpPr>
        <p:spPr bwMode="auto">
          <a:xfrm>
            <a:off x="269098" y="4594860"/>
            <a:ext cx="13655040" cy="1600200"/>
          </a:xfrm>
          <a:prstGeom prst="rect">
            <a:avLst/>
          </a:prstGeom>
          <a:solidFill>
            <a:srgbClr val="BFE5B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3328" name="Rectangle 16"/>
          <p:cNvSpPr>
            <a:spLocks noChangeArrowheads="1"/>
          </p:cNvSpPr>
          <p:nvPr/>
        </p:nvSpPr>
        <p:spPr bwMode="auto">
          <a:xfrm>
            <a:off x="269098" y="1935480"/>
            <a:ext cx="13655040" cy="1249680"/>
          </a:xfrm>
          <a:prstGeom prst="rect">
            <a:avLst/>
          </a:prstGeom>
          <a:solidFill>
            <a:srgbClr val="FFEFC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4876800" y="457200"/>
            <a:ext cx="6778977" cy="8090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/>
          <a:p>
            <a:r>
              <a:rPr lang="ru-RU" sz="4400" b="1" dirty="0">
                <a:latin typeface="Arial" pitchFamily="34" charset="0"/>
                <a:cs typeface="Arial" pitchFamily="34" charset="0"/>
              </a:rPr>
              <a:t>Примеры вычислений:</a:t>
            </a: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4518109"/>
              </p:ext>
            </p:extLst>
          </p:nvPr>
        </p:nvGraphicFramePr>
        <p:xfrm>
          <a:off x="1244458" y="1935480"/>
          <a:ext cx="5455920" cy="1122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3" imgW="1549080" imgH="355320" progId="Equation.DSMT4">
                  <p:embed/>
                </p:oleObj>
              </mc:Choice>
              <mc:Fallback>
                <p:oleObj name="Equation" r:id="rId3" imgW="154908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458" y="1935480"/>
                        <a:ext cx="5455920" cy="112204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9" name="Oval 7"/>
          <p:cNvSpPr>
            <a:spLocks noChangeArrowheads="1"/>
          </p:cNvSpPr>
          <p:nvPr/>
        </p:nvSpPr>
        <p:spPr bwMode="auto">
          <a:xfrm>
            <a:off x="391018" y="2301240"/>
            <a:ext cx="609600" cy="54864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sz="3400">
                <a:solidFill>
                  <a:schemeClr val="bg1"/>
                </a:solidFill>
              </a:rPr>
              <a:t>1</a:t>
            </a:r>
          </a:p>
        </p:txBody>
      </p:sp>
      <p:graphicFrame>
        <p:nvGraphicFramePr>
          <p:cNvPr id="1332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632045"/>
              </p:ext>
            </p:extLst>
          </p:nvPr>
        </p:nvGraphicFramePr>
        <p:xfrm>
          <a:off x="1282558" y="4442460"/>
          <a:ext cx="9164320" cy="8362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5" imgW="2679480" imgH="266400" progId="Equation.DSMT4">
                  <p:embed/>
                </p:oleObj>
              </mc:Choice>
              <mc:Fallback>
                <p:oleObj name="Equation" r:id="rId5" imgW="267948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2558" y="4442460"/>
                        <a:ext cx="9164320" cy="83629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Oval 9"/>
          <p:cNvSpPr>
            <a:spLocks noChangeArrowheads="1"/>
          </p:cNvSpPr>
          <p:nvPr/>
        </p:nvSpPr>
        <p:spPr bwMode="auto">
          <a:xfrm>
            <a:off x="429118" y="4686300"/>
            <a:ext cx="609600" cy="54864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folHlink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pPr algn="ctr"/>
            <a:r>
              <a:rPr lang="ru-RU" sz="3400">
                <a:solidFill>
                  <a:schemeClr val="bg1"/>
                </a:solidFill>
              </a:rPr>
              <a:t>2</a:t>
            </a:r>
          </a:p>
        </p:txBody>
      </p:sp>
      <p:graphicFrame>
        <p:nvGraphicFramePr>
          <p:cNvPr id="1332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3556586"/>
              </p:ext>
            </p:extLst>
          </p:nvPr>
        </p:nvGraphicFramePr>
        <p:xfrm>
          <a:off x="4574398" y="5143500"/>
          <a:ext cx="6291581" cy="12039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7" imgW="1625400" imgH="355320" progId="Equation.DSMT4">
                  <p:embed/>
                </p:oleObj>
              </mc:Choice>
              <mc:Fallback>
                <p:oleObj name="Equation" r:id="rId7" imgW="1625400" imgH="3553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4398" y="5143500"/>
                        <a:ext cx="6291581" cy="12039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98392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9" grpId="0" animBg="1"/>
      <p:bldP spid="133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7564415"/>
              </p:ext>
            </p:extLst>
          </p:nvPr>
        </p:nvGraphicFramePr>
        <p:xfrm>
          <a:off x="2286000" y="609600"/>
          <a:ext cx="9425939" cy="21812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Формула" r:id="rId3" imgW="2082600" imgH="457200" progId="Equation.3">
                  <p:embed/>
                </p:oleObj>
              </mc:Choice>
              <mc:Fallback>
                <p:oleObj name="Формула" r:id="rId3" imgW="2082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609600"/>
                        <a:ext cx="9425939" cy="21812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130218"/>
              </p:ext>
            </p:extLst>
          </p:nvPr>
        </p:nvGraphicFramePr>
        <p:xfrm>
          <a:off x="1905000" y="3429000"/>
          <a:ext cx="8686800" cy="3590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Формула" r:id="rId5" imgW="2019240" imgH="914400" progId="Equation.3">
                  <p:embed/>
                </p:oleObj>
              </mc:Choice>
              <mc:Fallback>
                <p:oleObj name="Формула" r:id="rId5" imgW="201924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3429000"/>
                        <a:ext cx="8686800" cy="359092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8855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3715225"/>
              </p:ext>
            </p:extLst>
          </p:nvPr>
        </p:nvGraphicFramePr>
        <p:xfrm>
          <a:off x="609600" y="1447800"/>
          <a:ext cx="8207375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Формула" r:id="rId3" imgW="1916868" imgH="355446" progId="Equation.3">
                  <p:embed/>
                </p:oleObj>
              </mc:Choice>
              <mc:Fallback>
                <p:oleObj name="Формула" r:id="rId3" imgW="1916868" imgH="3554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447800"/>
                        <a:ext cx="8207375" cy="158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3886200" y="533400"/>
            <a:ext cx="7772400" cy="1089248"/>
          </a:xfrm>
          <a:prstGeom prst="rect">
            <a:avLst/>
          </a:prstGeom>
        </p:spPr>
        <p:txBody>
          <a:bodyPr/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Упростить: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94305" y="2820158"/>
                <a:ext cx="6058453" cy="158190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так как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</a:rPr>
                          <m:t>𝟒</m:t>
                        </m:r>
                      </m:e>
                      <m:sup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b="1" i="1" smtClean="0">
                        <a:latin typeface="Cambria Math"/>
                      </a:rPr>
                      <m:t> ˃ </m:t>
                    </m:r>
                    <m:sSup>
                      <m:sSupPr>
                        <m:ctrlPr>
                          <a:rPr lang="ru-RU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𝟓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b="1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                  16 ˃ 5</a:t>
                </a:r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305" y="2820158"/>
                <a:ext cx="6058453" cy="1581908"/>
              </a:xfrm>
              <a:prstGeom prst="rect">
                <a:avLst/>
              </a:prstGeom>
              <a:blipFill rotWithShape="1">
                <a:blip r:embed="rId5"/>
                <a:stretch>
                  <a:fillRect l="-1509" t="-3861" b="-18147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998391"/>
              </p:ext>
            </p:extLst>
          </p:nvPr>
        </p:nvGraphicFramePr>
        <p:xfrm>
          <a:off x="609600" y="4402066"/>
          <a:ext cx="8229600" cy="15628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3" name="Формула" r:id="rId6" imgW="1853396" imgH="355446" progId="Equation.3">
                  <p:embed/>
                </p:oleObj>
              </mc:Choice>
              <mc:Fallback>
                <p:oleObj name="Формула" r:id="rId6" imgW="1853396" imgH="35544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402066"/>
                        <a:ext cx="8229600" cy="156285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105150" y="6019800"/>
                <a:ext cx="6247608" cy="16344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так как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ru-RU" b="1" i="1" smtClean="0">
                        <a:latin typeface="Cambria Math"/>
                      </a:rPr>
                      <m:t> ˃ </m:t>
                    </m:r>
                    <m:sSup>
                      <m:sSupPr>
                        <m:ctrlPr>
                          <a:rPr lang="ru-RU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</a:rPr>
                          <m:t>(</m:t>
                        </m:r>
                        <m:rad>
                          <m:radPr>
                            <m:degHide m:val="on"/>
                            <m:ctrlPr>
                              <a:rPr lang="ru-RU" b="1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ru-RU" b="1" i="1" smtClean="0">
                                <a:latin typeface="Cambria Math"/>
                              </a:rPr>
                              <m:t>𝟑</m:t>
                            </m:r>
                          </m:e>
                        </m:rad>
                        <m:r>
                          <a:rPr lang="ru-RU" b="1" i="1" smtClean="0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ru-RU" b="1" i="1" smtClean="0">
                            <a:latin typeface="Cambria Math"/>
                          </a:rPr>
                          <m:t>𝟐</m:t>
                        </m:r>
                      </m:sup>
                    </m:sSup>
                  </m:oMath>
                </a14:m>
                <a:endParaRPr lang="ru-RU" b="1" dirty="0" smtClean="0">
                  <a:latin typeface="Arial" pitchFamily="34" charset="0"/>
                  <a:cs typeface="Arial" pitchFamily="34" charset="0"/>
                </a:endParaRPr>
              </a:p>
              <a:p>
                <a:r>
                  <a:rPr lang="ru-RU" b="1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                  4 ˃ 3</a:t>
                </a:r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5150" y="6019800"/>
                <a:ext cx="6247608" cy="1634486"/>
              </a:xfrm>
              <a:prstGeom prst="rect">
                <a:avLst/>
              </a:prstGeom>
              <a:blipFill rotWithShape="1">
                <a:blip r:embed="rId8"/>
                <a:stretch>
                  <a:fillRect l="-1463" t="-4104" b="-13433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031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81000" y="304800"/>
                <a:ext cx="13411200" cy="1686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Найти значение выражения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  <a:cs typeface="Arial" pitchFamily="34" charset="0"/>
                              </a:rPr>
                              <m:t>𝒙</m:t>
                            </m:r>
                          </m:e>
                          <m:sup>
                            <m: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𝟏</m:t>
                        </m:r>
                      </m:e>
                    </m:rad>
                  </m:oMath>
                </a14:m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при х=5;   х=1</a:t>
                </a:r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304800"/>
                <a:ext cx="13411200" cy="1686103"/>
              </a:xfrm>
              <a:prstGeom prst="rect">
                <a:avLst/>
              </a:prstGeom>
              <a:blipFill rotWithShape="1">
                <a:blip r:embed="rId2"/>
                <a:stretch>
                  <a:fillRect l="-1955" b="-16606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61950" y="3645028"/>
                <a:ext cx="4293419" cy="978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  <a:cs typeface="Arial" pitchFamily="34" charset="0"/>
                              </a:rPr>
                              <m:t>𝟓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  <a:cs typeface="Arial" pitchFamily="34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∙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𝟓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𝟏</m:t>
                        </m:r>
                      </m:e>
                    </m:rad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50" y="3645028"/>
                <a:ext cx="4293419" cy="97821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636319" y="3755122"/>
                <a:ext cx="4509504" cy="8681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b="1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𝟐𝟓</m:t>
                        </m:r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𝟏𝟎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𝟏</m:t>
                        </m:r>
                      </m:e>
                    </m:rad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36319" y="3755122"/>
                <a:ext cx="4509504" cy="8681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9145823" y="3755122"/>
                <a:ext cx="3166893" cy="866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b="1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𝟏𝟔</m:t>
                        </m:r>
                      </m:e>
                    </m:rad>
                    <m:r>
                      <a:rPr lang="en-US" b="1" i="1" smtClean="0"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b="1" i="1" smtClean="0">
                        <a:latin typeface="Cambria Math"/>
                        <a:cs typeface="Arial" pitchFamily="34" charset="0"/>
                      </a:rPr>
                      <m:t>𝟒</m:t>
                    </m:r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5823" y="3755122"/>
                <a:ext cx="3166893" cy="86684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32533" y="5432941"/>
                <a:ext cx="4293419" cy="97821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b="1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b="1" i="1" smtClean="0">
                                <a:latin typeface="Cambria Math"/>
                                <a:cs typeface="Arial" pitchFamily="34" charset="0"/>
                              </a:rPr>
                            </m:ctrlPr>
                          </m:sSupPr>
                          <m:e>
                            <m:r>
                              <a:rPr lang="en-US" b="1" i="1" smtClean="0">
                                <a:latin typeface="Cambria Math"/>
                                <a:cs typeface="Arial" pitchFamily="34" charset="0"/>
                              </a:rPr>
                              <m:t>𝟏</m:t>
                            </m:r>
                          </m:e>
                          <m:sup>
                            <m:r>
                              <a:rPr lang="en-US" b="1" i="1" smtClean="0">
                                <a:latin typeface="Cambria Math"/>
                                <a:cs typeface="Arial" pitchFamily="34" charset="0"/>
                              </a:rPr>
                              <m:t>𝟐</m:t>
                            </m:r>
                          </m:sup>
                        </m:sSup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∙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𝟏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𝟏</m:t>
                        </m:r>
                      </m:e>
                    </m:rad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533" y="5432941"/>
                <a:ext cx="4293419" cy="97821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925952" y="5491578"/>
                <a:ext cx="3804183" cy="8609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b="1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𝟏</m:t>
                        </m:r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  <a:ea typeface="Cambria Math"/>
                            <a:cs typeface="Arial" pitchFamily="34" charset="0"/>
                          </a:rPr>
                          <m:t>𝟏</m:t>
                        </m:r>
                      </m:e>
                    </m:rad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5952" y="5491578"/>
                <a:ext cx="3804183" cy="860941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8730135" y="5488629"/>
                <a:ext cx="2814232" cy="8668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/>
                        <a:cs typeface="Arial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b="1" i="1" smtClean="0">
                            <a:latin typeface="Cambria Math"/>
                            <a:cs typeface="Arial" pitchFamily="34" charset="0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e>
                    </m:rad>
                    <m:r>
                      <a:rPr lang="en-US" b="1" i="1" smtClean="0">
                        <a:latin typeface="Cambria Math"/>
                        <a:cs typeface="Arial" pitchFamily="34" charset="0"/>
                      </a:rPr>
                      <m:t>=</m:t>
                    </m:r>
                    <m:r>
                      <a:rPr lang="en-US" b="1" i="1" smtClean="0">
                        <a:latin typeface="Cambria Math"/>
                        <a:cs typeface="Arial" pitchFamily="34" charset="0"/>
                      </a:rPr>
                      <m:t>𝟎</m:t>
                    </m:r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0135" y="5488629"/>
                <a:ext cx="2814232" cy="866840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89404" y="2362200"/>
                <a:ext cx="3829317" cy="97821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ru-RU" b="1" i="1">
                              <a:latin typeface="Cambria Math"/>
                              <a:cs typeface="Arial" pitchFamily="34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b="1" i="1">
                                  <a:latin typeface="Cambria Math"/>
                                  <a:cs typeface="Arial" pitchFamily="34" charset="0"/>
                                </a:rPr>
                              </m:ctrlPr>
                            </m:sSupPr>
                            <m:e>
                              <m:r>
                                <a:rPr lang="en-US" b="1" i="1">
                                  <a:latin typeface="Cambria Math"/>
                                  <a:cs typeface="Arial" pitchFamily="34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ru-RU" b="1" i="1">
                                  <a:latin typeface="Cambria Math"/>
                                  <a:cs typeface="Arial" pitchFamily="34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b="1" i="1">
                              <a:latin typeface="Cambria Math"/>
                              <a:cs typeface="Arial" pitchFamily="34" charset="0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  <a:cs typeface="Arial" pitchFamily="34" charset="0"/>
                            </a:rPr>
                            <m:t>𝟐</m:t>
                          </m:r>
                          <m:r>
                            <a:rPr lang="en-US" b="1" i="1">
                              <a:latin typeface="Cambria Math"/>
                              <a:cs typeface="Arial" pitchFamily="34" charset="0"/>
                            </a:rPr>
                            <m:t>𝒙</m:t>
                          </m:r>
                          <m:r>
                            <a:rPr lang="en-US" b="1" i="1">
                              <a:latin typeface="Cambria Math"/>
                              <a:cs typeface="Arial" pitchFamily="34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/>
                              <a:cs typeface="Arial" pitchFamily="34" charset="0"/>
                            </a:rPr>
                            <m:t>𝟏</m:t>
                          </m:r>
                        </m:e>
                      </m:rad>
                    </m:oMath>
                  </m:oMathPara>
                </a14:m>
                <a:endParaRPr lang="uz-Latn-UZ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404" y="2362200"/>
                <a:ext cx="3829317" cy="978217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858823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6" grpId="0"/>
      <p:bldP spid="17" grpId="0"/>
      <p:bldP spid="18" grpId="0"/>
      <p:bldP spid="23" grpId="0"/>
      <p:bldP spid="30" grpId="0"/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15144</TotalTime>
  <Words>489</Words>
  <Application>Microsoft Office PowerPoint</Application>
  <PresentationFormat>Произвольный</PresentationFormat>
  <Paragraphs>87</Paragraphs>
  <Slides>13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Office Theme</vt:lpstr>
      <vt:lpstr>Equation</vt:lpstr>
      <vt:lpstr>Формула</vt:lpstr>
      <vt:lpstr>Презентация PowerPoint</vt:lpstr>
      <vt:lpstr>Арифметический квадратный корень</vt:lpstr>
      <vt:lpstr>        Действительные числа</vt:lpstr>
      <vt:lpstr>Презентация PowerPoint</vt:lpstr>
      <vt:lpstr>Квадратный корень из степени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ЗАДАНИЯ ДЛЯ ЗАКРЕПЛЕНИЯ</vt:lpstr>
      <vt:lpstr>Вычислите: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1037</cp:revision>
  <dcterms:created xsi:type="dcterms:W3CDTF">2020-04-09T07:32:19Z</dcterms:created>
  <dcterms:modified xsi:type="dcterms:W3CDTF">2021-03-18T12:39:55Z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