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60" r:id="rId2"/>
    <p:sldId id="894" r:id="rId3"/>
    <p:sldId id="893" r:id="rId4"/>
    <p:sldId id="896" r:id="rId5"/>
    <p:sldId id="902" r:id="rId6"/>
    <p:sldId id="901" r:id="rId7"/>
    <p:sldId id="897" r:id="rId8"/>
    <p:sldId id="895" r:id="rId9"/>
    <p:sldId id="880" r:id="rId10"/>
    <p:sldId id="888" r:id="rId11"/>
    <p:sldId id="898" r:id="rId12"/>
    <p:sldId id="899" r:id="rId13"/>
    <p:sldId id="900" r:id="rId14"/>
    <p:sldId id="890" r:id="rId15"/>
    <p:sldId id="879" r:id="rId16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94"/>
            <p14:sldId id="893"/>
            <p14:sldId id="896"/>
            <p14:sldId id="902"/>
            <p14:sldId id="901"/>
            <p14:sldId id="897"/>
            <p14:sldId id="895"/>
            <p14:sldId id="880"/>
            <p14:sldId id="888"/>
            <p14:sldId id="898"/>
            <p14:sldId id="899"/>
            <p14:sldId id="900"/>
            <p14:sldId id="890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228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5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285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604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31520" y="7494270"/>
            <a:ext cx="34137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998720" y="7494270"/>
            <a:ext cx="46329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485120" y="7494270"/>
            <a:ext cx="34137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B01A-0B67-4E64-9EBA-2107731F9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67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1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3183256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72" y="6063055"/>
            <a:ext cx="9019216" cy="105854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30" y="3758749"/>
            <a:ext cx="11480562" cy="1184940"/>
          </a:xfrm>
          <a:effectLst/>
        </p:spPr>
        <p:txBody>
          <a:bodyPr/>
          <a:lstStyle>
            <a:lvl1pPr marL="914354" indent="-653110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A8AF-59DC-4986-AF2A-6A14A4736E5A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9D2D-B24C-41BE-970A-93A45B63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2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457200"/>
            <a:ext cx="121920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880" y="2103120"/>
            <a:ext cx="5974080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924800" y="2103120"/>
            <a:ext cx="5974080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924800" y="4663440"/>
            <a:ext cx="5974080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0A9B-9822-41C4-A11A-B54B38CD5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6" Type="http://schemas.microsoft.com/office/2007/relationships/hdphoto" Target="../media/hdphoto2.wdp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3.png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514600" y="3461768"/>
            <a:ext cx="6339490" cy="3105824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Действительные</a:t>
            </a: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числа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23" name="Picture 4" descr="https://banner2.kisspng.com/20180712/yqo/kisspng-square-root-plus-minus-sign-zero-of-a-function-com-square-root-5b47d7469f21a4.0281646615314348226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90" y="3054076"/>
            <a:ext cx="3727723" cy="37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4151458"/>
            <a:ext cx="2162175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817322" y="6781800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688340" y="404830"/>
            <a:ext cx="12998449" cy="1465898"/>
            <a:chOff x="271" y="109"/>
            <a:chExt cx="4996" cy="1524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4882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аписать в виде конечной или бесконечной периодической десятичной дроби: </a:t>
              </a:r>
              <a:endPara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5" name="Group 309"/>
          <p:cNvGrpSpPr>
            <a:grpSpLocks noChangeAspect="1"/>
          </p:cNvGrpSpPr>
          <p:nvPr/>
        </p:nvGrpSpPr>
        <p:grpSpPr bwMode="auto">
          <a:xfrm>
            <a:off x="13030200" y="942977"/>
            <a:ext cx="1313180" cy="1053465"/>
            <a:chOff x="261" y="2775"/>
            <a:chExt cx="517" cy="553"/>
          </a:xfrm>
        </p:grpSpPr>
        <p:sp>
          <p:nvSpPr>
            <p:cNvPr id="119094" name="AutoShape 310"/>
            <p:cNvSpPr>
              <a:spLocks noChangeAspect="1" noChangeArrowheads="1" noTextEdit="1"/>
            </p:cNvSpPr>
            <p:nvPr/>
          </p:nvSpPr>
          <p:spPr bwMode="auto">
            <a:xfrm>
              <a:off x="261" y="2989"/>
              <a:ext cx="51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095" name="Rectangle 311"/>
            <p:cNvSpPr>
              <a:spLocks noChangeArrowheads="1"/>
            </p:cNvSpPr>
            <p:nvPr/>
          </p:nvSpPr>
          <p:spPr bwMode="auto">
            <a:xfrm>
              <a:off x="355" y="277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</p:grpSp>
      <p:pic>
        <p:nvPicPr>
          <p:cNvPr id="28" name="Picture 2" descr="Ученик первого класса заявил, что он слишком умный… Тогда учитель устроил  ему экзамен… - KakZachem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195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4375"/>
          <a:stretch/>
        </p:blipFill>
        <p:spPr bwMode="auto">
          <a:xfrm>
            <a:off x="11898725" y="100576"/>
            <a:ext cx="2262951" cy="2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792" y="1808893"/>
                <a:ext cx="2188420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r>
                        <a:rPr lang="ru-RU" sz="36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92" y="1808893"/>
                <a:ext cx="2188420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9949" y="3226169"/>
                <a:ext cx="301556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𝟏𝟐𝟓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r>
                        <a:rPr lang="ru-RU" sz="3600" b="1" i="1" smtClean="0">
                          <a:latin typeface="Cambria Math"/>
                        </a:rPr>
                        <m:t>𝟎𝟎𝟖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9" y="3226169"/>
                <a:ext cx="3015569" cy="1133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6044" y="510675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1,000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77038" y="5144974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77038" y="5830774"/>
            <a:ext cx="1371600" cy="18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7038" y="510675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125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6798" y="594495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0,008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732" y="579267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1,000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98406" y="5849348"/>
            <a:ext cx="295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75776" y="6592774"/>
            <a:ext cx="1301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24588" y="664956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37205" y="2055014"/>
                <a:ext cx="4597734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r>
                        <a:rPr lang="ru-RU" sz="3600" b="1" i="1" smtClean="0">
                          <a:latin typeface="Cambria Math"/>
                        </a:rPr>
                        <m:t>𝟔𝟔𝟔</m:t>
                      </m:r>
                      <m:r>
                        <a:rPr lang="ru-RU" sz="3600" b="1" i="1" smtClean="0">
                          <a:latin typeface="Cambria Math"/>
                        </a:rPr>
                        <m:t>…=</m:t>
                      </m:r>
                      <m:r>
                        <a:rPr lang="ru-RU" sz="3600" b="1" i="1" smtClean="0"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latin typeface="Cambria Math"/>
                        </a:rPr>
                        <m:t>,(</m:t>
                      </m:r>
                      <m:r>
                        <a:rPr lang="ru-RU" sz="3600" b="1" i="1" smtClean="0">
                          <a:latin typeface="Cambria Math"/>
                        </a:rPr>
                        <m:t>𝟔</m:t>
                      </m:r>
                      <m:r>
                        <a:rPr lang="ru-RU" sz="3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05" y="2055014"/>
                <a:ext cx="4597734" cy="11330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245557" y="3843885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224101" y="3882104"/>
            <a:ext cx="0" cy="970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231139" y="4414015"/>
            <a:ext cx="1371600" cy="18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64521" y="3767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64521" y="443258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0,666…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9115" y="430108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1,8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004970" y="4299924"/>
            <a:ext cx="295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26497" y="4852969"/>
            <a:ext cx="1301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12048" y="48529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57961" y="530042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18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316178" y="5425511"/>
            <a:ext cx="295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377300" y="5805469"/>
            <a:ext cx="9872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57865" y="57527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79139" y="62040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18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657961" y="6225104"/>
            <a:ext cx="295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12048" y="6720911"/>
            <a:ext cx="10647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364521" y="6720911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2…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6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  <p:bldP spid="27" grpId="0"/>
      <p:bldP spid="49" grpId="0"/>
      <p:bldP spid="52" grpId="0"/>
      <p:bldP spid="53" grpId="0"/>
      <p:bldP spid="54" grpId="0"/>
      <p:bldP spid="57" grpId="0"/>
      <p:bldP spid="61" grpId="0"/>
      <p:bldP spid="65" grpId="0"/>
      <p:bldP spid="67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688340" y="404830"/>
            <a:ext cx="12998449" cy="1465898"/>
            <a:chOff x="271" y="109"/>
            <a:chExt cx="4996" cy="1524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4882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аписать в виде обыкновенной дроби </a:t>
              </a:r>
              <a:r>
                <a: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бесконечную </a:t>
              </a:r>
              <a:r>
                <a:rPr lang="ru-RU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десятичную периодическую дробь: </a:t>
              </a:r>
              <a:endPara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5" name="Group 309"/>
          <p:cNvGrpSpPr>
            <a:grpSpLocks noChangeAspect="1"/>
          </p:cNvGrpSpPr>
          <p:nvPr/>
        </p:nvGrpSpPr>
        <p:grpSpPr bwMode="auto">
          <a:xfrm>
            <a:off x="13030200" y="942977"/>
            <a:ext cx="1313180" cy="1053465"/>
            <a:chOff x="261" y="2775"/>
            <a:chExt cx="517" cy="553"/>
          </a:xfrm>
        </p:grpSpPr>
        <p:sp>
          <p:nvSpPr>
            <p:cNvPr id="119094" name="AutoShape 310"/>
            <p:cNvSpPr>
              <a:spLocks noChangeAspect="1" noChangeArrowheads="1" noTextEdit="1"/>
            </p:cNvSpPr>
            <p:nvPr/>
          </p:nvSpPr>
          <p:spPr bwMode="auto">
            <a:xfrm>
              <a:off x="261" y="2989"/>
              <a:ext cx="51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095" name="Rectangle 311"/>
            <p:cNvSpPr>
              <a:spLocks noChangeArrowheads="1"/>
            </p:cNvSpPr>
            <p:nvPr/>
          </p:nvSpPr>
          <p:spPr bwMode="auto">
            <a:xfrm>
              <a:off x="355" y="277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</p:grpSp>
      <p:pic>
        <p:nvPicPr>
          <p:cNvPr id="28" name="Picture 2" descr="Ученик первого класса заявил, что он слишком умный… Тогда учитель устроил  ему экзамен… - KakZachem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195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4375"/>
          <a:stretch/>
        </p:blipFill>
        <p:spPr bwMode="auto">
          <a:xfrm>
            <a:off x="12137484" y="1799275"/>
            <a:ext cx="2262951" cy="2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57800" y="2060621"/>
                <a:ext cx="317728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/>
                  <a:t>5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4000" b="1" i="1" smtClean="0"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ru-RU" sz="4000" b="1" i="1" smtClean="0">
                        <a:latin typeface="Cambria Math"/>
                      </a:rPr>
                      <m:t>=</m:t>
                    </m:r>
                    <m:r>
                      <a:rPr lang="ru-RU" sz="4000" b="1" i="1" smtClean="0"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uz-Latn-UZ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4000" b="1" i="1" smtClean="0">
                        <a:latin typeface="Cambria Math"/>
                      </a:rPr>
                      <m:t>=</m:t>
                    </m:r>
                  </m:oMath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060621"/>
                <a:ext cx="3177280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6910" b="-1304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1771" y="1984830"/>
                <a:ext cx="941283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771" y="1984830"/>
                <a:ext cx="941283" cy="1133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1272" y="2305785"/>
                <a:ext cx="18919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2" y="2305785"/>
                <a:ext cx="189192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61261" y="2064212"/>
                <a:ext cx="588623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61" y="2064212"/>
                <a:ext cx="588623" cy="11294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875" y="3880558"/>
                <a:ext cx="3672864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𝟐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𝟑𝟔</m:t>
                          </m:r>
                        </m:e>
                      </m:d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𝟗𝟗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5" y="3880558"/>
                <a:ext cx="3672864" cy="11330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10003" y="3886200"/>
                <a:ext cx="1217000" cy="11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03" y="3886200"/>
                <a:ext cx="1217000" cy="11274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7228" y="5715001"/>
                <a:ext cx="4775731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𝟏𝟐</m:t>
                      </m:r>
                      <m:r>
                        <a:rPr lang="ru-RU" sz="3600" b="1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𝟑𝟑𝟔</m:t>
                          </m:r>
                        </m:e>
                      </m:d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latin typeface="Cambria Math"/>
                        </a:rPr>
                        <m:t>𝟏𝟐</m:t>
                      </m:r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𝟑𝟑𝟔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𝟗𝟗𝟗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28" y="5715001"/>
                <a:ext cx="4775731" cy="11330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76826" y="5715000"/>
                <a:ext cx="1768433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𝟏𝟐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𝟏𝟏𝟐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𝟑𝟑𝟑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26" y="5715000"/>
                <a:ext cx="1768433" cy="11330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3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1" grpId="0"/>
      <p:bldP spid="4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4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9872"/>
              </p:ext>
            </p:extLst>
          </p:nvPr>
        </p:nvGraphicFramePr>
        <p:xfrm>
          <a:off x="3390900" y="2590800"/>
          <a:ext cx="3228341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Формула" r:id="rId4" imgW="812447" imgH="203112" progId="Equation.3">
                  <p:embed/>
                </p:oleObj>
              </mc:Choice>
              <mc:Fallback>
                <p:oleObj name="Формула" r:id="rId4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590800"/>
                        <a:ext cx="3228341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-32385"/>
            <a:ext cx="14630400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400" b="1" dirty="0">
                <a:solidFill>
                  <a:srgbClr val="FF0000"/>
                </a:solidFill>
                <a:latin typeface="Arial" charset="0"/>
              </a:rPr>
              <a:t>Пример:</a:t>
            </a:r>
            <a:r>
              <a:rPr lang="ru-RU" altLang="ru-RU" sz="3400" b="1" dirty="0">
                <a:solidFill>
                  <a:srgbClr val="00008E"/>
                </a:solidFill>
                <a:latin typeface="Arial" charset="0"/>
              </a:rPr>
              <a:t> Записать в виде обыкновенной дроби  бесконечную десятичную периодическую дробь: </a:t>
            </a:r>
          </a:p>
        </p:txBody>
      </p:sp>
      <p:graphicFrame>
        <p:nvGraphicFramePr>
          <p:cNvPr id="1157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51296"/>
              </p:ext>
            </p:extLst>
          </p:nvPr>
        </p:nvGraphicFramePr>
        <p:xfrm>
          <a:off x="982979" y="2590800"/>
          <a:ext cx="2522221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Формула" r:id="rId6" imgW="634725" imgH="203112" progId="Equation.3">
                  <p:embed/>
                </p:oleObj>
              </mc:Choice>
              <mc:Fallback>
                <p:oleObj name="Формула" r:id="rId6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79" y="2590800"/>
                        <a:ext cx="2522221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4" name="Line 32"/>
          <p:cNvSpPr>
            <a:spLocks noChangeShapeType="1"/>
          </p:cNvSpPr>
          <p:nvPr/>
        </p:nvSpPr>
        <p:spPr bwMode="auto">
          <a:xfrm>
            <a:off x="4876800" y="3248894"/>
            <a:ext cx="6908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aphicFrame>
        <p:nvGraphicFramePr>
          <p:cNvPr id="11574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85658"/>
              </p:ext>
            </p:extLst>
          </p:nvPr>
        </p:nvGraphicFramePr>
        <p:xfrm>
          <a:off x="1174749" y="3433128"/>
          <a:ext cx="5194301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Формула" r:id="rId8" imgW="1307532" imgH="203112" progId="Equation.3">
                  <p:embed/>
                </p:oleObj>
              </mc:Choice>
              <mc:Fallback>
                <p:oleObj name="Формула" r:id="rId8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49" y="3433128"/>
                        <a:ext cx="5194301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48222"/>
              </p:ext>
            </p:extLst>
          </p:nvPr>
        </p:nvGraphicFramePr>
        <p:xfrm>
          <a:off x="2038350" y="3966867"/>
          <a:ext cx="4287520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Формула" r:id="rId10" imgW="1079032" imgH="203112" progId="Equation.3">
                  <p:embed/>
                </p:oleObj>
              </mc:Choice>
              <mc:Fallback>
                <p:oleObj name="Формула" r:id="rId10" imgW="10790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966867"/>
                        <a:ext cx="4287520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7" name="Line 35"/>
          <p:cNvSpPr>
            <a:spLocks noChangeShapeType="1"/>
          </p:cNvSpPr>
          <p:nvPr/>
        </p:nvSpPr>
        <p:spPr bwMode="auto">
          <a:xfrm>
            <a:off x="609600" y="4764544"/>
            <a:ext cx="58635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5748" name="Line 36"/>
          <p:cNvSpPr>
            <a:spLocks noChangeShapeType="1"/>
          </p:cNvSpPr>
          <p:nvPr/>
        </p:nvSpPr>
        <p:spPr bwMode="auto">
          <a:xfrm>
            <a:off x="942339" y="4038600"/>
            <a:ext cx="231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aphicFrame>
        <p:nvGraphicFramePr>
          <p:cNvPr id="1157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416941"/>
              </p:ext>
            </p:extLst>
          </p:nvPr>
        </p:nvGraphicFramePr>
        <p:xfrm>
          <a:off x="590550" y="4953000"/>
          <a:ext cx="9431021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Формула" r:id="rId12" imgW="2374900" imgH="203200" progId="Equation.3">
                  <p:embed/>
                </p:oleObj>
              </mc:Choice>
              <mc:Fallback>
                <p:oleObj name="Формула" r:id="rId12" imgW="237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953000"/>
                        <a:ext cx="9431021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25580"/>
              </p:ext>
            </p:extLst>
          </p:nvPr>
        </p:nvGraphicFramePr>
        <p:xfrm>
          <a:off x="1524000" y="5562600"/>
          <a:ext cx="2672080" cy="79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Формула" r:id="rId14" imgW="672808" imgH="203112" progId="Equation.3">
                  <p:embed/>
                </p:oleObj>
              </mc:Choice>
              <mc:Fallback>
                <p:oleObj name="Формула" r:id="rId14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2672080" cy="79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76218"/>
              </p:ext>
            </p:extLst>
          </p:nvPr>
        </p:nvGraphicFramePr>
        <p:xfrm>
          <a:off x="3765549" y="6324600"/>
          <a:ext cx="2219960" cy="15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Формула" r:id="rId16" imgW="558558" imgH="393529" progId="Equation.3">
                  <p:embed/>
                </p:oleObj>
              </mc:Choice>
              <mc:Fallback>
                <p:oleObj name="Формула" r:id="rId1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49" y="6324600"/>
                        <a:ext cx="2219960" cy="1545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5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9475"/>
              </p:ext>
            </p:extLst>
          </p:nvPr>
        </p:nvGraphicFramePr>
        <p:xfrm>
          <a:off x="7030719" y="6089853"/>
          <a:ext cx="4846320" cy="15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Формула" r:id="rId18" imgW="1218671" imgH="393529" progId="Equation.3">
                  <p:embed/>
                </p:oleObj>
              </mc:Choice>
              <mc:Fallback>
                <p:oleObj name="Формула" r:id="rId18" imgW="121867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719" y="6089853"/>
                        <a:ext cx="4846320" cy="1545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53" name="Rectangle 41"/>
          <p:cNvSpPr>
            <a:spLocks noChangeArrowheads="1"/>
          </p:cNvSpPr>
          <p:nvPr/>
        </p:nvSpPr>
        <p:spPr bwMode="auto">
          <a:xfrm>
            <a:off x="7030719" y="6105541"/>
            <a:ext cx="4721859" cy="14799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ru-RU" alt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301" y="1177290"/>
            <a:ext cx="384809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400" b="1" dirty="0">
                <a:solidFill>
                  <a:srgbClr val="FF0000"/>
                </a:solidFill>
                <a:latin typeface="Arial" charset="0"/>
              </a:rPr>
              <a:t>Решение:</a:t>
            </a:r>
            <a:endParaRPr lang="ru-RU" altLang="ru-RU" sz="3400" b="1" dirty="0">
              <a:solidFill>
                <a:srgbClr val="00008E"/>
              </a:solidFill>
              <a:latin typeface="Arial" charset="0"/>
            </a:endParaRPr>
          </a:p>
        </p:txBody>
      </p:sp>
      <p:graphicFrame>
        <p:nvGraphicFramePr>
          <p:cNvPr id="2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75230"/>
              </p:ext>
            </p:extLst>
          </p:nvPr>
        </p:nvGraphicFramePr>
        <p:xfrm>
          <a:off x="707707" y="1813358"/>
          <a:ext cx="16160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Формула" r:id="rId20" imgW="406080" imgH="203040" progId="Equation.3">
                  <p:embed/>
                </p:oleObj>
              </mc:Choice>
              <mc:Fallback>
                <p:oleObj name="Формула" r:id="rId2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" y="1813358"/>
                        <a:ext cx="16160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96976"/>
              </p:ext>
            </p:extLst>
          </p:nvPr>
        </p:nvGraphicFramePr>
        <p:xfrm>
          <a:off x="8229600" y="685064"/>
          <a:ext cx="1616075" cy="8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Формула" r:id="rId22" imgW="406080" imgH="203040" progId="Equation.3">
                  <p:embed/>
                </p:oleObj>
              </mc:Choice>
              <mc:Fallback>
                <p:oleObj name="Формула" r:id="rId22" imgW="406080" imgH="203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85064"/>
                        <a:ext cx="1616075" cy="819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480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5744" grpId="0" animBg="1"/>
      <p:bldP spid="115747" grpId="0" animBg="1"/>
      <p:bldP spid="115748" grpId="0" animBg="1"/>
      <p:bldP spid="115753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7363"/>
              </p:ext>
            </p:extLst>
          </p:nvPr>
        </p:nvGraphicFramePr>
        <p:xfrm>
          <a:off x="3550921" y="1371600"/>
          <a:ext cx="3533141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Формула" r:id="rId4" imgW="888614" imgH="203112" progId="Equation.3">
                  <p:embed/>
                </p:oleObj>
              </mc:Choice>
              <mc:Fallback>
                <p:oleObj name="Формула" r:id="rId4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921" y="1371600"/>
                        <a:ext cx="3533141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Box 18"/>
          <p:cNvSpPr txBox="1">
            <a:spLocks noChangeArrowheads="1"/>
          </p:cNvSpPr>
          <p:nvPr/>
        </p:nvSpPr>
        <p:spPr bwMode="auto">
          <a:xfrm>
            <a:off x="0" y="22003"/>
            <a:ext cx="14630400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400" b="1" dirty="0">
                <a:solidFill>
                  <a:srgbClr val="FF0000"/>
                </a:solidFill>
                <a:latin typeface="Arial" charset="0"/>
              </a:rPr>
              <a:t>Пример: </a:t>
            </a:r>
            <a:r>
              <a:rPr lang="ru-RU" altLang="ru-RU" sz="3400" b="1" dirty="0">
                <a:solidFill>
                  <a:srgbClr val="00008E"/>
                </a:solidFill>
                <a:latin typeface="Arial" charset="0"/>
              </a:rPr>
              <a:t>Записать в виде обыкновенной дроби  бесконечную десятичную периодическую дробь: </a:t>
            </a:r>
          </a:p>
        </p:txBody>
      </p:sp>
      <p:graphicFrame>
        <p:nvGraphicFramePr>
          <p:cNvPr id="117766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42260274"/>
              </p:ext>
            </p:extLst>
          </p:nvPr>
        </p:nvGraphicFramePr>
        <p:xfrm>
          <a:off x="8382000" y="810705"/>
          <a:ext cx="1824990" cy="77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Формула" r:id="rId6" imgW="457200" imgH="203040" progId="Equation.3">
                  <p:embed/>
                </p:oleObj>
              </mc:Choice>
              <mc:Fallback>
                <p:oleObj name="Формула" r:id="rId6" imgW="45720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810705"/>
                        <a:ext cx="1824990" cy="779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88187"/>
              </p:ext>
            </p:extLst>
          </p:nvPr>
        </p:nvGraphicFramePr>
        <p:xfrm>
          <a:off x="889000" y="1371600"/>
          <a:ext cx="2725421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Формула" r:id="rId8" imgW="685800" imgH="203200" progId="Equation.3">
                  <p:embed/>
                </p:oleObj>
              </mc:Choice>
              <mc:Fallback>
                <p:oleObj name="Формула" r:id="rId8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371600"/>
                        <a:ext cx="2725421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668520" y="2040256"/>
            <a:ext cx="6908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09191"/>
              </p:ext>
            </p:extLst>
          </p:nvPr>
        </p:nvGraphicFramePr>
        <p:xfrm>
          <a:off x="1239520" y="2286000"/>
          <a:ext cx="4589779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Формула" r:id="rId10" imgW="1155700" imgH="203200" progId="Equation.3">
                  <p:embed/>
                </p:oleObj>
              </mc:Choice>
              <mc:Fallback>
                <p:oleObj name="Формула" r:id="rId10" imgW="1155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520" y="2286000"/>
                        <a:ext cx="4589779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6761"/>
              </p:ext>
            </p:extLst>
          </p:nvPr>
        </p:nvGraphicFramePr>
        <p:xfrm>
          <a:off x="1295400" y="3783193"/>
          <a:ext cx="5196840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Формула" r:id="rId12" imgW="1307532" imgH="203112" progId="Equation.3">
                  <p:embed/>
                </p:oleObj>
              </mc:Choice>
              <mc:Fallback>
                <p:oleObj name="Формула" r:id="rId12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83193"/>
                        <a:ext cx="5196840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712471" y="4416874"/>
            <a:ext cx="54152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481330" y="3733800"/>
            <a:ext cx="2311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aphicFrame>
        <p:nvGraphicFramePr>
          <p:cNvPr id="1177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5900"/>
              </p:ext>
            </p:extLst>
          </p:nvPr>
        </p:nvGraphicFramePr>
        <p:xfrm>
          <a:off x="990600" y="4416874"/>
          <a:ext cx="3276600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Формула" r:id="rId14" imgW="825500" imgH="203200" progId="Equation.3">
                  <p:embed/>
                </p:oleObj>
              </mc:Choice>
              <mc:Fallback>
                <p:oleObj name="Формула" r:id="rId14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6874"/>
                        <a:ext cx="3276600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30169"/>
              </p:ext>
            </p:extLst>
          </p:nvPr>
        </p:nvGraphicFramePr>
        <p:xfrm>
          <a:off x="712471" y="5486400"/>
          <a:ext cx="2321560" cy="14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Формула" r:id="rId16" imgW="583947" imgH="393529" progId="Equation.3">
                  <p:embed/>
                </p:oleObj>
              </mc:Choice>
              <mc:Fallback>
                <p:oleObj name="Формула" r:id="rId16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1" y="5486400"/>
                        <a:ext cx="2321560" cy="146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51882"/>
              </p:ext>
            </p:extLst>
          </p:nvPr>
        </p:nvGraphicFramePr>
        <p:xfrm>
          <a:off x="7772400" y="3581608"/>
          <a:ext cx="5450840" cy="14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Формула" r:id="rId18" imgW="1371600" imgH="393700" progId="Equation.3">
                  <p:embed/>
                </p:oleObj>
              </mc:Choice>
              <mc:Fallback>
                <p:oleObj name="Формула" r:id="rId18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581608"/>
                        <a:ext cx="5450840" cy="146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7726679" y="3681544"/>
            <a:ext cx="5455921" cy="140317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ru-RU" altLang="ru-RU"/>
          </a:p>
        </p:txBody>
      </p:sp>
      <p:graphicFrame>
        <p:nvGraphicFramePr>
          <p:cNvPr id="1177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16568"/>
              </p:ext>
            </p:extLst>
          </p:nvPr>
        </p:nvGraphicFramePr>
        <p:xfrm>
          <a:off x="712472" y="3048000"/>
          <a:ext cx="5798819" cy="7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Формула" r:id="rId20" imgW="1459866" imgH="203112" progId="Equation.3">
                  <p:embed/>
                </p:oleObj>
              </mc:Choice>
              <mc:Fallback>
                <p:oleObj name="Формула" r:id="rId20" imgW="14598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2" y="3048000"/>
                        <a:ext cx="5798819" cy="756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86015"/>
              </p:ext>
            </p:extLst>
          </p:nvPr>
        </p:nvGraphicFramePr>
        <p:xfrm>
          <a:off x="3002280" y="5486400"/>
          <a:ext cx="1666240" cy="14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Формула" r:id="rId22" imgW="418918" imgH="393529" progId="Equation.3">
                  <p:embed/>
                </p:oleObj>
              </mc:Choice>
              <mc:Fallback>
                <p:oleObj name="Формула" r:id="rId22" imgW="41891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280" y="5486400"/>
                        <a:ext cx="1666240" cy="146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07085"/>
              </p:ext>
            </p:extLst>
          </p:nvPr>
        </p:nvGraphicFramePr>
        <p:xfrm>
          <a:off x="4668520" y="5486400"/>
          <a:ext cx="2120899" cy="14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Формула" r:id="rId24" imgW="533169" imgH="393529" progId="Equation.3">
                  <p:embed/>
                </p:oleObj>
              </mc:Choice>
              <mc:Fallback>
                <p:oleObj name="Формула" r:id="rId24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520" y="5486400"/>
                        <a:ext cx="2120899" cy="146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692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nimBg="1"/>
      <p:bldP spid="117771" grpId="0" animBg="1"/>
      <p:bldP spid="117772" grpId="0" animBg="1"/>
      <p:bldP spid="1177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211" y="1752718"/>
            <a:ext cx="4746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  0,35  и  0,(35)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424" y="152400"/>
            <a:ext cx="1280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Сравнить числа: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697" y="2876786"/>
            <a:ext cx="69605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0,3500…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0,353535…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1617" y="1752719"/>
            <a:ext cx="4908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˂</a:t>
            </a:r>
            <a:endParaRPr lang="uz-Latn-UZ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82411" y="1752717"/>
            <a:ext cx="4746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 1,03  и  1,0(3)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8200" y="2895599"/>
            <a:ext cx="50561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1,03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1,0333…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817" y="1752718"/>
            <a:ext cx="4908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˂</a:t>
            </a:r>
            <a:endParaRPr lang="uz-Latn-UZ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8211" y="4343518"/>
            <a:ext cx="4746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 2,4(1)  и  2,41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6934" y="5486400"/>
            <a:ext cx="46640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,4111…˃ 2,41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5137" y="4293690"/>
            <a:ext cx="4908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˃</a:t>
            </a:r>
            <a:endParaRPr lang="uz-Latn-UZ" sz="4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00497" y="4343518"/>
            <a:ext cx="4746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4)  3,7(2)  и  3,72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69220" y="5486400"/>
            <a:ext cx="47291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3,7222…˃ 3,72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57423" y="4293690"/>
            <a:ext cx="4908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˃</a:t>
            </a:r>
            <a:endParaRPr lang="uz-Latn-UZ" sz="4800" b="1" dirty="0"/>
          </a:p>
        </p:txBody>
      </p:sp>
    </p:spTree>
    <p:extLst>
      <p:ext uri="{BB962C8B-B14F-4D97-AF65-F5344CB8AC3E}">
        <p14:creationId xmlns:p14="http://schemas.microsoft.com/office/powerpoint/2010/main" val="84399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22" grpId="0"/>
      <p:bldP spid="23" grpId="0" animBg="1"/>
      <p:bldP spid="25" grpId="0"/>
      <p:bldP spid="26" grpId="0" animBg="1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7" name="Овал 6"/>
          <p:cNvSpPr/>
          <p:nvPr/>
        </p:nvSpPr>
        <p:spPr>
          <a:xfrm>
            <a:off x="273050" y="12573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uz-Latn-UZ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300" y="478155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endParaRPr lang="uz-Latn-U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одзаголовок 2"/>
              <p:cNvSpPr txBox="1">
                <a:spLocks/>
              </p:cNvSpPr>
              <p:nvPr/>
            </p:nvSpPr>
            <p:spPr>
              <a:xfrm>
                <a:off x="155575" y="1540573"/>
                <a:ext cx="13792200" cy="278377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159038">
                  <a:defRPr>
                    <a:latin typeface="+mn-lt"/>
                    <a:ea typeface="+mn-ea"/>
                    <a:cs typeface="+mn-cs"/>
                  </a:defRPr>
                </a:lvl2pPr>
                <a:lvl3pPr marL="2318076">
                  <a:defRPr>
                    <a:latin typeface="+mn-lt"/>
                    <a:ea typeface="+mn-ea"/>
                    <a:cs typeface="+mn-cs"/>
                  </a:defRPr>
                </a:lvl3pPr>
                <a:lvl4pPr marL="3477112">
                  <a:defRPr>
                    <a:latin typeface="+mn-lt"/>
                    <a:ea typeface="+mn-ea"/>
                    <a:cs typeface="+mn-cs"/>
                  </a:defRPr>
                </a:lvl4pPr>
                <a:lvl5pPr marL="4636148">
                  <a:defRPr>
                    <a:latin typeface="+mn-lt"/>
                    <a:ea typeface="+mn-ea"/>
                    <a:cs typeface="+mn-cs"/>
                  </a:defRPr>
                </a:lvl5pPr>
                <a:lvl6pPr marL="5795186">
                  <a:defRPr>
                    <a:latin typeface="+mn-lt"/>
                    <a:ea typeface="+mn-ea"/>
                    <a:cs typeface="+mn-cs"/>
                  </a:defRPr>
                </a:lvl6pPr>
                <a:lvl7pPr marL="6954224">
                  <a:defRPr>
                    <a:latin typeface="+mn-lt"/>
                    <a:ea typeface="+mn-ea"/>
                    <a:cs typeface="+mn-cs"/>
                  </a:defRPr>
                </a:lvl7pPr>
                <a:lvl8pPr marL="8113261">
                  <a:defRPr>
                    <a:latin typeface="+mn-lt"/>
                    <a:ea typeface="+mn-ea"/>
                    <a:cs typeface="+mn-cs"/>
                  </a:defRPr>
                </a:lvl8pPr>
                <a:lvl9pPr marL="927229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Из ряда чисел  выбрать натуральные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числа,   целые числа,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рациональные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числа,  иррациональные числа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20,5;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;    24,(37) ;   -52 ;    -0,9;    0 ;    71 ;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pPr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16" name="Под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540573"/>
                <a:ext cx="13792200" cy="2783777"/>
              </a:xfrm>
              <a:prstGeom prst="rect">
                <a:avLst/>
              </a:prstGeom>
              <a:blipFill rotWithShape="1">
                <a:blip r:embed="rId2"/>
                <a:stretch>
                  <a:fillRect l="-2034" t="-504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371600" y="47815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Записать в виде конечной или бесконечной периодической десятичной дроби: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9843" y="6210192"/>
                <a:ext cx="588623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43" y="6210192"/>
                <a:ext cx="588623" cy="1133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0400" y="6186519"/>
                <a:ext cx="86433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86519"/>
                <a:ext cx="864339" cy="1133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75619" y="6143001"/>
                <a:ext cx="864339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𝟖𝟐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19" y="6143001"/>
                <a:ext cx="864339" cy="11294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86115" y="6143001"/>
                <a:ext cx="864339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115" y="6143001"/>
                <a:ext cx="864339" cy="11294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72600" y="6172092"/>
                <a:ext cx="1140056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𝟔𝟑𝟒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6172092"/>
                <a:ext cx="1140056" cy="11294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12192000" cy="1477328"/>
          </a:xfrm>
        </p:spPr>
        <p:txBody>
          <a:bodyPr/>
          <a:lstStyle/>
          <a:p>
            <a:pPr algn="ctr" eaLnBrk="1" hangingPunct="1"/>
            <a:r>
              <a:rPr lang="ru-RU" sz="4800" dirty="0">
                <a:solidFill>
                  <a:srgbClr val="000099"/>
                </a:solidFill>
              </a:rPr>
              <a:t>Извлечение арифметического квадратного корня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13716000" cy="530914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/>
              <a:t>	 </a:t>
            </a:r>
            <a:r>
              <a:rPr lang="ru-RU" sz="4000" b="1" dirty="0">
                <a:solidFill>
                  <a:srgbClr val="CC0000"/>
                </a:solidFill>
              </a:rPr>
              <a:t>Извлечь арифметический квадратный корень </a:t>
            </a:r>
            <a:r>
              <a:rPr lang="ru-RU" sz="4000" b="1" dirty="0" smtClean="0">
                <a:solidFill>
                  <a:srgbClr val="CC0000"/>
                </a:solidFill>
              </a:rPr>
              <a:t>из числа </a:t>
            </a:r>
            <a:r>
              <a:rPr lang="ru-RU" sz="4800" b="1" dirty="0">
                <a:solidFill>
                  <a:srgbClr val="1A0A5E"/>
                </a:solidFill>
              </a:rPr>
              <a:t>а</a:t>
            </a:r>
            <a:r>
              <a:rPr lang="ru-RU" sz="4000" dirty="0"/>
              <a:t> </a:t>
            </a:r>
            <a:r>
              <a:rPr lang="ru-RU" sz="4000" b="1" dirty="0">
                <a:solidFill>
                  <a:schemeClr val="tx1"/>
                </a:solidFill>
              </a:rPr>
              <a:t>– это значит найти значение выражения      </a:t>
            </a:r>
          </a:p>
          <a:p>
            <a:pPr eaLnBrk="1" hangingPunct="1">
              <a:buFontTx/>
              <a:buNone/>
            </a:pPr>
            <a:endParaRPr lang="ru-RU" sz="40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3900" b="1" dirty="0">
                <a:solidFill>
                  <a:schemeClr val="tx1"/>
                </a:solidFill>
              </a:rPr>
              <a:t>	</a:t>
            </a:r>
            <a:r>
              <a:rPr lang="ru-RU" sz="3900" b="1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3900" b="1" dirty="0" smtClean="0">
                <a:solidFill>
                  <a:schemeClr val="tx1"/>
                </a:solidFill>
              </a:rPr>
              <a:t>Не </a:t>
            </a:r>
            <a:r>
              <a:rPr lang="ru-RU" sz="3900" b="1" dirty="0">
                <a:solidFill>
                  <a:schemeClr val="tx1"/>
                </a:solidFill>
              </a:rPr>
              <a:t>существует квадратного корня из отрицательного числа. Следовательно выражение        при а </a:t>
            </a:r>
            <a:r>
              <a:rPr lang="en-US" sz="3900" b="1" dirty="0">
                <a:solidFill>
                  <a:schemeClr val="tx1"/>
                </a:solidFill>
              </a:rPr>
              <a:t>&lt; 0</a:t>
            </a:r>
            <a:r>
              <a:rPr lang="ru-RU" sz="3900" b="1" dirty="0">
                <a:solidFill>
                  <a:schemeClr val="tx1"/>
                </a:solidFill>
              </a:rPr>
              <a:t> не имеет смысла.</a:t>
            </a:r>
          </a:p>
          <a:p>
            <a:pPr algn="ctr" eaLnBrk="1" hangingPunct="1">
              <a:buFontTx/>
              <a:buNone/>
            </a:pPr>
            <a:endParaRPr lang="ru-RU" sz="21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b="1" dirty="0">
                <a:solidFill>
                  <a:schemeClr val="tx1"/>
                </a:solidFill>
              </a:rPr>
              <a:t>Выражения			</a:t>
            </a:r>
            <a:r>
              <a:rPr lang="ru-RU" sz="4000" b="1" dirty="0" smtClean="0">
                <a:solidFill>
                  <a:schemeClr val="tx1"/>
                </a:solidFill>
              </a:rPr>
              <a:t>   не </a:t>
            </a:r>
            <a:r>
              <a:rPr lang="ru-RU" sz="4000" b="1" dirty="0">
                <a:solidFill>
                  <a:schemeClr val="tx1"/>
                </a:solidFill>
              </a:rPr>
              <a:t>имеют смысла.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42023305"/>
              </p:ext>
            </p:extLst>
          </p:nvPr>
        </p:nvGraphicFramePr>
        <p:xfrm>
          <a:off x="13258800" y="2667000"/>
          <a:ext cx="88900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Формула" r:id="rId3" imgW="482400" imgH="380880" progId="Equation.3">
                  <p:embed/>
                </p:oleObj>
              </mc:Choice>
              <mc:Fallback>
                <p:oleObj name="Формула" r:id="rId3" imgW="482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0" y="2667000"/>
                        <a:ext cx="889000" cy="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12050010"/>
              </p:ext>
            </p:extLst>
          </p:nvPr>
        </p:nvGraphicFramePr>
        <p:xfrm>
          <a:off x="9525000" y="5105400"/>
          <a:ext cx="90085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Формула" r:id="rId5" imgW="482400" imgH="380880" progId="Equation.3">
                  <p:embed/>
                </p:oleObj>
              </mc:Choice>
              <mc:Fallback>
                <p:oleObj name="Формула" r:id="rId5" imgW="482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5105400"/>
                        <a:ext cx="90085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43502"/>
              </p:ext>
            </p:extLst>
          </p:nvPr>
        </p:nvGraphicFramePr>
        <p:xfrm>
          <a:off x="5029200" y="6324600"/>
          <a:ext cx="2265680" cy="116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Формула" r:id="rId7" imgW="1587240" imgH="876240" progId="Equation.3">
                  <p:embed/>
                </p:oleObj>
              </mc:Choice>
              <mc:Fallback>
                <p:oleObj name="Формула" r:id="rId7" imgW="158724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324600"/>
                        <a:ext cx="2265680" cy="1165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6245"/>
              </p:ext>
            </p:extLst>
          </p:nvPr>
        </p:nvGraphicFramePr>
        <p:xfrm>
          <a:off x="4114800" y="3124200"/>
          <a:ext cx="516211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Формула" r:id="rId9" imgW="1790640" imgH="444240" progId="Equation.3">
                  <p:embed/>
                </p:oleObj>
              </mc:Choice>
              <mc:Fallback>
                <p:oleObj name="Формула" r:id="rId9" imgW="1790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5162113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0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11887200" cy="914400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Определить верно ли равенство:</a:t>
            </a:r>
          </a:p>
          <a:p>
            <a:pPr algn="ctr">
              <a:spcAft>
                <a:spcPct val="0"/>
              </a:spcAft>
              <a:buFont typeface="Arial" charset="0"/>
              <a:buNone/>
            </a:pPr>
            <a:endParaRPr lang="ru-RU" sz="3600" b="1" dirty="0" smtClean="0"/>
          </a:p>
          <a:p>
            <a:pPr algn="ctr">
              <a:spcAft>
                <a:spcPct val="0"/>
              </a:spcAft>
              <a:buFont typeface="Arial" charset="0"/>
              <a:buNone/>
            </a:pPr>
            <a:endParaRPr lang="ru-RU" sz="3600" b="1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65837"/>
              </p:ext>
            </p:extLst>
          </p:nvPr>
        </p:nvGraphicFramePr>
        <p:xfrm>
          <a:off x="857250" y="1720201"/>
          <a:ext cx="2388623" cy="143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Формула" r:id="rId3" imgW="583947" imgH="444307" progId="Equation.3">
                  <p:embed/>
                </p:oleObj>
              </mc:Choice>
              <mc:Fallback>
                <p:oleObj name="Формула" r:id="rId3" imgW="58394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20201"/>
                        <a:ext cx="2388623" cy="1438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37383"/>
              </p:ext>
            </p:extLst>
          </p:nvPr>
        </p:nvGraphicFramePr>
        <p:xfrm>
          <a:off x="4983481" y="1872601"/>
          <a:ext cx="3233296" cy="112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Формула" r:id="rId5" imgW="698500" imgH="228600" progId="Equation.3">
                  <p:embed/>
                </p:oleObj>
              </mc:Choice>
              <mc:Fallback>
                <p:oleObj name="Формула" r:id="rId5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1872601"/>
                        <a:ext cx="3233296" cy="1129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303042"/>
              </p:ext>
            </p:extLst>
          </p:nvPr>
        </p:nvGraphicFramePr>
        <p:xfrm>
          <a:off x="10153650" y="1872601"/>
          <a:ext cx="2730185" cy="107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Формула" r:id="rId7" imgW="672808" imgH="253890" progId="Equation.3">
                  <p:embed/>
                </p:oleObj>
              </mc:Choice>
              <mc:Fallback>
                <p:oleObj name="Формула" r:id="rId7" imgW="67280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3650" y="1872601"/>
                        <a:ext cx="2730185" cy="1078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77826"/>
              </p:ext>
            </p:extLst>
          </p:nvPr>
        </p:nvGraphicFramePr>
        <p:xfrm>
          <a:off x="477838" y="3701401"/>
          <a:ext cx="299010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Формула" r:id="rId9" imgW="736560" imgH="228600" progId="Equation.3">
                  <p:embed/>
                </p:oleObj>
              </mc:Choice>
              <mc:Fallback>
                <p:oleObj name="Формула" r:id="rId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701401"/>
                        <a:ext cx="2990107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96645"/>
              </p:ext>
            </p:extLst>
          </p:nvPr>
        </p:nvGraphicFramePr>
        <p:xfrm>
          <a:off x="5300980" y="3701401"/>
          <a:ext cx="2656336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Формула" r:id="rId11" imgW="761669" imgH="253890" progId="Equation.3">
                  <p:embed/>
                </p:oleObj>
              </mc:Choice>
              <mc:Fallback>
                <p:oleObj name="Формула" r:id="rId11" imgW="7616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980" y="3701401"/>
                        <a:ext cx="2656336" cy="1043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306614"/>
              </p:ext>
            </p:extLst>
          </p:nvPr>
        </p:nvGraphicFramePr>
        <p:xfrm>
          <a:off x="9810749" y="3777601"/>
          <a:ext cx="3219451" cy="7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Формула" r:id="rId13" imgW="660113" imgH="215806" progId="Equation.3">
                  <p:embed/>
                </p:oleObj>
              </mc:Choice>
              <mc:Fallback>
                <p:oleObj name="Формула" r:id="rId13" imgW="6601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49" y="3777601"/>
                        <a:ext cx="3219451" cy="77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3524250" y="1720201"/>
            <a:ext cx="761590" cy="10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2934950" y="3563246"/>
            <a:ext cx="761590" cy="10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8267700" y="3591736"/>
            <a:ext cx="761590" cy="10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8324850" y="1905896"/>
            <a:ext cx="761590" cy="10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знак не верно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988011"/>
            <a:ext cx="761590" cy="7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ртинки по запросу &quot;знак не верно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045852"/>
            <a:ext cx="761590" cy="7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81000"/>
            <a:ext cx="12192000" cy="61555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 </a:t>
            </a:r>
            <a:r>
              <a:rPr lang="ru-RU" sz="4000" dirty="0" smtClean="0">
                <a:solidFill>
                  <a:srgbClr val="000099"/>
                </a:solidFill>
              </a:rPr>
              <a:t>Натур</a:t>
            </a:r>
            <a:r>
              <a:rPr lang="ru-RU" sz="4000" b="1" dirty="0" smtClean="0">
                <a:solidFill>
                  <a:srgbClr val="000099"/>
                </a:solidFill>
              </a:rPr>
              <a:t>альные числа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1950" y="1524000"/>
            <a:ext cx="1394460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6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Натуральные </a:t>
            </a:r>
            <a:r>
              <a:rPr lang="ru-RU" sz="36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числа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числа которые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используются для счёта предметов. </a:t>
            </a:r>
          </a:p>
          <a:p>
            <a:pPr algn="ctr"/>
            <a:endParaRPr lang="uz-Latn-UZ" sz="3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Например: 1;  2;  3;  4;  5;  6;  7;  8;  9;  10;  11;  …..</a:t>
            </a:r>
            <a:endParaRPr lang="ru-RU" sz="36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Множество натуральных чисел обозначается </a:t>
            </a:r>
            <a:r>
              <a:rPr lang="uz-Latn-UZ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81000"/>
            <a:ext cx="12192000" cy="615553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99"/>
                </a:solidFill>
              </a:rPr>
              <a:t>Цел</a:t>
            </a:r>
            <a:r>
              <a:rPr lang="ru-RU" sz="4000" b="1" dirty="0" smtClean="0">
                <a:solidFill>
                  <a:srgbClr val="000099"/>
                </a:solidFill>
              </a:rPr>
              <a:t>ые числа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0989" y="3581400"/>
            <a:ext cx="13944600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	</a:t>
            </a:r>
            <a:endParaRPr lang="uz-Latn-UZ" sz="3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Например: ….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 -4;  -3;  -2;  -1;  0;  1;  2;  3;  4;  5; …..</a:t>
            </a:r>
            <a:endParaRPr lang="ru-RU" sz="36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Множество целых чисел обозначается </a:t>
            </a:r>
            <a:r>
              <a:rPr lang="uz-Latn-UZ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4" y="1219200"/>
            <a:ext cx="13688791" cy="21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81000"/>
            <a:ext cx="12192000" cy="6155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 Рациональные числа</a:t>
            </a:r>
            <a:r>
              <a:rPr lang="uz-Latn-UZ" sz="4000" b="1" dirty="0" smtClean="0">
                <a:solidFill>
                  <a:srgbClr val="000099"/>
                </a:solidFill>
              </a:rPr>
              <a:t> </a:t>
            </a:r>
            <a:endParaRPr lang="ru-RU" sz="4000" b="1" dirty="0" smtClean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61950" y="990600"/>
                <a:ext cx="13944600" cy="64896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159038">
                  <a:defRPr>
                    <a:latin typeface="+mn-lt"/>
                    <a:ea typeface="+mn-ea"/>
                    <a:cs typeface="+mn-cs"/>
                  </a:defRPr>
                </a:lvl2pPr>
                <a:lvl3pPr marL="2318076">
                  <a:defRPr>
                    <a:latin typeface="+mn-lt"/>
                    <a:ea typeface="+mn-ea"/>
                    <a:cs typeface="+mn-cs"/>
                  </a:defRPr>
                </a:lvl3pPr>
                <a:lvl4pPr marL="3477112">
                  <a:defRPr>
                    <a:latin typeface="+mn-lt"/>
                    <a:ea typeface="+mn-ea"/>
                    <a:cs typeface="+mn-cs"/>
                  </a:defRPr>
                </a:lvl4pPr>
                <a:lvl5pPr marL="4636148">
                  <a:defRPr>
                    <a:latin typeface="+mn-lt"/>
                    <a:ea typeface="+mn-ea"/>
                    <a:cs typeface="+mn-cs"/>
                  </a:defRPr>
                </a:lvl5pPr>
                <a:lvl6pPr marL="5795186">
                  <a:defRPr>
                    <a:latin typeface="+mn-lt"/>
                    <a:ea typeface="+mn-ea"/>
                    <a:cs typeface="+mn-cs"/>
                  </a:defRPr>
                </a:lvl6pPr>
                <a:lvl7pPr marL="6954224">
                  <a:defRPr>
                    <a:latin typeface="+mn-lt"/>
                    <a:ea typeface="+mn-ea"/>
                    <a:cs typeface="+mn-cs"/>
                  </a:defRPr>
                </a:lvl7pPr>
                <a:lvl8pPr marL="8113261">
                  <a:defRPr>
                    <a:latin typeface="+mn-lt"/>
                    <a:ea typeface="+mn-ea"/>
                    <a:cs typeface="+mn-cs"/>
                  </a:defRPr>
                </a:lvl8pPr>
                <a:lvl9pPr marL="927229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ru-RU" sz="3600" b="1" i="1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Рациональные </a:t>
                </a:r>
                <a:r>
                  <a:rPr lang="ru-RU" sz="36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числа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это числа которые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можно представить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в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виде</a:t>
                </a:r>
                <a:r>
                  <a:rPr lang="uz-Latn-UZ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uz-Latn-UZ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целое число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n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–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натуральное число.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Cyrl-UZ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Например: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Cyrl-UZ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uz-Cyrl-UZ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𝟕𝟓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𝟑𝟑𝟑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…=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,(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3600" b="1" i="1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i="1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ru-RU" sz="3600" b="1" i="1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Рациональные </a:t>
                </a:r>
                <a:r>
                  <a:rPr lang="ru-RU" sz="36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числа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можно записать в виде десятичной дроби, конечной или бесконечной</a:t>
                </a:r>
                <a:r>
                  <a:rPr lang="ru-RU" sz="36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периодической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Множество рациональных чисел обозначается </a:t>
                </a:r>
                <a:r>
                  <a:rPr lang="uz-Latn-UZ" sz="4800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Например</a:t>
                </a:r>
                <a:r>
                  <a:rPr lang="ru-RU" sz="3600" b="1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 7</a:t>
                </a:r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=7,(0</a:t>
                </a:r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0</a:t>
                </a:r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,(45)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den>
                    </m:f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6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𝟐𝟑𝟑𝟑</m:t>
                    </m:r>
                    <m:r>
                      <a:rPr lang="en-US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=-0,2(3)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990600"/>
                <a:ext cx="13944600" cy="6489662"/>
              </a:xfrm>
              <a:prstGeom prst="rect">
                <a:avLst/>
              </a:prstGeom>
              <a:blipFill rotWithShape="1">
                <a:blip r:embed="rId2"/>
                <a:stretch>
                  <a:fillRect l="-1967" t="-2162" r="-1617" b="-131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27447"/>
            <a:ext cx="12192000" cy="61555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 Иррациональные числа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" y="1295400"/>
                <a:ext cx="14020800" cy="4144917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ru-RU" sz="36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Иррациональные числа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это числа которые невозможно представить в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виде</a:t>
                </a:r>
                <a:r>
                  <a:rPr lang="uz-Latn-UZ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uz-Latn-UZ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uz-Latn-UZ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целое число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n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–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натуральное </a:t>
                </a:r>
                <a:r>
                  <a:rPr lang="uz-Cyrl-UZ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</a:t>
                </a:r>
                <a:r>
                  <a:rPr lang="ru-RU" sz="36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исло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sz="3600" b="1" i="1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600" b="1" i="1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Иррациональные </a:t>
                </a:r>
                <a:r>
                  <a:rPr lang="ru-RU" sz="36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числа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это бесконечные </a:t>
                </a:r>
                <a:endParaRPr lang="en-US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6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непериодические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десятичные дроби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Например:   0,123456……</a:t>
                </a:r>
                <a:endParaRPr lang="ru-RU" sz="3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" y="1295400"/>
                <a:ext cx="14020800" cy="4144917"/>
              </a:xfrm>
              <a:blipFill rotWithShape="1">
                <a:blip r:embed="rId3"/>
                <a:stretch>
                  <a:fillRect t="-3387" b="-574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32437683"/>
              </p:ext>
            </p:extLst>
          </p:nvPr>
        </p:nvGraphicFramePr>
        <p:xfrm>
          <a:off x="2209800" y="5867400"/>
          <a:ext cx="979487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Формула" r:id="rId4" imgW="2882880" imgH="482400" progId="Equation.3">
                  <p:embed/>
                </p:oleObj>
              </mc:Choice>
              <mc:Fallback>
                <p:oleObj name="Формула" r:id="rId4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979487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2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832" y="304800"/>
            <a:ext cx="12435840" cy="677108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000099"/>
                </a:solidFill>
              </a:rPr>
              <a:t>Связь между числовыми множествами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788833" y="1276348"/>
            <a:ext cx="7665718" cy="77724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Действительные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числа </a:t>
            </a:r>
            <a:r>
              <a:rPr lang="uz-Latn-U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endParaRPr lang="uz-Latn-UZ" dirty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97085" y="2614613"/>
            <a:ext cx="6618064" cy="112204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ru-RU" dirty="0"/>
          </a:p>
          <a:p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Рациона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льные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числа </a:t>
            </a:r>
            <a:r>
              <a:rPr lang="uz-Latn-U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uz-Latn-UZ" dirty="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7720751" y="2614613"/>
            <a:ext cx="6499859" cy="112204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ru-RU" dirty="0" err="1"/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Иррациональные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числа 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  <a:p>
            <a:endParaRPr lang="uz-Latn-UZ" dirty="0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97085" y="4208622"/>
            <a:ext cx="4297679" cy="11220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ru-RU" dirty="0" err="1"/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Целые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числа </a:t>
            </a:r>
            <a:r>
              <a:rPr lang="uz-Latn-U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uz-Latn-UZ" dirty="0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30436" y="6216016"/>
            <a:ext cx="4164329" cy="11220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ru-RU" dirty="0" err="1"/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Натуральные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числа </a:t>
            </a:r>
            <a:r>
              <a:rPr lang="uz-Latn-UZ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endParaRPr lang="uz-Latn-UZ" dirty="0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241250" y="4208622"/>
            <a:ext cx="4280885" cy="11220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Дробные числа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021060" y="6204586"/>
            <a:ext cx="3200400" cy="11220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Число нуль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8877885" y="6204586"/>
            <a:ext cx="5153333" cy="11334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Противоположные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числа натуральным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84" name="AutoShape 12"/>
          <p:cNvCxnSpPr>
            <a:cxnSpLocks noChangeShapeType="1"/>
            <a:stCxn id="28676" idx="2"/>
            <a:endCxn id="28677" idx="0"/>
          </p:cNvCxnSpPr>
          <p:nvPr/>
        </p:nvCxnSpPr>
        <p:spPr bwMode="auto">
          <a:xfrm flipH="1">
            <a:off x="3606117" y="2053588"/>
            <a:ext cx="4015575" cy="561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AutoShape 13"/>
          <p:cNvCxnSpPr>
            <a:cxnSpLocks noChangeShapeType="1"/>
            <a:stCxn id="28676" idx="2"/>
            <a:endCxn id="28678" idx="0"/>
          </p:cNvCxnSpPr>
          <p:nvPr/>
        </p:nvCxnSpPr>
        <p:spPr bwMode="auto">
          <a:xfrm>
            <a:off x="7621692" y="2053588"/>
            <a:ext cx="3348989" cy="561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AutoShape 14"/>
          <p:cNvCxnSpPr>
            <a:cxnSpLocks noChangeShapeType="1"/>
            <a:stCxn id="28677" idx="2"/>
            <a:endCxn id="28679" idx="0"/>
          </p:cNvCxnSpPr>
          <p:nvPr/>
        </p:nvCxnSpPr>
        <p:spPr bwMode="auto">
          <a:xfrm flipH="1">
            <a:off x="2445925" y="3736659"/>
            <a:ext cx="1160192" cy="4719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AutoShape 15"/>
          <p:cNvCxnSpPr>
            <a:cxnSpLocks noChangeShapeType="1"/>
            <a:stCxn id="28677" idx="2"/>
            <a:endCxn id="28681" idx="0"/>
          </p:cNvCxnSpPr>
          <p:nvPr/>
        </p:nvCxnSpPr>
        <p:spPr bwMode="auto">
          <a:xfrm>
            <a:off x="3606117" y="3736659"/>
            <a:ext cx="4775576" cy="4719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AutoShape 16"/>
          <p:cNvCxnSpPr>
            <a:cxnSpLocks noChangeShapeType="1"/>
            <a:stCxn id="28679" idx="2"/>
          </p:cNvCxnSpPr>
          <p:nvPr/>
        </p:nvCxnSpPr>
        <p:spPr bwMode="auto">
          <a:xfrm flipH="1">
            <a:off x="1828800" y="5330666"/>
            <a:ext cx="617125" cy="8853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AutoShape 17"/>
          <p:cNvCxnSpPr>
            <a:cxnSpLocks noChangeShapeType="1"/>
            <a:stCxn id="28679" idx="2"/>
            <a:endCxn id="28682" idx="0"/>
          </p:cNvCxnSpPr>
          <p:nvPr/>
        </p:nvCxnSpPr>
        <p:spPr bwMode="auto">
          <a:xfrm>
            <a:off x="2445925" y="5330666"/>
            <a:ext cx="4175335" cy="87392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AutoShape 18"/>
          <p:cNvCxnSpPr>
            <a:cxnSpLocks noChangeShapeType="1"/>
            <a:stCxn id="28679" idx="2"/>
            <a:endCxn id="28683" idx="0"/>
          </p:cNvCxnSpPr>
          <p:nvPr/>
        </p:nvCxnSpPr>
        <p:spPr bwMode="auto">
          <a:xfrm>
            <a:off x="2445925" y="5330666"/>
            <a:ext cx="9008627" cy="87392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6876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2552700" y="131445"/>
            <a:ext cx="9525000" cy="83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130601" anchor="b" anchorCtr="0">
            <a:noAutofit/>
          </a:bodyPr>
          <a:lstStyle/>
          <a:p>
            <a:pPr algn="ctr" rtl="0">
              <a:buClr>
                <a:schemeClr val="dk2"/>
              </a:buClr>
              <a:buSzPts val="4000"/>
            </a:pPr>
            <a:r>
              <a:rPr lang="ru-RU" sz="4800" dirty="0">
                <a:solidFill>
                  <a:schemeClr val="dk2"/>
                </a:solidFill>
                <a:latin typeface="Arial" pitchFamily="34" charset="0"/>
                <a:ea typeface="Source Sans Pro"/>
                <a:cs typeface="Arial" pitchFamily="34" charset="0"/>
                <a:sym typeface="Source Sans Pro"/>
              </a:rPr>
              <a:t>Устные упражнения</a:t>
            </a:r>
            <a:endParaRPr sz="4800" dirty="0">
              <a:solidFill>
                <a:schemeClr val="dk2"/>
              </a:solidFill>
              <a:latin typeface="Arial" pitchFamily="34" charset="0"/>
              <a:ea typeface="Source Sans Pro"/>
              <a:cs typeface="Arial" pitchFamily="34" charset="0"/>
              <a:sym typeface="Source Sans Pro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4294967295"/>
          </p:nvPr>
        </p:nvSpPr>
        <p:spPr>
          <a:xfrm>
            <a:off x="251326" y="896671"/>
            <a:ext cx="13487400" cy="77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 Прочитайте дроби:</a:t>
            </a: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 smtClean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937" y="1523993"/>
            <a:ext cx="1020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0,(2)                  2,(31)                 15,3(53)     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04800" y="2302649"/>
                <a:ext cx="13792200" cy="5049001"/>
              </a:xfrm>
              <a:prstGeom prst="rect">
                <a:avLst/>
              </a:prstGeom>
            </p:spPr>
            <p:txBody>
              <a:bodyPr rtlCol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              </a:t>
                </a:r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Из ряда чисел  выбрать</a:t>
                </a:r>
                <a:r>
                  <a:rPr lang="ru-RU" sz="3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-3 ;    -205;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;    -4,(31) ;   12 ;    -5,9;    0 ;    31 ;  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𝟏𝟒</m:t>
                        </m:r>
                      </m:e>
                    </m:rad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1) натуральные числа: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endPara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2) целые числа: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endPara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3) рациональные числа: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endPara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4) иррациональные числа: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  <a:defRPr/>
                </a:pPr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</a:t>
                </a:r>
              </a:p>
            </p:txBody>
          </p:sp>
        </mc:Choice>
        <mc:Fallback xmlns="">
          <p:sp>
            <p:nvSpPr>
              <p:cNvPr id="24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04800" y="2302649"/>
                <a:ext cx="13792200" cy="5049001"/>
              </a:xfrm>
              <a:prstGeom prst="rect">
                <a:avLst/>
              </a:prstGeom>
              <a:blipFill rotWithShape="1">
                <a:blip r:embed="rId3"/>
                <a:stretch>
                  <a:fillRect l="-1547" t="-253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13354" y="402532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12;     31.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64530" y="4827150"/>
                <a:ext cx="6745949" cy="63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12;     31;     -3;   -205;    0;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/>
                        <a:cs typeface="Arial" pitchFamily="34" charset="0"/>
                      </a:rPr>
                      <m:t>    −</m:t>
                    </m:r>
                    <m:rad>
                      <m:radPr>
                        <m:degHide m:val="on"/>
                        <m:ctrlPr>
                          <a:rPr lang="ru-RU" sz="32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  <m:r>
                          <a:rPr lang="ru-RU" sz="3200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</m:e>
                    </m:rad>
                  </m:oMath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30" y="4827150"/>
                <a:ext cx="6745949" cy="631198"/>
              </a:xfrm>
              <a:prstGeom prst="rect">
                <a:avLst/>
              </a:prstGeom>
              <a:blipFill rotWithShape="1">
                <a:blip r:embed="rId4"/>
                <a:stretch>
                  <a:fillRect l="-2258" t="-5825" b="-3106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13354" y="5791200"/>
                <a:ext cx="967740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-3 ;  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-205;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-4,(31) ;   12 </a:t>
                </a:r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; 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-5,9;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; 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0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31 ;  </a:t>
                </a:r>
                <a:r>
                  <a:rPr lang="ru-RU" sz="30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ker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3200" b="1" i="1" ker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1" ker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ru-RU" sz="39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uz-Latn-UZ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354" y="5791200"/>
                <a:ext cx="9677400" cy="692497"/>
              </a:xfrm>
              <a:prstGeom prst="rect">
                <a:avLst/>
              </a:prstGeom>
              <a:blipFill rotWithShape="1">
                <a:blip r:embed="rId5"/>
                <a:stretch>
                  <a:fillRect l="-441" t="-16667" b="-3245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25121" y="6561082"/>
                <a:ext cx="3078747" cy="632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kern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i="1" ker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𝟏𝟕</m:t>
                        </m:r>
                        <m:r>
                          <a:rPr lang="ru-RU" sz="3200" b="1" i="1" kern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;   </m:t>
                        </m:r>
                      </m:e>
                    </m:rad>
                  </m:oMath>
                </a14:m>
                <a:r>
                  <a:rPr lang="ru-RU" sz="32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1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kern="0" dirty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1" kern="0" dirty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𝟏𝟒</m:t>
                        </m:r>
                      </m:e>
                    </m:rad>
                  </m:oMath>
                </a14:m>
                <a:r>
                  <a:rPr lang="ru-RU" sz="32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uz-Latn-UZ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21" y="6561082"/>
                <a:ext cx="3078747" cy="632802"/>
              </a:xfrm>
              <a:prstGeom prst="rect">
                <a:avLst/>
              </a:prstGeom>
              <a:blipFill rotWithShape="1">
                <a:blip r:embed="rId6"/>
                <a:stretch>
                  <a:fillRect t="-6731" r="-1386" b="-28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1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4" grpId="0"/>
      <p:bldP spid="2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15092</TotalTime>
  <Words>495</Words>
  <Application>Microsoft Office PowerPoint</Application>
  <PresentationFormat>Произвольный</PresentationFormat>
  <Paragraphs>138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Формула</vt:lpstr>
      <vt:lpstr>Презентация PowerPoint</vt:lpstr>
      <vt:lpstr>Извлечение арифметического квадратного корня</vt:lpstr>
      <vt:lpstr>Презентация PowerPoint</vt:lpstr>
      <vt:lpstr> Натуральные числа</vt:lpstr>
      <vt:lpstr>Целые числа</vt:lpstr>
      <vt:lpstr> Рациональные числа </vt:lpstr>
      <vt:lpstr> Иррациональные числа</vt:lpstr>
      <vt:lpstr>Связь между числовыми множествами</vt:lpstr>
      <vt:lpstr>Устные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1037</cp:revision>
  <dcterms:created xsi:type="dcterms:W3CDTF">2020-04-09T07:32:19Z</dcterms:created>
  <dcterms:modified xsi:type="dcterms:W3CDTF">2021-03-18T12:39:35Z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