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560" r:id="rId2"/>
    <p:sldId id="894" r:id="rId3"/>
    <p:sldId id="893" r:id="rId4"/>
    <p:sldId id="896" r:id="rId5"/>
    <p:sldId id="902" r:id="rId6"/>
    <p:sldId id="901" r:id="rId7"/>
    <p:sldId id="897" r:id="rId8"/>
    <p:sldId id="895" r:id="rId9"/>
    <p:sldId id="880" r:id="rId10"/>
    <p:sldId id="888" r:id="rId11"/>
    <p:sldId id="898" r:id="rId12"/>
    <p:sldId id="899" r:id="rId13"/>
    <p:sldId id="900" r:id="rId14"/>
    <p:sldId id="890" r:id="rId15"/>
    <p:sldId id="879" r:id="rId16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894"/>
            <p14:sldId id="893"/>
            <p14:sldId id="896"/>
            <p14:sldId id="902"/>
            <p14:sldId id="901"/>
            <p14:sldId id="897"/>
            <p14:sldId id="895"/>
            <p14:sldId id="880"/>
            <p14:sldId id="888"/>
            <p14:sldId id="898"/>
            <p14:sldId id="899"/>
            <p14:sldId id="900"/>
            <p14:sldId id="890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228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10" Type="http://schemas.openxmlformats.org/officeDocument/2006/relationships/image" Target="../media/image31.wmf"/><Relationship Id="rId4" Type="http://schemas.openxmlformats.org/officeDocument/2006/relationships/image" Target="../media/image25.wmf"/><Relationship Id="rId9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6" Type="http://schemas.openxmlformats.org/officeDocument/2006/relationships/image" Target="../media/image37.wmf"/><Relationship Id="rId11" Type="http://schemas.openxmlformats.org/officeDocument/2006/relationships/image" Target="../media/image42.wmf"/><Relationship Id="rId5" Type="http://schemas.openxmlformats.org/officeDocument/2006/relationships/image" Target="../media/image36.wmf"/><Relationship Id="rId10" Type="http://schemas.openxmlformats.org/officeDocument/2006/relationships/image" Target="../media/image41.wmf"/><Relationship Id="rId4" Type="http://schemas.openxmlformats.org/officeDocument/2006/relationships/image" Target="../media/image35.wmf"/><Relationship Id="rId9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5560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82853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286045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731520" y="329566"/>
            <a:ext cx="1316736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31520" y="7494270"/>
            <a:ext cx="3413760" cy="70788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98720" y="7494270"/>
            <a:ext cx="4632960" cy="70788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485120" y="7494270"/>
            <a:ext cx="3413760" cy="70788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FB01A-0B67-4E64-9EBA-2107731F9F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2676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D2EE0-B5A9-4A17-8923-CAEEF5FC2CE8}" type="datetimeFigureOut">
              <a:rPr lang="ru-RU" smtClean="0"/>
              <a:pPr/>
              <a:t>18.03.2021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F7B74-F710-46DB-84B2-7F17C513CCA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7162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4640304"/>
            <a:ext cx="14630400" cy="3589296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14630400" cy="464030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3183256"/>
            <a:ext cx="14630400" cy="2743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920240"/>
            <a:ext cx="14630400" cy="612648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8072" y="6063055"/>
            <a:ext cx="9019216" cy="1058543"/>
          </a:xfrm>
        </p:spPr>
        <p:txBody>
          <a:bodyPr>
            <a:normAutofit/>
          </a:bodyPr>
          <a:lstStyle>
            <a:lvl1pPr marL="0" indent="0" algn="l">
              <a:buNone/>
              <a:defRPr sz="3100">
                <a:solidFill>
                  <a:schemeClr val="tx2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8130" y="3758749"/>
            <a:ext cx="11480562" cy="1184940"/>
          </a:xfrm>
          <a:effectLst/>
        </p:spPr>
        <p:txBody>
          <a:bodyPr/>
          <a:lstStyle>
            <a:lvl1pPr marL="914354" indent="-653110" algn="l">
              <a:defRPr sz="7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EA8AF-59DC-4986-AF2A-6A14A4736E5A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B9D2D-B24C-41BE-970A-93A45B6393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223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6880" y="457200"/>
            <a:ext cx="121920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706880" y="2103120"/>
            <a:ext cx="5974080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7924800" y="2103120"/>
            <a:ext cx="5974080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7924800" y="4663440"/>
            <a:ext cx="5974080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B0A9B-9822-41C4-A11A-B54B38CD56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037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hdphoto" Target="../media/hdphoto3.wdp"/><Relationship Id="rId7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26.wmf"/><Relationship Id="rId18" Type="http://schemas.openxmlformats.org/officeDocument/2006/relationships/oleObject" Target="../embeddings/oleObject19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30.wmf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16.bin"/><Relationship Id="rId17" Type="http://schemas.openxmlformats.org/officeDocument/2006/relationships/image" Target="../media/image28.wmf"/><Relationship Id="rId2" Type="http://schemas.openxmlformats.org/officeDocument/2006/relationships/slideLayout" Target="../slideLayouts/slideLayout10.xml"/><Relationship Id="rId16" Type="http://schemas.openxmlformats.org/officeDocument/2006/relationships/oleObject" Target="../embeddings/oleObject18.bin"/><Relationship Id="rId20" Type="http://schemas.openxmlformats.org/officeDocument/2006/relationships/oleObject" Target="../embeddings/oleObject20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25.wmf"/><Relationship Id="rId5" Type="http://schemas.openxmlformats.org/officeDocument/2006/relationships/image" Target="../media/image22.wmf"/><Relationship Id="rId15" Type="http://schemas.openxmlformats.org/officeDocument/2006/relationships/image" Target="../media/image27.wmf"/><Relationship Id="rId23" Type="http://schemas.openxmlformats.org/officeDocument/2006/relationships/image" Target="../media/image31.wmf"/><Relationship Id="rId10" Type="http://schemas.openxmlformats.org/officeDocument/2006/relationships/oleObject" Target="../embeddings/oleObject15.bin"/><Relationship Id="rId19" Type="http://schemas.openxmlformats.org/officeDocument/2006/relationships/image" Target="../media/image29.w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17.bin"/><Relationship Id="rId22" Type="http://schemas.openxmlformats.org/officeDocument/2006/relationships/oleObject" Target="../embeddings/oleObject2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image" Target="../media/image36.wmf"/><Relationship Id="rId18" Type="http://schemas.openxmlformats.org/officeDocument/2006/relationships/oleObject" Target="../embeddings/oleObject29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40.wmf"/><Relationship Id="rId7" Type="http://schemas.openxmlformats.org/officeDocument/2006/relationships/image" Target="../media/image33.wmf"/><Relationship Id="rId12" Type="http://schemas.openxmlformats.org/officeDocument/2006/relationships/oleObject" Target="../embeddings/oleObject26.bin"/><Relationship Id="rId17" Type="http://schemas.openxmlformats.org/officeDocument/2006/relationships/image" Target="../media/image38.wmf"/><Relationship Id="rId25" Type="http://schemas.openxmlformats.org/officeDocument/2006/relationships/image" Target="../media/image42.wmf"/><Relationship Id="rId2" Type="http://schemas.openxmlformats.org/officeDocument/2006/relationships/slideLayout" Target="../slideLayouts/slideLayout10.xml"/><Relationship Id="rId16" Type="http://schemas.openxmlformats.org/officeDocument/2006/relationships/oleObject" Target="../embeddings/oleObject28.bin"/><Relationship Id="rId20" Type="http://schemas.openxmlformats.org/officeDocument/2006/relationships/oleObject" Target="../embeddings/oleObject30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35.wmf"/><Relationship Id="rId24" Type="http://schemas.openxmlformats.org/officeDocument/2006/relationships/oleObject" Target="../embeddings/oleObject32.bin"/><Relationship Id="rId5" Type="http://schemas.openxmlformats.org/officeDocument/2006/relationships/image" Target="../media/image32.wmf"/><Relationship Id="rId15" Type="http://schemas.openxmlformats.org/officeDocument/2006/relationships/image" Target="../media/image37.wmf"/><Relationship Id="rId23" Type="http://schemas.openxmlformats.org/officeDocument/2006/relationships/image" Target="../media/image41.wmf"/><Relationship Id="rId10" Type="http://schemas.openxmlformats.org/officeDocument/2006/relationships/oleObject" Target="../embeddings/oleObject25.bin"/><Relationship Id="rId19" Type="http://schemas.openxmlformats.org/officeDocument/2006/relationships/image" Target="../media/image39.w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34.wmf"/><Relationship Id="rId14" Type="http://schemas.openxmlformats.org/officeDocument/2006/relationships/oleObject" Target="../embeddings/oleObject27.bin"/><Relationship Id="rId22" Type="http://schemas.openxmlformats.org/officeDocument/2006/relationships/oleObject" Target="../embeddings/oleObject3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e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1.wmf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8.xml"/><Relationship Id="rId16" Type="http://schemas.microsoft.com/office/2007/relationships/hdphoto" Target="../media/hdphoto2.wdp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image" Target="../media/image13.png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2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514600" y="3461768"/>
            <a:ext cx="6339490" cy="3105824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Действительные</a:t>
            </a:r>
          </a:p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числа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pic>
        <p:nvPicPr>
          <p:cNvPr id="23" name="Picture 4" descr="https://banner2.kisspng.com/20180712/yqo/kisspng-square-root-plus-minus-sign-zero-of-a-function-com-square-root-5b47d7469f21a4.02816466153143482265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090" y="3054076"/>
            <a:ext cx="3727723" cy="3727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2" descr="Картинки по запросу &quot;число 5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4151458"/>
            <a:ext cx="2162175" cy="257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3"/>
          <p:cNvSpPr txBox="1"/>
          <p:nvPr/>
        </p:nvSpPr>
        <p:spPr>
          <a:xfrm>
            <a:off x="1817322" y="6781800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79"/>
          <p:cNvGrpSpPr>
            <a:grpSpLocks/>
          </p:cNvGrpSpPr>
          <p:nvPr/>
        </p:nvGrpSpPr>
        <p:grpSpPr bwMode="auto">
          <a:xfrm>
            <a:off x="688340" y="404830"/>
            <a:ext cx="12998449" cy="1465898"/>
            <a:chOff x="271" y="109"/>
            <a:chExt cx="4996" cy="1524"/>
          </a:xfrm>
        </p:grpSpPr>
        <p:sp>
          <p:nvSpPr>
            <p:cNvPr id="119057" name="Text Box 273"/>
            <p:cNvSpPr txBox="1">
              <a:spLocks noChangeArrowheads="1"/>
            </p:cNvSpPr>
            <p:nvPr/>
          </p:nvSpPr>
          <p:spPr bwMode="auto">
            <a:xfrm>
              <a:off x="271" y="109"/>
              <a:ext cx="4882" cy="1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4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З</a:t>
              </a:r>
              <a:r>
                <a:rPr lang="ru-RU" sz="4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аписать в виде конечной или бесконечной периодической десятичной дроби: </a:t>
              </a:r>
              <a:endPara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9061" name="Text Box 277"/>
            <p:cNvSpPr txBox="1">
              <a:spLocks noChangeArrowheads="1"/>
            </p:cNvSpPr>
            <p:nvPr/>
          </p:nvSpPr>
          <p:spPr bwMode="auto">
            <a:xfrm>
              <a:off x="5039" y="1076"/>
              <a:ext cx="228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6300" dirty="0">
                  <a:solidFill>
                    <a:srgbClr val="FF0000"/>
                  </a:solidFill>
                </a:rPr>
                <a:t> </a:t>
              </a:r>
            </a:p>
          </p:txBody>
        </p:sp>
      </p:grpSp>
      <p:grpSp>
        <p:nvGrpSpPr>
          <p:cNvPr id="5" name="Group 309"/>
          <p:cNvGrpSpPr>
            <a:grpSpLocks noChangeAspect="1"/>
          </p:cNvGrpSpPr>
          <p:nvPr/>
        </p:nvGrpSpPr>
        <p:grpSpPr bwMode="auto">
          <a:xfrm>
            <a:off x="13030200" y="942977"/>
            <a:ext cx="1313180" cy="1053465"/>
            <a:chOff x="261" y="2775"/>
            <a:chExt cx="517" cy="553"/>
          </a:xfrm>
        </p:grpSpPr>
        <p:sp>
          <p:nvSpPr>
            <p:cNvPr id="119094" name="AutoShape 310"/>
            <p:cNvSpPr>
              <a:spLocks noChangeAspect="1" noChangeArrowheads="1" noTextEdit="1"/>
            </p:cNvSpPr>
            <p:nvPr/>
          </p:nvSpPr>
          <p:spPr bwMode="auto">
            <a:xfrm>
              <a:off x="261" y="2989"/>
              <a:ext cx="517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19095" name="Rectangle 311"/>
            <p:cNvSpPr>
              <a:spLocks noChangeArrowheads="1"/>
            </p:cNvSpPr>
            <p:nvPr/>
          </p:nvSpPr>
          <p:spPr bwMode="auto">
            <a:xfrm>
              <a:off x="355" y="2775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dirty="0"/>
            </a:p>
          </p:txBody>
        </p:sp>
      </p:grpSp>
      <p:pic>
        <p:nvPicPr>
          <p:cNvPr id="28" name="Picture 2" descr="Ученик первого класса заявил, что он слишком умный… Тогда учитель устроил  ему экзамен… - KakZachem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778" l="1953" r="980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25" r="24375"/>
          <a:stretch/>
        </p:blipFill>
        <p:spPr bwMode="auto">
          <a:xfrm>
            <a:off x="11898725" y="100576"/>
            <a:ext cx="2262951" cy="22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67792" y="1808893"/>
                <a:ext cx="2188420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sz="3600" b="1" i="1" smtClean="0"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latin typeface="Cambria Math"/>
                        </a:rPr>
                        <m:t>𝟎</m:t>
                      </m:r>
                      <m:r>
                        <a:rPr lang="ru-RU" sz="3600" b="1" i="1" smtClean="0">
                          <a:latin typeface="Cambria Math"/>
                        </a:rPr>
                        <m:t>,</m:t>
                      </m:r>
                      <m:r>
                        <a:rPr lang="ru-RU" sz="36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92" y="1808893"/>
                <a:ext cx="2188420" cy="11294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39949" y="3226169"/>
                <a:ext cx="3015569" cy="1133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𝟏𝟐𝟓</m:t>
                          </m:r>
                        </m:den>
                      </m:f>
                      <m:r>
                        <a:rPr lang="ru-RU" sz="3600" b="1" i="1" smtClean="0"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latin typeface="Cambria Math"/>
                        </a:rPr>
                        <m:t>𝟎</m:t>
                      </m:r>
                      <m:r>
                        <a:rPr lang="ru-RU" sz="3600" b="1" i="1" smtClean="0">
                          <a:latin typeface="Cambria Math"/>
                        </a:rPr>
                        <m:t>,</m:t>
                      </m:r>
                      <m:r>
                        <a:rPr lang="ru-RU" sz="3600" b="1" i="1" smtClean="0">
                          <a:latin typeface="Cambria Math"/>
                        </a:rPr>
                        <m:t>𝟎𝟎𝟖</m:t>
                      </m:r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949" y="3226169"/>
                <a:ext cx="3015569" cy="11330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46044" y="5106755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1,000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277038" y="5144974"/>
            <a:ext cx="0" cy="1295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277038" y="5830774"/>
            <a:ext cx="1371600" cy="18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77038" y="5106755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125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86798" y="5944955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0,008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0732" y="5792674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1,000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498406" y="5849348"/>
            <a:ext cx="29527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875776" y="6592774"/>
            <a:ext cx="13014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624588" y="6649567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0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537205" y="2055014"/>
                <a:ext cx="4597734" cy="1133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ru-RU" sz="3600" b="1" i="1" smtClean="0"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latin typeface="Cambria Math"/>
                        </a:rPr>
                        <m:t>𝟎</m:t>
                      </m:r>
                      <m:r>
                        <a:rPr lang="ru-RU" sz="3600" b="1" i="1" smtClean="0">
                          <a:latin typeface="Cambria Math"/>
                        </a:rPr>
                        <m:t>,</m:t>
                      </m:r>
                      <m:r>
                        <a:rPr lang="ru-RU" sz="3600" b="1" i="1" smtClean="0">
                          <a:latin typeface="Cambria Math"/>
                        </a:rPr>
                        <m:t>𝟔𝟔𝟔</m:t>
                      </m:r>
                      <m:r>
                        <a:rPr lang="ru-RU" sz="3600" b="1" i="1" smtClean="0">
                          <a:latin typeface="Cambria Math"/>
                        </a:rPr>
                        <m:t>…=</m:t>
                      </m:r>
                      <m:r>
                        <a:rPr lang="ru-RU" sz="3600" b="1" i="1" smtClean="0">
                          <a:latin typeface="Cambria Math"/>
                        </a:rPr>
                        <m:t>𝟎</m:t>
                      </m:r>
                      <m:r>
                        <a:rPr lang="ru-RU" sz="3600" b="1" i="1" smtClean="0">
                          <a:latin typeface="Cambria Math"/>
                        </a:rPr>
                        <m:t>,(</m:t>
                      </m:r>
                      <m:r>
                        <a:rPr lang="ru-RU" sz="3600" b="1" i="1" smtClean="0">
                          <a:latin typeface="Cambria Math"/>
                        </a:rPr>
                        <m:t>𝟔</m:t>
                      </m:r>
                      <m:r>
                        <a:rPr lang="ru-RU" sz="36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205" y="2055014"/>
                <a:ext cx="4597734" cy="11330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/>
          <p:cNvSpPr txBox="1"/>
          <p:nvPr/>
        </p:nvSpPr>
        <p:spPr>
          <a:xfrm>
            <a:off x="7245557" y="3843885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,0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8224101" y="3882104"/>
            <a:ext cx="0" cy="97086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8231139" y="4414015"/>
            <a:ext cx="1371600" cy="18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8364521" y="3767684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3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364521" y="4432589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0,666…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199115" y="4301084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1,8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7004970" y="4299924"/>
            <a:ext cx="29527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7026497" y="4852969"/>
            <a:ext cx="13014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612048" y="4852969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20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657961" y="5300421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18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>
            <a:off x="7316178" y="5425511"/>
            <a:ext cx="29527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7377300" y="5805469"/>
            <a:ext cx="98722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7957865" y="5752769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0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979139" y="6204015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18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7657961" y="6225104"/>
            <a:ext cx="29527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7612048" y="6720911"/>
            <a:ext cx="106471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8364521" y="6720911"/>
            <a:ext cx="902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2…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1699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8" grpId="0"/>
      <p:bldP spid="19" grpId="0"/>
      <p:bldP spid="27" grpId="0"/>
      <p:bldP spid="49" grpId="0"/>
      <p:bldP spid="52" grpId="0"/>
      <p:bldP spid="53" grpId="0"/>
      <p:bldP spid="54" grpId="0"/>
      <p:bldP spid="57" grpId="0"/>
      <p:bldP spid="61" grpId="0"/>
      <p:bldP spid="65" grpId="0"/>
      <p:bldP spid="67" grpId="0"/>
      <p:bldP spid="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79"/>
          <p:cNvGrpSpPr>
            <a:grpSpLocks/>
          </p:cNvGrpSpPr>
          <p:nvPr/>
        </p:nvGrpSpPr>
        <p:grpSpPr bwMode="auto">
          <a:xfrm>
            <a:off x="688340" y="404830"/>
            <a:ext cx="12998449" cy="1465898"/>
            <a:chOff x="271" y="109"/>
            <a:chExt cx="4996" cy="1524"/>
          </a:xfrm>
        </p:grpSpPr>
        <p:sp>
          <p:nvSpPr>
            <p:cNvPr id="119057" name="Text Box 273"/>
            <p:cNvSpPr txBox="1">
              <a:spLocks noChangeArrowheads="1"/>
            </p:cNvSpPr>
            <p:nvPr/>
          </p:nvSpPr>
          <p:spPr bwMode="auto">
            <a:xfrm>
              <a:off x="271" y="109"/>
              <a:ext cx="4882" cy="1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4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З</a:t>
              </a:r>
              <a:r>
                <a:rPr lang="ru-RU" sz="4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аписать в виде обыкновенной дроби </a:t>
              </a:r>
              <a:r>
                <a: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бесконечную </a:t>
              </a:r>
              <a:r>
                <a:rPr lang="ru-RU" sz="40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десятичную периодическую дробь: </a:t>
              </a:r>
              <a:endPara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9061" name="Text Box 277"/>
            <p:cNvSpPr txBox="1">
              <a:spLocks noChangeArrowheads="1"/>
            </p:cNvSpPr>
            <p:nvPr/>
          </p:nvSpPr>
          <p:spPr bwMode="auto">
            <a:xfrm>
              <a:off x="5039" y="1076"/>
              <a:ext cx="228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6300" dirty="0">
                  <a:solidFill>
                    <a:srgbClr val="FF0000"/>
                  </a:solidFill>
                </a:rPr>
                <a:t> </a:t>
              </a:r>
            </a:p>
          </p:txBody>
        </p:sp>
      </p:grpSp>
      <p:grpSp>
        <p:nvGrpSpPr>
          <p:cNvPr id="5" name="Group 309"/>
          <p:cNvGrpSpPr>
            <a:grpSpLocks noChangeAspect="1"/>
          </p:cNvGrpSpPr>
          <p:nvPr/>
        </p:nvGrpSpPr>
        <p:grpSpPr bwMode="auto">
          <a:xfrm>
            <a:off x="13030200" y="942977"/>
            <a:ext cx="1313180" cy="1053465"/>
            <a:chOff x="261" y="2775"/>
            <a:chExt cx="517" cy="553"/>
          </a:xfrm>
        </p:grpSpPr>
        <p:sp>
          <p:nvSpPr>
            <p:cNvPr id="119094" name="AutoShape 310"/>
            <p:cNvSpPr>
              <a:spLocks noChangeAspect="1" noChangeArrowheads="1" noTextEdit="1"/>
            </p:cNvSpPr>
            <p:nvPr/>
          </p:nvSpPr>
          <p:spPr bwMode="auto">
            <a:xfrm>
              <a:off x="261" y="2989"/>
              <a:ext cx="517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19095" name="Rectangle 311"/>
            <p:cNvSpPr>
              <a:spLocks noChangeArrowheads="1"/>
            </p:cNvSpPr>
            <p:nvPr/>
          </p:nvSpPr>
          <p:spPr bwMode="auto">
            <a:xfrm>
              <a:off x="355" y="2775"/>
              <a:ext cx="0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endParaRPr lang="ru-RU" sz="6300" dirty="0"/>
            </a:p>
          </p:txBody>
        </p:sp>
      </p:grpSp>
      <p:pic>
        <p:nvPicPr>
          <p:cNvPr id="28" name="Picture 2" descr="Ученик первого класса заявил, что он слишком умный… Тогда учитель устроил  ему экзамен… - KakZachem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778" l="1953" r="980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25" r="24375"/>
          <a:stretch/>
        </p:blipFill>
        <p:spPr bwMode="auto">
          <a:xfrm>
            <a:off x="12137484" y="1799275"/>
            <a:ext cx="2262951" cy="22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57800" y="2060621"/>
                <a:ext cx="3177280" cy="981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/>
                  <a:t>5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/>
                      </a:rPr>
                      <m:t>,</m:t>
                    </m:r>
                    <m:d>
                      <m:d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ru-RU" sz="4000" b="1" i="1" smtClean="0">
                            <a:latin typeface="Cambria Math"/>
                          </a:rPr>
                          <m:t>𝟔</m:t>
                        </m:r>
                      </m:e>
                    </m:d>
                    <m:r>
                      <a:rPr lang="ru-RU" sz="4000" b="1" i="1" smtClean="0">
                        <a:latin typeface="Cambria Math"/>
                      </a:rPr>
                      <m:t>=</m:t>
                    </m:r>
                    <m:r>
                      <a:rPr lang="ru-RU" sz="4000" b="1" i="1" smtClean="0">
                        <a:latin typeface="Cambria Math"/>
                      </a:rPr>
                      <m:t>𝟓</m:t>
                    </m:r>
                    <m:f>
                      <m:fPr>
                        <m:ctrlPr>
                          <a:rPr lang="uz-Latn-UZ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ru-RU" sz="4000" b="1" i="1" smtClean="0">
                            <a:latin typeface="Cambria Math"/>
                          </a:rPr>
                          <m:t>𝟗</m:t>
                        </m:r>
                      </m:den>
                    </m:f>
                    <m:r>
                      <a:rPr lang="ru-RU" sz="4000" b="1" i="1" smtClean="0">
                        <a:latin typeface="Cambria Math"/>
                      </a:rPr>
                      <m:t>=</m:t>
                    </m:r>
                  </m:oMath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2060621"/>
                <a:ext cx="3177280" cy="981487"/>
              </a:xfrm>
              <a:prstGeom prst="rect">
                <a:avLst/>
              </a:prstGeom>
              <a:blipFill rotWithShape="1">
                <a:blip r:embed="rId4"/>
                <a:stretch>
                  <a:fillRect l="-6910" b="-1304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21771" y="1984830"/>
                <a:ext cx="941283" cy="1133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/>
                        </a:rPr>
                        <m:t>𝟓</m:t>
                      </m:r>
                      <m:f>
                        <m:f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1771" y="1984830"/>
                <a:ext cx="941283" cy="11330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51272" y="2305785"/>
                <a:ext cx="189192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/>
                        </a:rPr>
                        <m:t>𝟎</m:t>
                      </m:r>
                      <m:r>
                        <a:rPr lang="ru-RU" sz="3600" b="1" i="1" smtClean="0">
                          <a:latin typeface="Cambria Math"/>
                        </a:rPr>
                        <m:t>,</m:t>
                      </m:r>
                      <m:d>
                        <m:d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𝟕</m:t>
                          </m:r>
                        </m:e>
                      </m:d>
                      <m:r>
                        <a:rPr lang="ru-RU" sz="36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72" y="2305785"/>
                <a:ext cx="1891928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561261" y="2064212"/>
                <a:ext cx="588623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261" y="2064212"/>
                <a:ext cx="588623" cy="112947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17875" y="3880558"/>
                <a:ext cx="3672864" cy="1133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/>
                        </a:rPr>
                        <m:t>𝟐</m:t>
                      </m:r>
                      <m:r>
                        <a:rPr lang="ru-RU" sz="3600" b="1" i="1" smtClean="0">
                          <a:latin typeface="Cambria Math"/>
                        </a:rPr>
                        <m:t>,</m:t>
                      </m:r>
                      <m:d>
                        <m:d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𝟑𝟔</m:t>
                          </m:r>
                        </m:e>
                      </m:d>
                      <m:r>
                        <a:rPr lang="ru-RU" sz="3600" b="1" i="1" smtClean="0"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latin typeface="Cambria Math"/>
                        </a:rPr>
                        <m:t>𝟐</m:t>
                      </m:r>
                      <m:f>
                        <m:f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𝟑𝟔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𝟗𝟗</m:t>
                          </m:r>
                        </m:den>
                      </m:f>
                      <m:r>
                        <a:rPr lang="ru-RU" sz="36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875" y="3880558"/>
                <a:ext cx="3672864" cy="11330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410003" y="3886200"/>
                <a:ext cx="1217000" cy="11274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/>
                        </a:rPr>
                        <m:t>𝟐</m:t>
                      </m:r>
                      <m:f>
                        <m:f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003" y="3886200"/>
                <a:ext cx="1217000" cy="112742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97228" y="5715001"/>
                <a:ext cx="4775731" cy="1133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/>
                        </a:rPr>
                        <m:t>𝟏𝟐</m:t>
                      </m:r>
                      <m:r>
                        <a:rPr lang="ru-RU" sz="3600" b="1" i="1" smtClean="0">
                          <a:latin typeface="Cambria Math"/>
                        </a:rPr>
                        <m:t>,</m:t>
                      </m:r>
                      <m:d>
                        <m:d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𝟑𝟑𝟔</m:t>
                          </m:r>
                        </m:e>
                      </m:d>
                      <m:r>
                        <a:rPr lang="ru-RU" sz="3600" b="1" i="1" smtClean="0"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latin typeface="Cambria Math"/>
                        </a:rPr>
                        <m:t>𝟏𝟐</m:t>
                      </m:r>
                      <m:f>
                        <m:f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𝟑𝟑𝟔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𝟗𝟗𝟗</m:t>
                          </m:r>
                        </m:den>
                      </m:f>
                      <m:r>
                        <a:rPr lang="ru-RU" sz="36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228" y="5715001"/>
                <a:ext cx="4775731" cy="11330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476826" y="5715000"/>
                <a:ext cx="1768433" cy="1133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/>
                        </a:rPr>
                        <m:t>𝟏𝟐</m:t>
                      </m:r>
                      <m:f>
                        <m:fPr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𝟏𝟏𝟐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𝟑𝟑𝟑</m:t>
                          </m:r>
                        </m:den>
                      </m:f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6826" y="5715000"/>
                <a:ext cx="1768433" cy="11330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0339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0" grpId="0"/>
      <p:bldP spid="41" grpId="0"/>
      <p:bldP spid="42" grpId="0"/>
      <p:bldP spid="44" grpId="0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743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7429872"/>
              </p:ext>
            </p:extLst>
          </p:nvPr>
        </p:nvGraphicFramePr>
        <p:xfrm>
          <a:off x="3390900" y="2590800"/>
          <a:ext cx="3228341" cy="797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0" name="Формула" r:id="rId4" imgW="812447" imgH="203112" progId="Equation.3">
                  <p:embed/>
                </p:oleObj>
              </mc:Choice>
              <mc:Fallback>
                <p:oleObj name="Формула" r:id="rId4" imgW="81244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0900" y="2590800"/>
                        <a:ext cx="3228341" cy="7976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0" y="-32385"/>
            <a:ext cx="14630400" cy="11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3400" b="1" dirty="0">
                <a:solidFill>
                  <a:srgbClr val="FF0000"/>
                </a:solidFill>
                <a:latin typeface="Arial" charset="0"/>
              </a:rPr>
              <a:t>Пример:</a:t>
            </a:r>
            <a:r>
              <a:rPr lang="ru-RU" altLang="ru-RU" sz="3400" b="1" dirty="0">
                <a:solidFill>
                  <a:srgbClr val="00008E"/>
                </a:solidFill>
                <a:latin typeface="Arial" charset="0"/>
              </a:rPr>
              <a:t> Записать в виде обыкновенной дроби  бесконечную десятичную периодическую дробь: </a:t>
            </a:r>
          </a:p>
        </p:txBody>
      </p:sp>
      <p:graphicFrame>
        <p:nvGraphicFramePr>
          <p:cNvPr id="115742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051296"/>
              </p:ext>
            </p:extLst>
          </p:nvPr>
        </p:nvGraphicFramePr>
        <p:xfrm>
          <a:off x="982979" y="2590800"/>
          <a:ext cx="2522221" cy="797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1" name="Формула" r:id="rId6" imgW="634725" imgH="203112" progId="Equation.3">
                  <p:embed/>
                </p:oleObj>
              </mc:Choice>
              <mc:Fallback>
                <p:oleObj name="Формула" r:id="rId6" imgW="634725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979" y="2590800"/>
                        <a:ext cx="2522221" cy="7976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44" name="Line 32"/>
          <p:cNvSpPr>
            <a:spLocks noChangeShapeType="1"/>
          </p:cNvSpPr>
          <p:nvPr/>
        </p:nvSpPr>
        <p:spPr bwMode="auto">
          <a:xfrm>
            <a:off x="4876800" y="3248894"/>
            <a:ext cx="69088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aphicFrame>
        <p:nvGraphicFramePr>
          <p:cNvPr id="115745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0885658"/>
              </p:ext>
            </p:extLst>
          </p:nvPr>
        </p:nvGraphicFramePr>
        <p:xfrm>
          <a:off x="1174749" y="3433128"/>
          <a:ext cx="5194301" cy="797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2" name="Формула" r:id="rId8" imgW="1307532" imgH="203112" progId="Equation.3">
                  <p:embed/>
                </p:oleObj>
              </mc:Choice>
              <mc:Fallback>
                <p:oleObj name="Формула" r:id="rId8" imgW="1307532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749" y="3433128"/>
                        <a:ext cx="5194301" cy="7976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46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3348222"/>
              </p:ext>
            </p:extLst>
          </p:nvPr>
        </p:nvGraphicFramePr>
        <p:xfrm>
          <a:off x="2038350" y="3966867"/>
          <a:ext cx="4287520" cy="797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3" name="Формула" r:id="rId10" imgW="1079032" imgH="203112" progId="Equation.3">
                  <p:embed/>
                </p:oleObj>
              </mc:Choice>
              <mc:Fallback>
                <p:oleObj name="Формула" r:id="rId10" imgW="1079032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350" y="3966867"/>
                        <a:ext cx="4287520" cy="7976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47" name="Line 35"/>
          <p:cNvSpPr>
            <a:spLocks noChangeShapeType="1"/>
          </p:cNvSpPr>
          <p:nvPr/>
        </p:nvSpPr>
        <p:spPr bwMode="auto">
          <a:xfrm>
            <a:off x="609600" y="4764544"/>
            <a:ext cx="586358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5748" name="Line 36"/>
          <p:cNvSpPr>
            <a:spLocks noChangeShapeType="1"/>
          </p:cNvSpPr>
          <p:nvPr/>
        </p:nvSpPr>
        <p:spPr bwMode="auto">
          <a:xfrm>
            <a:off x="942339" y="4038600"/>
            <a:ext cx="23113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aphicFrame>
        <p:nvGraphicFramePr>
          <p:cNvPr id="115749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0416941"/>
              </p:ext>
            </p:extLst>
          </p:nvPr>
        </p:nvGraphicFramePr>
        <p:xfrm>
          <a:off x="590550" y="4953000"/>
          <a:ext cx="9431021" cy="797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4" name="Формула" r:id="rId12" imgW="2374900" imgH="203200" progId="Equation.3">
                  <p:embed/>
                </p:oleObj>
              </mc:Choice>
              <mc:Fallback>
                <p:oleObj name="Формула" r:id="rId12" imgW="23749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550" y="4953000"/>
                        <a:ext cx="9431021" cy="7976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50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3625580"/>
              </p:ext>
            </p:extLst>
          </p:nvPr>
        </p:nvGraphicFramePr>
        <p:xfrm>
          <a:off x="1524000" y="5562600"/>
          <a:ext cx="2672080" cy="797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5" name="Формула" r:id="rId14" imgW="672808" imgH="203112" progId="Equation.3">
                  <p:embed/>
                </p:oleObj>
              </mc:Choice>
              <mc:Fallback>
                <p:oleObj name="Формула" r:id="rId14" imgW="672808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562600"/>
                        <a:ext cx="2672080" cy="7976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51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9176218"/>
              </p:ext>
            </p:extLst>
          </p:nvPr>
        </p:nvGraphicFramePr>
        <p:xfrm>
          <a:off x="3765549" y="6324600"/>
          <a:ext cx="2219960" cy="1545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6" name="Формула" r:id="rId16" imgW="558558" imgH="393529" progId="Equation.3">
                  <p:embed/>
                </p:oleObj>
              </mc:Choice>
              <mc:Fallback>
                <p:oleObj name="Формула" r:id="rId16" imgW="558558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5549" y="6324600"/>
                        <a:ext cx="2219960" cy="15451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52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29475"/>
              </p:ext>
            </p:extLst>
          </p:nvPr>
        </p:nvGraphicFramePr>
        <p:xfrm>
          <a:off x="7030719" y="6089853"/>
          <a:ext cx="4846320" cy="1545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7" name="Формула" r:id="rId18" imgW="1218671" imgH="393529" progId="Equation.3">
                  <p:embed/>
                </p:oleObj>
              </mc:Choice>
              <mc:Fallback>
                <p:oleObj name="Формула" r:id="rId18" imgW="1218671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0719" y="6089853"/>
                        <a:ext cx="4846320" cy="15451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53" name="Rectangle 41"/>
          <p:cNvSpPr>
            <a:spLocks noChangeArrowheads="1"/>
          </p:cNvSpPr>
          <p:nvPr/>
        </p:nvSpPr>
        <p:spPr bwMode="auto">
          <a:xfrm>
            <a:off x="7030719" y="6105541"/>
            <a:ext cx="4721859" cy="147996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ru-RU" altLang="ru-RU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14301" y="1177290"/>
            <a:ext cx="384809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3400" b="1" dirty="0">
                <a:solidFill>
                  <a:srgbClr val="FF0000"/>
                </a:solidFill>
                <a:latin typeface="Arial" charset="0"/>
              </a:rPr>
              <a:t>Решение:</a:t>
            </a:r>
            <a:endParaRPr lang="ru-RU" altLang="ru-RU" sz="3400" b="1" dirty="0">
              <a:solidFill>
                <a:srgbClr val="00008E"/>
              </a:solidFill>
              <a:latin typeface="Arial" charset="0"/>
            </a:endParaRPr>
          </a:p>
        </p:txBody>
      </p:sp>
      <p:graphicFrame>
        <p:nvGraphicFramePr>
          <p:cNvPr id="22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375230"/>
              </p:ext>
            </p:extLst>
          </p:nvPr>
        </p:nvGraphicFramePr>
        <p:xfrm>
          <a:off x="707707" y="1813358"/>
          <a:ext cx="1616075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8" name="Формула" r:id="rId20" imgW="406080" imgH="203040" progId="Equation.3">
                  <p:embed/>
                </p:oleObj>
              </mc:Choice>
              <mc:Fallback>
                <p:oleObj name="Формула" r:id="rId20" imgW="4060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707" y="1813358"/>
                        <a:ext cx="1616075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7096976"/>
              </p:ext>
            </p:extLst>
          </p:nvPr>
        </p:nvGraphicFramePr>
        <p:xfrm>
          <a:off x="8229600" y="685064"/>
          <a:ext cx="1616075" cy="819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9" name="Формула" r:id="rId22" imgW="406080" imgH="203040" progId="Equation.3">
                  <p:embed/>
                </p:oleObj>
              </mc:Choice>
              <mc:Fallback>
                <p:oleObj name="Формула" r:id="rId22" imgW="406080" imgH="20304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685064"/>
                        <a:ext cx="1616075" cy="8197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84801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5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5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5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5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5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15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5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5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5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5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5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5" dur="500"/>
                                        <p:tgtEl>
                                          <p:spTgt spid="115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15744" grpId="0" animBg="1"/>
      <p:bldP spid="115747" grpId="0" animBg="1"/>
      <p:bldP spid="115748" grpId="0" animBg="1"/>
      <p:bldP spid="115753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76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477363"/>
              </p:ext>
            </p:extLst>
          </p:nvPr>
        </p:nvGraphicFramePr>
        <p:xfrm>
          <a:off x="3550921" y="1371600"/>
          <a:ext cx="3533141" cy="756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5" name="Формула" r:id="rId4" imgW="888614" imgH="203112" progId="Equation.3">
                  <p:embed/>
                </p:oleObj>
              </mc:Choice>
              <mc:Fallback>
                <p:oleObj name="Формула" r:id="rId4" imgW="888614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0921" y="1371600"/>
                        <a:ext cx="3533141" cy="7562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TextBox 18"/>
          <p:cNvSpPr txBox="1">
            <a:spLocks noChangeArrowheads="1"/>
          </p:cNvSpPr>
          <p:nvPr/>
        </p:nvSpPr>
        <p:spPr bwMode="auto">
          <a:xfrm>
            <a:off x="0" y="22003"/>
            <a:ext cx="14630400" cy="11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3400" b="1" dirty="0">
                <a:solidFill>
                  <a:srgbClr val="FF0000"/>
                </a:solidFill>
                <a:latin typeface="Arial" charset="0"/>
              </a:rPr>
              <a:t>Пример: </a:t>
            </a:r>
            <a:r>
              <a:rPr lang="ru-RU" altLang="ru-RU" sz="3400" b="1" dirty="0">
                <a:solidFill>
                  <a:srgbClr val="00008E"/>
                </a:solidFill>
                <a:latin typeface="Arial" charset="0"/>
              </a:rPr>
              <a:t>Записать в виде обыкновенной дроби  бесконечную десятичную периодическую дробь: </a:t>
            </a:r>
          </a:p>
        </p:txBody>
      </p:sp>
      <p:graphicFrame>
        <p:nvGraphicFramePr>
          <p:cNvPr id="117766" name="Object 6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742260274"/>
              </p:ext>
            </p:extLst>
          </p:nvPr>
        </p:nvGraphicFramePr>
        <p:xfrm>
          <a:off x="8382000" y="810705"/>
          <a:ext cx="1824990" cy="779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6" name="Формула" r:id="rId6" imgW="457200" imgH="203040" progId="Equation.3">
                  <p:embed/>
                </p:oleObj>
              </mc:Choice>
              <mc:Fallback>
                <p:oleObj name="Формула" r:id="rId6" imgW="457200" imgH="20304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810705"/>
                        <a:ext cx="1824990" cy="779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6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8288187"/>
              </p:ext>
            </p:extLst>
          </p:nvPr>
        </p:nvGraphicFramePr>
        <p:xfrm>
          <a:off x="889000" y="1371600"/>
          <a:ext cx="2725421" cy="756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7" name="Формула" r:id="rId8" imgW="685800" imgH="203200" progId="Equation.3">
                  <p:embed/>
                </p:oleObj>
              </mc:Choice>
              <mc:Fallback>
                <p:oleObj name="Формула" r:id="rId8" imgW="6858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" y="1371600"/>
                        <a:ext cx="2725421" cy="7562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68" name="Line 8"/>
          <p:cNvSpPr>
            <a:spLocks noChangeShapeType="1"/>
          </p:cNvSpPr>
          <p:nvPr/>
        </p:nvSpPr>
        <p:spPr bwMode="auto">
          <a:xfrm>
            <a:off x="4668520" y="2040256"/>
            <a:ext cx="69088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aphicFrame>
        <p:nvGraphicFramePr>
          <p:cNvPr id="11776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7809191"/>
              </p:ext>
            </p:extLst>
          </p:nvPr>
        </p:nvGraphicFramePr>
        <p:xfrm>
          <a:off x="1239520" y="2286000"/>
          <a:ext cx="4589779" cy="756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8" name="Формула" r:id="rId10" imgW="1155700" imgH="203200" progId="Equation.3">
                  <p:embed/>
                </p:oleObj>
              </mc:Choice>
              <mc:Fallback>
                <p:oleObj name="Формула" r:id="rId10" imgW="11557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520" y="2286000"/>
                        <a:ext cx="4589779" cy="7562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476761"/>
              </p:ext>
            </p:extLst>
          </p:nvPr>
        </p:nvGraphicFramePr>
        <p:xfrm>
          <a:off x="1295400" y="3783193"/>
          <a:ext cx="5196840" cy="756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9" name="Формула" r:id="rId12" imgW="1307532" imgH="203112" progId="Equation.3">
                  <p:embed/>
                </p:oleObj>
              </mc:Choice>
              <mc:Fallback>
                <p:oleObj name="Формула" r:id="rId12" imgW="1307532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783193"/>
                        <a:ext cx="5196840" cy="7562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1" name="Line 11"/>
          <p:cNvSpPr>
            <a:spLocks noChangeShapeType="1"/>
          </p:cNvSpPr>
          <p:nvPr/>
        </p:nvSpPr>
        <p:spPr bwMode="auto">
          <a:xfrm>
            <a:off x="712471" y="4416874"/>
            <a:ext cx="541528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17772" name="Line 12"/>
          <p:cNvSpPr>
            <a:spLocks noChangeShapeType="1"/>
          </p:cNvSpPr>
          <p:nvPr/>
        </p:nvSpPr>
        <p:spPr bwMode="auto">
          <a:xfrm>
            <a:off x="481330" y="3733800"/>
            <a:ext cx="23114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aphicFrame>
        <p:nvGraphicFramePr>
          <p:cNvPr id="11777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815900"/>
              </p:ext>
            </p:extLst>
          </p:nvPr>
        </p:nvGraphicFramePr>
        <p:xfrm>
          <a:off x="990600" y="4416874"/>
          <a:ext cx="3276600" cy="756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0" name="Формула" r:id="rId14" imgW="825500" imgH="203200" progId="Equation.3">
                  <p:embed/>
                </p:oleObj>
              </mc:Choice>
              <mc:Fallback>
                <p:oleObj name="Формула" r:id="rId14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416874"/>
                        <a:ext cx="3276600" cy="7562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4730169"/>
              </p:ext>
            </p:extLst>
          </p:nvPr>
        </p:nvGraphicFramePr>
        <p:xfrm>
          <a:off x="712471" y="5486400"/>
          <a:ext cx="2321560" cy="14650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1" name="Формула" r:id="rId16" imgW="583947" imgH="393529" progId="Equation.3">
                  <p:embed/>
                </p:oleObj>
              </mc:Choice>
              <mc:Fallback>
                <p:oleObj name="Формула" r:id="rId16" imgW="58394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471" y="5486400"/>
                        <a:ext cx="2321560" cy="14650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2151882"/>
              </p:ext>
            </p:extLst>
          </p:nvPr>
        </p:nvGraphicFramePr>
        <p:xfrm>
          <a:off x="7772400" y="3581608"/>
          <a:ext cx="5450840" cy="14650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2" name="Формула" r:id="rId18" imgW="1371600" imgH="393700" progId="Equation.3">
                  <p:embed/>
                </p:oleObj>
              </mc:Choice>
              <mc:Fallback>
                <p:oleObj name="Формула" r:id="rId18" imgW="13716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3581608"/>
                        <a:ext cx="5450840" cy="14650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7" name="Rectangle 17"/>
          <p:cNvSpPr>
            <a:spLocks noChangeArrowheads="1"/>
          </p:cNvSpPr>
          <p:nvPr/>
        </p:nvSpPr>
        <p:spPr bwMode="auto">
          <a:xfrm>
            <a:off x="7726679" y="3681544"/>
            <a:ext cx="5455921" cy="140317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ru-RU" altLang="ru-RU"/>
          </a:p>
        </p:txBody>
      </p:sp>
      <p:graphicFrame>
        <p:nvGraphicFramePr>
          <p:cNvPr id="11777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0416568"/>
              </p:ext>
            </p:extLst>
          </p:nvPr>
        </p:nvGraphicFramePr>
        <p:xfrm>
          <a:off x="712472" y="3048000"/>
          <a:ext cx="5798819" cy="756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3" name="Формула" r:id="rId20" imgW="1459866" imgH="203112" progId="Equation.3">
                  <p:embed/>
                </p:oleObj>
              </mc:Choice>
              <mc:Fallback>
                <p:oleObj name="Формула" r:id="rId20" imgW="1459866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472" y="3048000"/>
                        <a:ext cx="5798819" cy="7562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79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3586015"/>
              </p:ext>
            </p:extLst>
          </p:nvPr>
        </p:nvGraphicFramePr>
        <p:xfrm>
          <a:off x="3002280" y="5486400"/>
          <a:ext cx="1666240" cy="14650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4" name="Формула" r:id="rId22" imgW="418918" imgH="393529" progId="Equation.3">
                  <p:embed/>
                </p:oleObj>
              </mc:Choice>
              <mc:Fallback>
                <p:oleObj name="Формула" r:id="rId22" imgW="418918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2280" y="5486400"/>
                        <a:ext cx="1666240" cy="14650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8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707085"/>
              </p:ext>
            </p:extLst>
          </p:nvPr>
        </p:nvGraphicFramePr>
        <p:xfrm>
          <a:off x="4668520" y="5486400"/>
          <a:ext cx="2120899" cy="14650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5" name="Формула" r:id="rId24" imgW="533169" imgH="393529" progId="Equation.3">
                  <p:embed/>
                </p:oleObj>
              </mc:Choice>
              <mc:Fallback>
                <p:oleObj name="Формула" r:id="rId24" imgW="53316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8520" y="5486400"/>
                        <a:ext cx="2120899" cy="14650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36925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7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7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117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7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5" dur="500"/>
                                        <p:tgtEl>
                                          <p:spTgt spid="11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8" grpId="0" animBg="1"/>
      <p:bldP spid="117771" grpId="0" animBg="1"/>
      <p:bldP spid="117772" grpId="0" animBg="1"/>
      <p:bldP spid="11777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48211" y="1752718"/>
            <a:ext cx="474681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1)  0,35  и  0,(35)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1424" y="152400"/>
            <a:ext cx="12804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Сравнить числа: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5697" y="2876786"/>
            <a:ext cx="69605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0,3500…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0,353535…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1617" y="1752719"/>
            <a:ext cx="490840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˂</a:t>
            </a:r>
            <a:endParaRPr lang="uz-Latn-UZ" sz="48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982411" y="1752717"/>
            <a:ext cx="474681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  1,03  и  1,0(3)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58200" y="2895599"/>
            <a:ext cx="505619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1,03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1,0333…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355817" y="1752718"/>
            <a:ext cx="490840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˂</a:t>
            </a:r>
            <a:endParaRPr lang="uz-Latn-UZ" sz="4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048211" y="4343518"/>
            <a:ext cx="474681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  2,4(1)  и  2,41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16934" y="5486400"/>
            <a:ext cx="466403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,4111…˃ 2,41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05137" y="4293690"/>
            <a:ext cx="490840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˃</a:t>
            </a:r>
            <a:endParaRPr lang="uz-Latn-UZ" sz="48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7900497" y="4343518"/>
            <a:ext cx="474681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4)  3,7(2)  и  3,72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69220" y="5486400"/>
            <a:ext cx="472918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3,7222…˃ 3,72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557423" y="4293690"/>
            <a:ext cx="490840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˃</a:t>
            </a:r>
            <a:endParaRPr lang="uz-Latn-UZ" sz="4800" b="1" dirty="0"/>
          </a:p>
        </p:txBody>
      </p:sp>
    </p:spTree>
    <p:extLst>
      <p:ext uri="{BB962C8B-B14F-4D97-AF65-F5344CB8AC3E}">
        <p14:creationId xmlns:p14="http://schemas.microsoft.com/office/powerpoint/2010/main" val="8439938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8" grpId="0" animBg="1"/>
      <p:bldP spid="22" grpId="0"/>
      <p:bldP spid="23" grpId="0" animBg="1"/>
      <p:bldP spid="25" grpId="0"/>
      <p:bldP spid="26" grpId="0" animBg="1"/>
      <p:bldP spid="28" grpId="0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7" name="Овал 6"/>
          <p:cNvSpPr/>
          <p:nvPr/>
        </p:nvSpPr>
        <p:spPr>
          <a:xfrm>
            <a:off x="273050" y="1257300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41300" y="4781550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одзаголовок 2"/>
              <p:cNvSpPr txBox="1">
                <a:spLocks/>
              </p:cNvSpPr>
              <p:nvPr/>
            </p:nvSpPr>
            <p:spPr>
              <a:xfrm>
                <a:off x="155575" y="1540573"/>
                <a:ext cx="13792200" cy="2783777"/>
              </a:xfrm>
              <a:prstGeom prst="rect">
                <a:avLst/>
              </a:prstGeom>
            </p:spPr>
            <p:txBody>
              <a:bodyPr wrap="square" lIns="0" tIns="0" rIns="0" bIns="0" rtlCol="0">
                <a:no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159038">
                  <a:defRPr>
                    <a:latin typeface="+mn-lt"/>
                    <a:ea typeface="+mn-ea"/>
                    <a:cs typeface="+mn-cs"/>
                  </a:defRPr>
                </a:lvl2pPr>
                <a:lvl3pPr marL="2318076">
                  <a:defRPr>
                    <a:latin typeface="+mn-lt"/>
                    <a:ea typeface="+mn-ea"/>
                    <a:cs typeface="+mn-cs"/>
                  </a:defRPr>
                </a:lvl3pPr>
                <a:lvl4pPr marL="3477112">
                  <a:defRPr>
                    <a:latin typeface="+mn-lt"/>
                    <a:ea typeface="+mn-ea"/>
                    <a:cs typeface="+mn-cs"/>
                  </a:defRPr>
                </a:lvl4pPr>
                <a:lvl5pPr marL="4636148">
                  <a:defRPr>
                    <a:latin typeface="+mn-lt"/>
                    <a:ea typeface="+mn-ea"/>
                    <a:cs typeface="+mn-cs"/>
                  </a:defRPr>
                </a:lvl5pPr>
                <a:lvl6pPr marL="5795186">
                  <a:defRPr>
                    <a:latin typeface="+mn-lt"/>
                    <a:ea typeface="+mn-ea"/>
                    <a:cs typeface="+mn-cs"/>
                  </a:defRPr>
                </a:lvl6pPr>
                <a:lvl7pPr marL="6954224">
                  <a:defRPr>
                    <a:latin typeface="+mn-lt"/>
                    <a:ea typeface="+mn-ea"/>
                    <a:cs typeface="+mn-cs"/>
                  </a:defRPr>
                </a:lvl7pPr>
                <a:lvl8pPr marL="8113261">
                  <a:defRPr>
                    <a:latin typeface="+mn-lt"/>
                    <a:ea typeface="+mn-ea"/>
                    <a:cs typeface="+mn-cs"/>
                  </a:defRPr>
                </a:lvl8pPr>
                <a:lvl9pPr marL="927229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sz="2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           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Из ряда чисел  выбрать натуральные 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числа,   целые числа, 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рациональные 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числа,  иррациональные числа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20,5;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𝟏𝟏</m:t>
                        </m:r>
                      </m:e>
                    </m:rad>
                  </m:oMath>
                </a14:m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;    24,(37) ;   -52 ;    -0,9;    0 ;    71 ;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𝟐𝟓</m:t>
                        </m:r>
                      </m:e>
                    </m:rad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;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6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e>
                    </m:rad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:pPr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                </a:t>
                </a:r>
              </a:p>
            </p:txBody>
          </p:sp>
        </mc:Choice>
        <mc:Fallback xmlns="">
          <p:sp>
            <p:nvSpPr>
              <p:cNvPr id="16" name="Подзаголовок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75" y="1540573"/>
                <a:ext cx="13792200" cy="2783777"/>
              </a:xfrm>
              <a:prstGeom prst="rect">
                <a:avLst/>
              </a:prstGeom>
              <a:blipFill rotWithShape="1">
                <a:blip r:embed="rId2"/>
                <a:stretch>
                  <a:fillRect l="-2034" t="-504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371600" y="4781550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Записать в виде конечной или бесконечной периодической десятичной дроби: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289843" y="6210192"/>
                <a:ext cx="588623" cy="1133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843" y="6210192"/>
                <a:ext cx="588623" cy="11330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200400" y="6186519"/>
                <a:ext cx="864339" cy="11330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6186519"/>
                <a:ext cx="864339" cy="11330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175619" y="6143001"/>
                <a:ext cx="864339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𝟖𝟐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𝟓𝟎</m:t>
                          </m:r>
                        </m:den>
                      </m:f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619" y="6143001"/>
                <a:ext cx="864339" cy="11294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286115" y="6143001"/>
                <a:ext cx="864339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𝟏𝟑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𝟏𝟒</m:t>
                          </m:r>
                        </m:den>
                      </m:f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6115" y="6143001"/>
                <a:ext cx="864339" cy="11294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372600" y="6172092"/>
                <a:ext cx="1140056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/>
                            </a:rPr>
                            <m:t>𝟔𝟑𝟒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2600" y="6172092"/>
                <a:ext cx="1140056" cy="112947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8"/>
          <p:cNvSpPr>
            <a:spLocks noGrp="1" noChangeArrowheads="1"/>
          </p:cNvSpPr>
          <p:nvPr>
            <p:ph type="title"/>
          </p:nvPr>
        </p:nvSpPr>
        <p:spPr>
          <a:xfrm>
            <a:off x="1524000" y="457200"/>
            <a:ext cx="12192000" cy="1477328"/>
          </a:xfrm>
        </p:spPr>
        <p:txBody>
          <a:bodyPr/>
          <a:lstStyle/>
          <a:p>
            <a:pPr algn="ctr" eaLnBrk="1" hangingPunct="1"/>
            <a:r>
              <a:rPr lang="ru-RU" sz="4800" dirty="0">
                <a:solidFill>
                  <a:srgbClr val="000099"/>
                </a:solidFill>
              </a:rPr>
              <a:t>Извлечение арифметического квадратного корня</a:t>
            </a:r>
          </a:p>
        </p:txBody>
      </p:sp>
      <p:sp>
        <p:nvSpPr>
          <p:cNvPr id="30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13716000" cy="5309146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000" dirty="0"/>
              <a:t>	 </a:t>
            </a:r>
            <a:r>
              <a:rPr lang="ru-RU" sz="4000" b="1" dirty="0">
                <a:solidFill>
                  <a:srgbClr val="CC0000"/>
                </a:solidFill>
              </a:rPr>
              <a:t>Извлечь арифметический квадратный корень </a:t>
            </a:r>
            <a:r>
              <a:rPr lang="ru-RU" sz="4000" b="1" dirty="0" smtClean="0">
                <a:solidFill>
                  <a:srgbClr val="CC0000"/>
                </a:solidFill>
              </a:rPr>
              <a:t>из числа </a:t>
            </a:r>
            <a:r>
              <a:rPr lang="ru-RU" sz="4800" b="1" dirty="0">
                <a:solidFill>
                  <a:srgbClr val="1A0A5E"/>
                </a:solidFill>
              </a:rPr>
              <a:t>а</a:t>
            </a:r>
            <a:r>
              <a:rPr lang="ru-RU" sz="4000" dirty="0"/>
              <a:t> </a:t>
            </a:r>
            <a:r>
              <a:rPr lang="ru-RU" sz="4000" b="1" dirty="0">
                <a:solidFill>
                  <a:schemeClr val="tx1"/>
                </a:solidFill>
              </a:rPr>
              <a:t>– это значит найти значение выражения      </a:t>
            </a:r>
          </a:p>
          <a:p>
            <a:pPr eaLnBrk="1" hangingPunct="1">
              <a:buFontTx/>
              <a:buNone/>
            </a:pPr>
            <a:endParaRPr lang="ru-RU" sz="4000" b="1" dirty="0">
              <a:solidFill>
                <a:schemeClr val="tx1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sz="3900" b="1" dirty="0">
                <a:solidFill>
                  <a:schemeClr val="tx1"/>
                </a:solidFill>
              </a:rPr>
              <a:t>	</a:t>
            </a:r>
            <a:r>
              <a:rPr lang="ru-RU" sz="3900" b="1" dirty="0" smtClean="0">
                <a:solidFill>
                  <a:schemeClr val="tx1"/>
                </a:solidFill>
              </a:rPr>
              <a:t> </a:t>
            </a:r>
          </a:p>
          <a:p>
            <a:pPr algn="ctr" eaLnBrk="1" hangingPunct="1">
              <a:buFontTx/>
              <a:buNone/>
            </a:pPr>
            <a:r>
              <a:rPr lang="ru-RU" sz="3900" b="1" dirty="0" smtClean="0">
                <a:solidFill>
                  <a:schemeClr val="tx1"/>
                </a:solidFill>
              </a:rPr>
              <a:t>Не </a:t>
            </a:r>
            <a:r>
              <a:rPr lang="ru-RU" sz="3900" b="1" dirty="0">
                <a:solidFill>
                  <a:schemeClr val="tx1"/>
                </a:solidFill>
              </a:rPr>
              <a:t>существует квадратного корня из отрицательного числа. Следовательно выражение        при а </a:t>
            </a:r>
            <a:r>
              <a:rPr lang="en-US" sz="3900" b="1" dirty="0">
                <a:solidFill>
                  <a:schemeClr val="tx1"/>
                </a:solidFill>
              </a:rPr>
              <a:t>&lt; 0</a:t>
            </a:r>
            <a:r>
              <a:rPr lang="ru-RU" sz="3900" b="1" dirty="0">
                <a:solidFill>
                  <a:schemeClr val="tx1"/>
                </a:solidFill>
              </a:rPr>
              <a:t> не имеет смысла.</a:t>
            </a:r>
          </a:p>
          <a:p>
            <a:pPr algn="ctr" eaLnBrk="1" hangingPunct="1">
              <a:buFontTx/>
              <a:buNone/>
            </a:pPr>
            <a:endParaRPr lang="ru-RU" sz="2100" b="1" dirty="0">
              <a:solidFill>
                <a:schemeClr val="tx1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sz="4000" b="1" dirty="0">
                <a:solidFill>
                  <a:schemeClr val="tx1"/>
                </a:solidFill>
              </a:rPr>
              <a:t>Выражения			</a:t>
            </a:r>
            <a:r>
              <a:rPr lang="ru-RU" sz="4000" b="1" dirty="0" smtClean="0">
                <a:solidFill>
                  <a:schemeClr val="tx1"/>
                </a:solidFill>
              </a:rPr>
              <a:t>   не </a:t>
            </a:r>
            <a:r>
              <a:rPr lang="ru-RU" sz="4000" b="1" dirty="0">
                <a:solidFill>
                  <a:schemeClr val="tx1"/>
                </a:solidFill>
              </a:rPr>
              <a:t>имеют смысла. </a:t>
            </a:r>
          </a:p>
        </p:txBody>
      </p:sp>
      <p:graphicFrame>
        <p:nvGraphicFramePr>
          <p:cNvPr id="3074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042023305"/>
              </p:ext>
            </p:extLst>
          </p:nvPr>
        </p:nvGraphicFramePr>
        <p:xfrm>
          <a:off x="13258800" y="2667000"/>
          <a:ext cx="889000" cy="525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6" name="Формула" r:id="rId3" imgW="482400" imgH="380880" progId="Equation.3">
                  <p:embed/>
                </p:oleObj>
              </mc:Choice>
              <mc:Fallback>
                <p:oleObj name="Формула" r:id="rId3" imgW="482400" imgH="380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58800" y="2667000"/>
                        <a:ext cx="889000" cy="525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7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4012050010"/>
              </p:ext>
            </p:extLst>
          </p:nvPr>
        </p:nvGraphicFramePr>
        <p:xfrm>
          <a:off x="9525000" y="5105400"/>
          <a:ext cx="90085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7" name="Формула" r:id="rId5" imgW="482400" imgH="380880" progId="Equation.3">
                  <p:embed/>
                </p:oleObj>
              </mc:Choice>
              <mc:Fallback>
                <p:oleObj name="Формула" r:id="rId5" imgW="482400" imgH="380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0" y="5105400"/>
                        <a:ext cx="900853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143502"/>
              </p:ext>
            </p:extLst>
          </p:nvPr>
        </p:nvGraphicFramePr>
        <p:xfrm>
          <a:off x="5029200" y="6324600"/>
          <a:ext cx="2265680" cy="1165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8" name="Формула" r:id="rId7" imgW="1587240" imgH="876240" progId="Equation.3">
                  <p:embed/>
                </p:oleObj>
              </mc:Choice>
              <mc:Fallback>
                <p:oleObj name="Формула" r:id="rId7" imgW="1587240" imgH="876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6324600"/>
                        <a:ext cx="2265680" cy="1165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26245"/>
              </p:ext>
            </p:extLst>
          </p:nvPr>
        </p:nvGraphicFramePr>
        <p:xfrm>
          <a:off x="4114800" y="3124200"/>
          <a:ext cx="5162113" cy="131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9" name="Формула" r:id="rId9" imgW="1790640" imgH="444240" progId="Equation.3">
                  <p:embed/>
                </p:oleObj>
              </mc:Choice>
              <mc:Fallback>
                <p:oleObj name="Формула" r:id="rId9" imgW="179064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124200"/>
                        <a:ext cx="5162113" cy="1311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300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33400"/>
            <a:ext cx="11887200" cy="914400"/>
          </a:xfrm>
        </p:spPr>
        <p:txBody>
          <a:bodyPr>
            <a:normAutofit/>
          </a:bodyPr>
          <a:lstStyle/>
          <a:p>
            <a:pPr algn="ctr">
              <a:spcAft>
                <a:spcPct val="0"/>
              </a:spcAft>
              <a:buFont typeface="Arial" charset="0"/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Определить верно ли равенство:</a:t>
            </a:r>
          </a:p>
          <a:p>
            <a:pPr algn="ctr">
              <a:spcAft>
                <a:spcPct val="0"/>
              </a:spcAft>
              <a:buFont typeface="Arial" charset="0"/>
              <a:buNone/>
            </a:pPr>
            <a:endParaRPr lang="ru-RU" sz="3600" b="1" dirty="0" smtClean="0"/>
          </a:p>
          <a:p>
            <a:pPr algn="ctr">
              <a:spcAft>
                <a:spcPct val="0"/>
              </a:spcAft>
              <a:buFont typeface="Arial" charset="0"/>
              <a:buNone/>
            </a:pPr>
            <a:endParaRPr lang="ru-RU" sz="3600" b="1" dirty="0" smtClean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1365837"/>
              </p:ext>
            </p:extLst>
          </p:nvPr>
        </p:nvGraphicFramePr>
        <p:xfrm>
          <a:off x="857250" y="1720201"/>
          <a:ext cx="2388623" cy="1438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5" name="Формула" r:id="rId3" imgW="583947" imgH="444307" progId="Equation.3">
                  <p:embed/>
                </p:oleObj>
              </mc:Choice>
              <mc:Fallback>
                <p:oleObj name="Формула" r:id="rId3" imgW="583947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1720201"/>
                        <a:ext cx="2388623" cy="14382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2037383"/>
              </p:ext>
            </p:extLst>
          </p:nvPr>
        </p:nvGraphicFramePr>
        <p:xfrm>
          <a:off x="4983481" y="1872601"/>
          <a:ext cx="3233296" cy="1129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" name="Формула" r:id="rId5" imgW="698500" imgH="228600" progId="Equation.3">
                  <p:embed/>
                </p:oleObj>
              </mc:Choice>
              <mc:Fallback>
                <p:oleObj name="Формула" r:id="rId5" imgW="6985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3481" y="1872601"/>
                        <a:ext cx="3233296" cy="11296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5303042"/>
              </p:ext>
            </p:extLst>
          </p:nvPr>
        </p:nvGraphicFramePr>
        <p:xfrm>
          <a:off x="10153650" y="1872601"/>
          <a:ext cx="2730185" cy="1078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" name="Формула" r:id="rId7" imgW="672808" imgH="253890" progId="Equation.3">
                  <p:embed/>
                </p:oleObj>
              </mc:Choice>
              <mc:Fallback>
                <p:oleObj name="Формула" r:id="rId7" imgW="672808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53650" y="1872601"/>
                        <a:ext cx="2730185" cy="1078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6977826"/>
              </p:ext>
            </p:extLst>
          </p:nvPr>
        </p:nvGraphicFramePr>
        <p:xfrm>
          <a:off x="477838" y="3701401"/>
          <a:ext cx="2990107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" name="Формула" r:id="rId9" imgW="736560" imgH="228600" progId="Equation.3">
                  <p:embed/>
                </p:oleObj>
              </mc:Choice>
              <mc:Fallback>
                <p:oleObj name="Формула" r:id="rId9" imgW="736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838" y="3701401"/>
                        <a:ext cx="2990107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6196645"/>
              </p:ext>
            </p:extLst>
          </p:nvPr>
        </p:nvGraphicFramePr>
        <p:xfrm>
          <a:off x="5300980" y="3701401"/>
          <a:ext cx="2656336" cy="1043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" name="Формула" r:id="rId11" imgW="761669" imgH="253890" progId="Equation.3">
                  <p:embed/>
                </p:oleObj>
              </mc:Choice>
              <mc:Fallback>
                <p:oleObj name="Формула" r:id="rId11" imgW="761669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0980" y="3701401"/>
                        <a:ext cx="2656336" cy="10439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6306614"/>
              </p:ext>
            </p:extLst>
          </p:nvPr>
        </p:nvGraphicFramePr>
        <p:xfrm>
          <a:off x="9810749" y="3777601"/>
          <a:ext cx="3219451" cy="771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0" name="Формула" r:id="rId13" imgW="660113" imgH="215806" progId="Equation.3">
                  <p:embed/>
                </p:oleObj>
              </mc:Choice>
              <mc:Fallback>
                <p:oleObj name="Формула" r:id="rId13" imgW="660113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10749" y="3777601"/>
                        <a:ext cx="3219451" cy="7715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2" descr="Значок вектора галочки — Векторное изображение © avector #21812121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12" b="94882" l="563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0" t="13226" r="23464" b="24485"/>
          <a:stretch/>
        </p:blipFill>
        <p:spPr bwMode="auto">
          <a:xfrm>
            <a:off x="3524250" y="1720201"/>
            <a:ext cx="761590" cy="100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Значок вектора галочки — Векторное изображение © avector #21812121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12" b="94882" l="563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0" t="13226" r="23464" b="24485"/>
          <a:stretch/>
        </p:blipFill>
        <p:spPr bwMode="auto">
          <a:xfrm>
            <a:off x="12934950" y="3563246"/>
            <a:ext cx="761590" cy="100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Значок вектора галочки — Векторное изображение © avector #21812121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12" b="94882" l="563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0" t="13226" r="23464" b="24485"/>
          <a:stretch/>
        </p:blipFill>
        <p:spPr bwMode="auto">
          <a:xfrm>
            <a:off x="8267700" y="3591736"/>
            <a:ext cx="761590" cy="100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Значок вектора галочки — Векторное изображение © avector #21812121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12" b="94882" l="563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0" t="13226" r="23464" b="24485"/>
          <a:stretch/>
        </p:blipFill>
        <p:spPr bwMode="auto">
          <a:xfrm>
            <a:off x="8324850" y="1905896"/>
            <a:ext cx="761590" cy="100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ртинки по запросу &quot;знак не верно&quot;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0" y="3988011"/>
            <a:ext cx="761590" cy="72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Картинки по запросу &quot;знак не верно&quot;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0200" y="2045852"/>
            <a:ext cx="761590" cy="72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03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250" y="381000"/>
            <a:ext cx="12192000" cy="615553"/>
          </a:xfrm>
        </p:spPr>
        <p:txBody>
          <a:bodyPr/>
          <a:lstStyle/>
          <a:p>
            <a:pPr algn="ctr" eaLnBrk="1" hangingPunct="1"/>
            <a:r>
              <a:rPr lang="ru-RU" sz="4000" b="1" dirty="0" smtClean="0">
                <a:solidFill>
                  <a:srgbClr val="000099"/>
                </a:solidFill>
              </a:rPr>
              <a:t> </a:t>
            </a:r>
            <a:r>
              <a:rPr lang="ru-RU" sz="4000" dirty="0" smtClean="0">
                <a:solidFill>
                  <a:srgbClr val="000099"/>
                </a:solidFill>
              </a:rPr>
              <a:t>Натур</a:t>
            </a:r>
            <a:r>
              <a:rPr lang="ru-RU" sz="4000" b="1" dirty="0" smtClean="0">
                <a:solidFill>
                  <a:srgbClr val="000099"/>
                </a:solidFill>
              </a:rPr>
              <a:t>альные числа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61950" y="1524000"/>
            <a:ext cx="13944600" cy="34470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159038">
              <a:defRPr>
                <a:latin typeface="+mn-lt"/>
                <a:ea typeface="+mn-ea"/>
                <a:cs typeface="+mn-cs"/>
              </a:defRPr>
            </a:lvl2pPr>
            <a:lvl3pPr marL="2318076">
              <a:defRPr>
                <a:latin typeface="+mn-lt"/>
                <a:ea typeface="+mn-ea"/>
                <a:cs typeface="+mn-cs"/>
              </a:defRPr>
            </a:lvl3pPr>
            <a:lvl4pPr marL="3477112">
              <a:defRPr>
                <a:latin typeface="+mn-lt"/>
                <a:ea typeface="+mn-ea"/>
                <a:cs typeface="+mn-cs"/>
              </a:defRPr>
            </a:lvl4pPr>
            <a:lvl5pPr marL="4636148">
              <a:defRPr>
                <a:latin typeface="+mn-lt"/>
                <a:ea typeface="+mn-ea"/>
                <a:cs typeface="+mn-cs"/>
              </a:defRPr>
            </a:lvl5pPr>
            <a:lvl6pPr marL="5795186">
              <a:defRPr>
                <a:latin typeface="+mn-lt"/>
                <a:ea typeface="+mn-ea"/>
                <a:cs typeface="+mn-cs"/>
              </a:defRPr>
            </a:lvl6pPr>
            <a:lvl7pPr marL="6954224">
              <a:defRPr>
                <a:latin typeface="+mn-lt"/>
                <a:ea typeface="+mn-ea"/>
                <a:cs typeface="+mn-cs"/>
              </a:defRPr>
            </a:lvl7pPr>
            <a:lvl8pPr marL="8113261">
              <a:defRPr>
                <a:latin typeface="+mn-lt"/>
                <a:ea typeface="+mn-ea"/>
                <a:cs typeface="+mn-cs"/>
              </a:defRPr>
            </a:lvl8pPr>
            <a:lvl9pPr marL="9272295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360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Натуральные </a:t>
            </a:r>
            <a:r>
              <a:rPr lang="ru-RU" sz="3600" b="1" i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числа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это числа которые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используются для счёта предметов. </a:t>
            </a:r>
          </a:p>
          <a:p>
            <a:pPr algn="ctr"/>
            <a:endParaRPr lang="uz-Latn-UZ" sz="36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Например: 1;  2;  3;  4;  5;  6;  7;  8;  9;  10;  11;  …..</a:t>
            </a:r>
            <a:endParaRPr lang="ru-RU" sz="3600" b="1" i="1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Множество натуральных чисел обозначается </a:t>
            </a:r>
            <a:r>
              <a:rPr lang="uz-Latn-UZ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27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250" y="381000"/>
            <a:ext cx="12192000" cy="615553"/>
          </a:xfrm>
        </p:spPr>
        <p:txBody>
          <a:bodyPr/>
          <a:lstStyle/>
          <a:p>
            <a:pPr algn="ctr" eaLnBrk="1" hangingPunct="1"/>
            <a:r>
              <a:rPr lang="ru-RU" sz="4000" dirty="0" smtClean="0">
                <a:solidFill>
                  <a:srgbClr val="000099"/>
                </a:solidFill>
              </a:rPr>
              <a:t>Цел</a:t>
            </a:r>
            <a:r>
              <a:rPr lang="ru-RU" sz="4000" b="1" dirty="0" smtClean="0">
                <a:solidFill>
                  <a:srgbClr val="000099"/>
                </a:solidFill>
              </a:rPr>
              <a:t>ые числа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00989" y="3581400"/>
            <a:ext cx="13944600" cy="23391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159038">
              <a:defRPr>
                <a:latin typeface="+mn-lt"/>
                <a:ea typeface="+mn-ea"/>
                <a:cs typeface="+mn-cs"/>
              </a:defRPr>
            </a:lvl2pPr>
            <a:lvl3pPr marL="2318076">
              <a:defRPr>
                <a:latin typeface="+mn-lt"/>
                <a:ea typeface="+mn-ea"/>
                <a:cs typeface="+mn-cs"/>
              </a:defRPr>
            </a:lvl3pPr>
            <a:lvl4pPr marL="3477112">
              <a:defRPr>
                <a:latin typeface="+mn-lt"/>
                <a:ea typeface="+mn-ea"/>
                <a:cs typeface="+mn-cs"/>
              </a:defRPr>
            </a:lvl4pPr>
            <a:lvl5pPr marL="4636148">
              <a:defRPr>
                <a:latin typeface="+mn-lt"/>
                <a:ea typeface="+mn-ea"/>
                <a:cs typeface="+mn-cs"/>
              </a:defRPr>
            </a:lvl5pPr>
            <a:lvl6pPr marL="5795186">
              <a:defRPr>
                <a:latin typeface="+mn-lt"/>
                <a:ea typeface="+mn-ea"/>
                <a:cs typeface="+mn-cs"/>
              </a:defRPr>
            </a:lvl6pPr>
            <a:lvl7pPr marL="6954224">
              <a:defRPr>
                <a:latin typeface="+mn-lt"/>
                <a:ea typeface="+mn-ea"/>
                <a:cs typeface="+mn-cs"/>
              </a:defRPr>
            </a:lvl7pPr>
            <a:lvl8pPr marL="8113261">
              <a:defRPr>
                <a:latin typeface="+mn-lt"/>
                <a:ea typeface="+mn-ea"/>
                <a:cs typeface="+mn-cs"/>
              </a:defRPr>
            </a:lvl8pPr>
            <a:lvl9pPr marL="9272295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	</a:t>
            </a:r>
            <a:endParaRPr lang="uz-Latn-UZ" sz="36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Например: …. 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-5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  -4;  -3;  -2;  -1;  0;  1;  2;  3;  4;  5; …..</a:t>
            </a:r>
            <a:endParaRPr lang="ru-RU" sz="3600" b="1" i="1" dirty="0" smtClean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Множество целых чисел обозначается </a:t>
            </a:r>
            <a:r>
              <a:rPr lang="uz-Latn-UZ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94" y="1219200"/>
            <a:ext cx="13688791" cy="21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933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250" y="381000"/>
            <a:ext cx="12192000" cy="615553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000099"/>
                </a:solidFill>
              </a:rPr>
              <a:t> Рациональные числа</a:t>
            </a:r>
            <a:r>
              <a:rPr lang="uz-Latn-UZ" sz="4000" b="1" dirty="0" smtClean="0">
                <a:solidFill>
                  <a:srgbClr val="000099"/>
                </a:solidFill>
              </a:rPr>
              <a:t> </a:t>
            </a:r>
            <a:endParaRPr lang="ru-RU" sz="4000" b="1" dirty="0" smtClean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3"/>
              <p:cNvSpPr txBox="1">
                <a:spLocks noChangeArrowheads="1"/>
              </p:cNvSpPr>
              <p:nvPr/>
            </p:nvSpPr>
            <p:spPr>
              <a:xfrm>
                <a:off x="361950" y="990600"/>
                <a:ext cx="13944600" cy="64896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159038">
                  <a:defRPr>
                    <a:latin typeface="+mn-lt"/>
                    <a:ea typeface="+mn-ea"/>
                    <a:cs typeface="+mn-cs"/>
                  </a:defRPr>
                </a:lvl2pPr>
                <a:lvl3pPr marL="2318076">
                  <a:defRPr>
                    <a:latin typeface="+mn-lt"/>
                    <a:ea typeface="+mn-ea"/>
                    <a:cs typeface="+mn-cs"/>
                  </a:defRPr>
                </a:lvl3pPr>
                <a:lvl4pPr marL="3477112">
                  <a:defRPr>
                    <a:latin typeface="+mn-lt"/>
                    <a:ea typeface="+mn-ea"/>
                    <a:cs typeface="+mn-cs"/>
                  </a:defRPr>
                </a:lvl4pPr>
                <a:lvl5pPr marL="4636148">
                  <a:defRPr>
                    <a:latin typeface="+mn-lt"/>
                    <a:ea typeface="+mn-ea"/>
                    <a:cs typeface="+mn-cs"/>
                  </a:defRPr>
                </a:lvl5pPr>
                <a:lvl6pPr marL="5795186">
                  <a:defRPr>
                    <a:latin typeface="+mn-lt"/>
                    <a:ea typeface="+mn-ea"/>
                    <a:cs typeface="+mn-cs"/>
                  </a:defRPr>
                </a:lvl6pPr>
                <a:lvl7pPr marL="6954224">
                  <a:defRPr>
                    <a:latin typeface="+mn-lt"/>
                    <a:ea typeface="+mn-ea"/>
                    <a:cs typeface="+mn-cs"/>
                  </a:defRPr>
                </a:lvl7pPr>
                <a:lvl8pPr marL="8113261">
                  <a:defRPr>
                    <a:latin typeface="+mn-lt"/>
                    <a:ea typeface="+mn-ea"/>
                    <a:cs typeface="+mn-cs"/>
                  </a:defRPr>
                </a:lvl8pPr>
                <a:lvl9pPr marL="927229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	</a:t>
                </a:r>
                <a:r>
                  <a:rPr lang="ru-RU" sz="3600" b="1" i="1" dirty="0" smtClean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Рациональные </a:t>
                </a:r>
                <a:r>
                  <a:rPr lang="ru-RU" sz="3600" b="1" i="1" dirty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числа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– это числа которые 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можно представить 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в 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виде</a:t>
                </a:r>
                <a:r>
                  <a:rPr lang="uz-Latn-UZ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𝒎</m:t>
                        </m:r>
                      </m:num>
                      <m:den>
                        <m:r>
                          <a:rPr lang="uz-Latn-UZ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𝒏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где </a:t>
                </a:r>
                <a:r>
                  <a:rPr lang="en-US" sz="3600" b="1" i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r>
                  <a:rPr lang="ru-RU" sz="3600" b="1" i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целое число</a:t>
                </a:r>
                <a:r>
                  <a:rPr lang="en-US" sz="3600" b="1" i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n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–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натуральное число.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Cyrl-UZ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ru-RU" sz="36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Например: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Cyrl-UZ" sz="3600" b="1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uz-Cyrl-UZ" sz="3600" b="1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den>
                    </m:f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</m:oMath>
                </a14:m>
                <a:r>
                  <a:rPr lang="en-US" sz="36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den>
                    </m:f>
                    <m:r>
                      <a:rPr lang="en-US" sz="3600" b="1" i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600" b="1" i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en-US" sz="3600" b="1" i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𝟕𝟓</m:t>
                    </m:r>
                  </m:oMath>
                </a14:m>
                <a:r>
                  <a:rPr lang="en-US" sz="36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den>
                    </m:f>
                    <m:r>
                      <a:rPr lang="en-US" sz="3600" b="1" i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600" b="1" i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en-US" sz="3600" b="1" i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𝟑𝟑𝟑</m:t>
                    </m:r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…=</m:t>
                    </m:r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,(</m:t>
                    </m:r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ru-RU" sz="3600" b="1" dirty="0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3600" b="1" i="1" dirty="0" smtClean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b="1" i="1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/>
                <a:r>
                  <a:rPr lang="ru-RU" sz="3600" b="1" i="1" dirty="0" smtClean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Рациональные </a:t>
                </a:r>
                <a:r>
                  <a:rPr lang="ru-RU" sz="3600" b="1" i="1" dirty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числа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можно записать в виде десятичной дроби, конечной или бесконечной</a:t>
                </a:r>
                <a:r>
                  <a:rPr lang="ru-RU" sz="36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периодической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Множество рациональных чисел обозначается </a:t>
                </a:r>
                <a:r>
                  <a:rPr lang="uz-Latn-UZ" sz="4800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Q</a:t>
                </a:r>
                <a:endParaRPr lang="ru-RU" sz="3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ru-RU" sz="3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ru-RU" sz="36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Например</a:t>
                </a:r>
                <a:r>
                  <a:rPr lang="ru-RU" sz="3600" b="1" dirty="0">
                    <a:solidFill>
                      <a:schemeClr val="tx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 7</a:t>
                </a:r>
                <a:r>
                  <a:rPr lang="en-US" sz="3600" b="1" dirty="0">
                    <a:solidFill>
                      <a:schemeClr val="tx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=7,(0</a:t>
                </a:r>
                <a:r>
                  <a:rPr lang="en-US" sz="36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)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chemeClr val="tx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0</a:t>
                </a:r>
                <a:r>
                  <a:rPr lang="en-US" sz="36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,(45)      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ru-RU" sz="36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den>
                    </m:f>
                    <m:r>
                      <a:rPr lang="en-US" sz="3600" b="1" i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3600" b="1" i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en-US" sz="3600" b="1" i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𝟐𝟑𝟑𝟑</m:t>
                    </m:r>
                    <m:r>
                      <a:rPr lang="en-US" sz="36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…</m:t>
                    </m:r>
                  </m:oMath>
                </a14:m>
                <a:r>
                  <a:rPr lang="en-US" sz="3600" b="1" dirty="0" smtClean="0">
                    <a:solidFill>
                      <a:schemeClr val="tx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=-0,2(3)</a:t>
                </a:r>
                <a:endParaRPr lang="ru-RU" sz="3600" b="1" dirty="0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50" y="990600"/>
                <a:ext cx="13944600" cy="6489662"/>
              </a:xfrm>
              <a:prstGeom prst="rect">
                <a:avLst/>
              </a:prstGeom>
              <a:blipFill rotWithShape="1">
                <a:blip r:embed="rId2"/>
                <a:stretch>
                  <a:fillRect l="-1967" t="-2162" r="-1617" b="-131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917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527447"/>
            <a:ext cx="12192000" cy="615553"/>
          </a:xfrm>
        </p:spPr>
        <p:txBody>
          <a:bodyPr/>
          <a:lstStyle/>
          <a:p>
            <a:pPr algn="ctr" eaLnBrk="1" hangingPunct="1"/>
            <a:r>
              <a:rPr lang="ru-RU" sz="4000" b="1" dirty="0" smtClean="0">
                <a:solidFill>
                  <a:srgbClr val="000099"/>
                </a:solidFill>
              </a:rPr>
              <a:t> Иррациональные числа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01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38100" y="1295400"/>
                <a:ext cx="14020800" cy="4144917"/>
              </a:xfrm>
            </p:spPr>
            <p:txBody>
              <a:bodyPr/>
              <a:lstStyle/>
              <a:p>
                <a:pPr algn="ctr" eaLnBrk="1" hangingPunct="1">
                  <a:buFontTx/>
                  <a:buNone/>
                </a:pP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	</a:t>
                </a:r>
                <a:r>
                  <a:rPr lang="ru-RU" sz="3600" b="1" i="1" dirty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Иррациональные числа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– это числа которые невозможно представить в 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виде</a:t>
                </a:r>
                <a:r>
                  <a:rPr lang="uz-Latn-UZ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𝒎</m:t>
                        </m:r>
                      </m:num>
                      <m:den>
                        <m:r>
                          <a:rPr lang="uz-Latn-UZ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𝒏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uz-Latn-UZ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3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 eaLnBrk="1" hangingPunct="1">
                  <a:buFontTx/>
                  <a:buNone/>
                </a:pP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где </a:t>
                </a:r>
                <a:r>
                  <a:rPr lang="en-US" sz="3600" b="1" i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r>
                  <a:rPr lang="ru-RU" sz="3600" b="1" i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целое число</a:t>
                </a:r>
                <a:r>
                  <a:rPr lang="en-US" sz="3600" b="1" i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n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–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натуральное </a:t>
                </a:r>
                <a:r>
                  <a:rPr lang="uz-Cyrl-UZ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ч</a:t>
                </a:r>
                <a:r>
                  <a:rPr lang="ru-RU" sz="36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исло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 eaLnBrk="1" hangingPunct="1">
                  <a:buFontTx/>
                  <a:buNone/>
                </a:pPr>
                <a:endParaRPr lang="en-US" sz="3600" b="1" i="1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 eaLnBrk="1" hangingPunct="1">
                  <a:buFontTx/>
                  <a:buNone/>
                </a:pPr>
                <a:r>
                  <a:rPr lang="ru-RU" sz="3600" b="1" i="1" dirty="0" smtClean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Иррациональные </a:t>
                </a:r>
                <a:r>
                  <a:rPr lang="ru-RU" sz="3600" b="1" i="1" dirty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числа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– это бесконечные </a:t>
                </a:r>
                <a:endParaRPr lang="en-US" sz="3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 eaLnBrk="1" hangingPunct="1">
                  <a:buFontTx/>
                  <a:buNone/>
                </a:pPr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непериодические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десятичные дроби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36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 eaLnBrk="1" hangingPunct="1">
                  <a:buFontTx/>
                  <a:buNone/>
                </a:pPr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Например:   0,123456……</a:t>
                </a:r>
                <a:endParaRPr lang="ru-RU" sz="3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0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38100" y="1295400"/>
                <a:ext cx="14020800" cy="4144917"/>
              </a:xfrm>
              <a:blipFill rotWithShape="1">
                <a:blip r:embed="rId3"/>
                <a:stretch>
                  <a:fillRect t="-3387" b="-574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099" name="Object 6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832437683"/>
              </p:ext>
            </p:extLst>
          </p:nvPr>
        </p:nvGraphicFramePr>
        <p:xfrm>
          <a:off x="2209800" y="5867400"/>
          <a:ext cx="9794875" cy="163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Формула" r:id="rId4" imgW="2882880" imgH="482400" progId="Equation.3">
                  <p:embed/>
                </p:oleObj>
              </mc:Choice>
              <mc:Fallback>
                <p:oleObj name="Формула" r:id="rId4" imgW="28828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5867400"/>
                        <a:ext cx="9794875" cy="1639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421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02832" y="304800"/>
            <a:ext cx="12435840" cy="677108"/>
          </a:xfrm>
        </p:spPr>
        <p:txBody>
          <a:bodyPr/>
          <a:lstStyle/>
          <a:p>
            <a:pPr algn="ctr" eaLnBrk="1" hangingPunct="1"/>
            <a:r>
              <a:rPr lang="ru-RU" sz="4400" b="1" dirty="0" smtClean="0">
                <a:solidFill>
                  <a:srgbClr val="000099"/>
                </a:solidFill>
              </a:rPr>
              <a:t>Связь между числовыми множествами</a:t>
            </a:r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3788833" y="1276348"/>
            <a:ext cx="7665718" cy="77724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Действительные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числа </a:t>
            </a:r>
            <a:r>
              <a:rPr lang="uz-Latn-UZ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</a:t>
            </a:r>
          </a:p>
          <a:p>
            <a:endParaRPr lang="uz-Latn-UZ" dirty="0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297085" y="2614613"/>
            <a:ext cx="6618064" cy="1122046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dirty="0"/>
          </a:p>
          <a:p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Рациона</a:t>
            </a:r>
            <a:r>
              <a:rPr lang="ru-RU" sz="4000" b="1" dirty="0" err="1">
                <a:latin typeface="Arial" pitchFamily="34" charset="0"/>
                <a:cs typeface="Arial" pitchFamily="34" charset="0"/>
              </a:rPr>
              <a:t>льные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числа </a:t>
            </a:r>
            <a:r>
              <a:rPr lang="uz-Latn-UZ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endParaRPr lang="uz-Latn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uz-Latn-UZ" dirty="0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7720751" y="2614613"/>
            <a:ext cx="6499859" cy="1122046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dirty="0" err="1"/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Иррациональные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числа 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  <a:p>
            <a:endParaRPr lang="uz-Latn-UZ" dirty="0"/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297085" y="4208622"/>
            <a:ext cx="4297679" cy="112204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dirty="0" err="1"/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Целые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числа </a:t>
            </a:r>
            <a:r>
              <a:rPr lang="uz-Latn-UZ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</a:t>
            </a:r>
            <a:endParaRPr lang="uz-Latn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uz-Latn-UZ" dirty="0"/>
          </a:p>
        </p:txBody>
      </p:sp>
      <p:sp>
        <p:nvSpPr>
          <p:cNvPr id="28680" name="AutoShape 8"/>
          <p:cNvSpPr>
            <a:spLocks noChangeArrowheads="1"/>
          </p:cNvSpPr>
          <p:nvPr/>
        </p:nvSpPr>
        <p:spPr bwMode="auto">
          <a:xfrm>
            <a:off x="430436" y="6216016"/>
            <a:ext cx="4164329" cy="112204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pPr algn="ctr"/>
            <a:endParaRPr lang="ru-RU" dirty="0" err="1"/>
          </a:p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Натуральные </a:t>
            </a:r>
          </a:p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числа </a:t>
            </a:r>
            <a:r>
              <a:rPr lang="uz-Latn-UZ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</a:p>
          <a:p>
            <a:pPr algn="ctr"/>
            <a:endParaRPr lang="uz-Latn-UZ" dirty="0"/>
          </a:p>
        </p:txBody>
      </p:sp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6241250" y="4208622"/>
            <a:ext cx="4280885" cy="112204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Дробные числа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682" name="AutoShape 10"/>
          <p:cNvSpPr>
            <a:spLocks noChangeArrowheads="1"/>
          </p:cNvSpPr>
          <p:nvPr/>
        </p:nvSpPr>
        <p:spPr bwMode="auto">
          <a:xfrm>
            <a:off x="5021060" y="6204586"/>
            <a:ext cx="3200400" cy="112204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Число нуль</a:t>
            </a:r>
          </a:p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683" name="AutoShape 11"/>
          <p:cNvSpPr>
            <a:spLocks noChangeArrowheads="1"/>
          </p:cNvSpPr>
          <p:nvPr/>
        </p:nvSpPr>
        <p:spPr bwMode="auto">
          <a:xfrm>
            <a:off x="8877885" y="6204586"/>
            <a:ext cx="5153333" cy="113347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Противоположные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числа натуральным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684" name="AutoShape 12"/>
          <p:cNvCxnSpPr>
            <a:cxnSpLocks noChangeShapeType="1"/>
            <a:stCxn id="28676" idx="2"/>
            <a:endCxn id="28677" idx="0"/>
          </p:cNvCxnSpPr>
          <p:nvPr/>
        </p:nvCxnSpPr>
        <p:spPr bwMode="auto">
          <a:xfrm flipH="1">
            <a:off x="3606117" y="2053588"/>
            <a:ext cx="4015575" cy="561025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685" name="AutoShape 13"/>
          <p:cNvCxnSpPr>
            <a:cxnSpLocks noChangeShapeType="1"/>
            <a:stCxn id="28676" idx="2"/>
            <a:endCxn id="28678" idx="0"/>
          </p:cNvCxnSpPr>
          <p:nvPr/>
        </p:nvCxnSpPr>
        <p:spPr bwMode="auto">
          <a:xfrm>
            <a:off x="7621692" y="2053588"/>
            <a:ext cx="3348989" cy="561025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686" name="AutoShape 14"/>
          <p:cNvCxnSpPr>
            <a:cxnSpLocks noChangeShapeType="1"/>
            <a:stCxn id="28677" idx="2"/>
            <a:endCxn id="28679" idx="0"/>
          </p:cNvCxnSpPr>
          <p:nvPr/>
        </p:nvCxnSpPr>
        <p:spPr bwMode="auto">
          <a:xfrm flipH="1">
            <a:off x="2445925" y="3736659"/>
            <a:ext cx="1160192" cy="471963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687" name="AutoShape 15"/>
          <p:cNvCxnSpPr>
            <a:cxnSpLocks noChangeShapeType="1"/>
            <a:stCxn id="28677" idx="2"/>
            <a:endCxn id="28681" idx="0"/>
          </p:cNvCxnSpPr>
          <p:nvPr/>
        </p:nvCxnSpPr>
        <p:spPr bwMode="auto">
          <a:xfrm>
            <a:off x="3606117" y="3736659"/>
            <a:ext cx="4775576" cy="471963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688" name="AutoShape 16"/>
          <p:cNvCxnSpPr>
            <a:cxnSpLocks noChangeShapeType="1"/>
            <a:stCxn id="28679" idx="2"/>
          </p:cNvCxnSpPr>
          <p:nvPr/>
        </p:nvCxnSpPr>
        <p:spPr bwMode="auto">
          <a:xfrm flipH="1">
            <a:off x="1828800" y="5330666"/>
            <a:ext cx="617125" cy="88535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689" name="AutoShape 17"/>
          <p:cNvCxnSpPr>
            <a:cxnSpLocks noChangeShapeType="1"/>
            <a:stCxn id="28679" idx="2"/>
            <a:endCxn id="28682" idx="0"/>
          </p:cNvCxnSpPr>
          <p:nvPr/>
        </p:nvCxnSpPr>
        <p:spPr bwMode="auto">
          <a:xfrm>
            <a:off x="2445925" y="5330666"/>
            <a:ext cx="4175335" cy="87392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690" name="AutoShape 18"/>
          <p:cNvCxnSpPr>
            <a:cxnSpLocks noChangeShapeType="1"/>
            <a:stCxn id="28679" idx="2"/>
            <a:endCxn id="28683" idx="0"/>
          </p:cNvCxnSpPr>
          <p:nvPr/>
        </p:nvCxnSpPr>
        <p:spPr bwMode="auto">
          <a:xfrm>
            <a:off x="2445925" y="5330666"/>
            <a:ext cx="9008627" cy="87392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0687698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nimBg="1"/>
      <p:bldP spid="28677" grpId="0" animBg="1"/>
      <p:bldP spid="28678" grpId="0" animBg="1"/>
      <p:bldP spid="28679" grpId="0" animBg="1"/>
      <p:bldP spid="28680" grpId="0" animBg="1"/>
      <p:bldP spid="28681" grpId="0" animBg="1"/>
      <p:bldP spid="28682" grpId="0" animBg="1"/>
      <p:bldP spid="2868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2552700" y="131445"/>
            <a:ext cx="9525000" cy="83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130601" anchor="b" anchorCtr="0">
            <a:noAutofit/>
          </a:bodyPr>
          <a:lstStyle/>
          <a:p>
            <a:pPr algn="ctr" rtl="0">
              <a:buClr>
                <a:schemeClr val="dk2"/>
              </a:buClr>
              <a:buSzPts val="4000"/>
            </a:pPr>
            <a:r>
              <a:rPr lang="ru-RU" sz="4800" dirty="0">
                <a:solidFill>
                  <a:schemeClr val="dk2"/>
                </a:solidFill>
                <a:latin typeface="Arial" pitchFamily="34" charset="0"/>
                <a:ea typeface="Source Sans Pro"/>
                <a:cs typeface="Arial" pitchFamily="34" charset="0"/>
                <a:sym typeface="Source Sans Pro"/>
              </a:rPr>
              <a:t>Устные упражнения</a:t>
            </a:r>
            <a:endParaRPr sz="4800" dirty="0">
              <a:solidFill>
                <a:schemeClr val="dk2"/>
              </a:solidFill>
              <a:latin typeface="Arial" pitchFamily="34" charset="0"/>
              <a:ea typeface="Source Sans Pro"/>
              <a:cs typeface="Arial" pitchFamily="34" charset="0"/>
              <a:sym typeface="Source Sans Pro"/>
            </a:endParaRPr>
          </a:p>
        </p:txBody>
      </p:sp>
      <p:sp>
        <p:nvSpPr>
          <p:cNvPr id="109" name="Google Shape;109;p14"/>
          <p:cNvSpPr txBox="1">
            <a:spLocks noGrp="1"/>
          </p:cNvSpPr>
          <p:nvPr>
            <p:ph type="body" idx="4294967295"/>
          </p:nvPr>
        </p:nvSpPr>
        <p:spPr>
          <a:xfrm>
            <a:off x="251326" y="896671"/>
            <a:ext cx="13487400" cy="779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/>
          <a:p>
            <a:pPr algn="ctr" rtl="0">
              <a:lnSpc>
                <a:spcPct val="90000"/>
              </a:lnSpc>
              <a:buClr>
                <a:schemeClr val="accent1"/>
              </a:buClr>
              <a:buSzPts val="2210"/>
            </a:pPr>
            <a:r>
              <a:rPr lang="ru-RU" sz="3700" b="1" dirty="0" smtClean="0">
                <a:solidFill>
                  <a:schemeClr val="dk1"/>
                </a:solidFill>
                <a:latin typeface="Arial" pitchFamily="34" charset="0"/>
                <a:ea typeface="Libre Baskerville"/>
                <a:cs typeface="Arial" pitchFamily="34" charset="0"/>
                <a:sym typeface="Libre Baskerville"/>
              </a:rPr>
              <a:t> Прочитайте дроби:</a:t>
            </a:r>
          </a:p>
          <a:p>
            <a:pPr algn="l" rtl="0">
              <a:lnSpc>
                <a:spcPct val="90000"/>
              </a:lnSpc>
              <a:buClr>
                <a:schemeClr val="accent1"/>
              </a:buClr>
              <a:buSzPts val="2210"/>
            </a:pPr>
            <a:endParaRPr lang="ru-RU" sz="3700" b="1" dirty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  <a:p>
            <a:pPr algn="l" rtl="0">
              <a:lnSpc>
                <a:spcPct val="90000"/>
              </a:lnSpc>
              <a:buClr>
                <a:schemeClr val="accent1"/>
              </a:buClr>
              <a:buSzPts val="2210"/>
            </a:pPr>
            <a:endParaRPr lang="ru-RU" sz="3700" b="1" dirty="0" smtClean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  <a:p>
            <a:pPr algn="l" rtl="0">
              <a:lnSpc>
                <a:spcPct val="90000"/>
              </a:lnSpc>
              <a:buClr>
                <a:schemeClr val="accent1"/>
              </a:buClr>
              <a:buSzPts val="2210"/>
            </a:pPr>
            <a:endParaRPr lang="ru-RU" sz="3700" b="1" dirty="0">
              <a:solidFill>
                <a:schemeClr val="dk1"/>
              </a:solidFill>
              <a:latin typeface="Arial" pitchFamily="34" charset="0"/>
              <a:ea typeface="Libre Baskerville"/>
              <a:cs typeface="Arial" pitchFamily="34" charset="0"/>
              <a:sym typeface="Libre Baskerville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0" y="0"/>
            <a:ext cx="146304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ctr" anchorCtr="0">
            <a:noAutofit/>
          </a:bodyPr>
          <a:lstStyle/>
          <a:p>
            <a:endParaRPr sz="26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3937" y="1523993"/>
            <a:ext cx="102018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0,(2)                  2,(31)                 15,3(53)     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одзаголовок 2"/>
              <p:cNvSpPr>
                <a:spLocks noGrp="1"/>
              </p:cNvSpPr>
              <p:nvPr>
                <p:ph type="subTitle" idx="4294967295"/>
              </p:nvPr>
            </p:nvSpPr>
            <p:spPr>
              <a:xfrm>
                <a:off x="304800" y="2302649"/>
                <a:ext cx="13792200" cy="5049001"/>
              </a:xfrm>
              <a:prstGeom prst="rect">
                <a:avLst/>
              </a:prstGeom>
            </p:spPr>
            <p:txBody>
              <a:bodyPr rtlCol="0">
                <a:noAutofit/>
              </a:bodyPr>
              <a:lstStyle/>
              <a:p>
                <a:pPr algn="ctr" fontAlgn="auto">
                  <a:spcAft>
                    <a:spcPts val="0"/>
                  </a:spcAft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                        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Из ряда чисел  выбрать</a:t>
                </a:r>
                <a:r>
                  <a:rPr lang="ru-RU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3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fontAlgn="auto">
                  <a:spcAft>
                    <a:spcPts val="0"/>
                  </a:spcAft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sz="2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fontAlgn="auto">
                  <a:spcAft>
                    <a:spcPts val="0"/>
                  </a:spcAft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sz="24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-3 ;    -205;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𝟏𝟕</m:t>
                        </m:r>
                      </m:e>
                    </m:rad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;    -4,(31) ;   12 ;    -5,9;    0 ;    31 ;   </a:t>
                </a:r>
                <a14:m>
                  <m:oMath xmlns:m="http://schemas.openxmlformats.org/officeDocument/2006/math">
                    <m:r>
                      <a:rPr lang="ru-RU" sz="3200" b="1" i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𝟑𝟔</m:t>
                        </m:r>
                      </m:e>
                    </m:rad>
                  </m:oMath>
                </a14:m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;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2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𝟏𝟒</m:t>
                        </m:r>
                      </m:e>
                    </m:rad>
                  </m:oMath>
                </a14:m>
                <a:r>
                  <a:rPr lang="ru-RU" sz="36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fontAlgn="auto">
                  <a:spcAft>
                    <a:spcPts val="0"/>
                  </a:spcAft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sz="2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:pPr fontAlgn="auto">
                  <a:spcAft>
                    <a:spcPts val="0"/>
                  </a:spcAft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1) натуральные числа:</a:t>
                </a:r>
              </a:p>
              <a:p>
                <a:pPr fontAlgn="auto">
                  <a:spcAft>
                    <a:spcPts val="0"/>
                  </a:spcAft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endParaRPr lang="ru-RU" sz="28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fontAlgn="auto">
                  <a:spcAft>
                    <a:spcPts val="0"/>
                  </a:spcAft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2) целые числа:</a:t>
                </a:r>
              </a:p>
              <a:p>
                <a:pPr fontAlgn="auto">
                  <a:spcAft>
                    <a:spcPts val="0"/>
                  </a:spcAft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endParaRPr lang="ru-RU" sz="28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fontAlgn="auto">
                  <a:spcAft>
                    <a:spcPts val="0"/>
                  </a:spcAft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3) рациональные числа:</a:t>
                </a:r>
              </a:p>
              <a:p>
                <a:pPr fontAlgn="auto">
                  <a:spcAft>
                    <a:spcPts val="0"/>
                  </a:spcAft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endParaRPr lang="ru-RU" sz="28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fontAlgn="auto">
                  <a:spcAft>
                    <a:spcPts val="0"/>
                  </a:spcAft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4) иррациональные числа:</a:t>
                </a:r>
              </a:p>
              <a:p>
                <a:pPr fontAlgn="auto">
                  <a:spcAft>
                    <a:spcPts val="0"/>
                  </a:spcAft>
                  <a:buClr>
                    <a:schemeClr val="accent6">
                      <a:lumMod val="75000"/>
                    </a:schemeClr>
                  </a:buClr>
                  <a:buFont typeface="Arial" pitchFamily="34" charset="0"/>
                  <a:buNone/>
                  <a:defRPr/>
                </a:pPr>
                <a:r>
                  <a:rPr lang="ru-RU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         </a:t>
                </a:r>
              </a:p>
            </p:txBody>
          </p:sp>
        </mc:Choice>
        <mc:Fallback xmlns="">
          <p:sp>
            <p:nvSpPr>
              <p:cNvPr id="24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4294967295"/>
              </p:nvPr>
            </p:nvSpPr>
            <p:spPr>
              <a:xfrm>
                <a:off x="304800" y="2302649"/>
                <a:ext cx="13792200" cy="5049001"/>
              </a:xfrm>
              <a:prstGeom prst="rect">
                <a:avLst/>
              </a:prstGeom>
              <a:blipFill rotWithShape="1">
                <a:blip r:embed="rId3"/>
                <a:stretch>
                  <a:fillRect l="-1547" t="-253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613354" y="4025324"/>
            <a:ext cx="19143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12;     31.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664530" y="4827150"/>
                <a:ext cx="6745949" cy="6311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12;     31;     -3;   -205;    0; </a:t>
                </a:r>
                <a14:m>
                  <m:oMath xmlns:m="http://schemas.openxmlformats.org/officeDocument/2006/math">
                    <m:r>
                      <a:rPr lang="ru-RU" sz="3200" b="1" i="0" smtClean="0">
                        <a:latin typeface="Cambria Math"/>
                        <a:cs typeface="Arial" pitchFamily="34" charset="0"/>
                      </a:rPr>
                      <m:t>    −</m:t>
                    </m:r>
                    <m:rad>
                      <m:radPr>
                        <m:degHide m:val="on"/>
                        <m:ctrlPr>
                          <a:rPr lang="ru-RU" sz="3200" b="1" i="1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200" b="1" i="1">
                            <a:latin typeface="Cambria Math"/>
                            <a:cs typeface="Arial" pitchFamily="34" charset="0"/>
                          </a:rPr>
                          <m:t>𝟑𝟔</m:t>
                        </m:r>
                        <m:r>
                          <a:rPr lang="ru-RU" sz="3200" b="1" i="1" smtClean="0">
                            <a:latin typeface="Cambria Math"/>
                            <a:cs typeface="Arial" pitchFamily="34" charset="0"/>
                          </a:rPr>
                          <m:t>.</m:t>
                        </m:r>
                      </m:e>
                    </m:rad>
                  </m:oMath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530" y="4827150"/>
                <a:ext cx="6745949" cy="631198"/>
              </a:xfrm>
              <a:prstGeom prst="rect">
                <a:avLst/>
              </a:prstGeom>
              <a:blipFill rotWithShape="1">
                <a:blip r:embed="rId4"/>
                <a:stretch>
                  <a:fillRect l="-2258" t="-5825" b="-3106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613354" y="5791200"/>
                <a:ext cx="9677400" cy="6924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000" b="1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-3 ;   </a:t>
                </a:r>
                <a:r>
                  <a:rPr lang="ru-RU" sz="3000" b="1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000" b="1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-205; </a:t>
                </a:r>
                <a:r>
                  <a:rPr lang="ru-RU" sz="3000" b="1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-4,(31) ;   12 </a:t>
                </a:r>
                <a:r>
                  <a:rPr lang="ru-RU" sz="3000" b="1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;  </a:t>
                </a:r>
                <a:r>
                  <a:rPr lang="ru-RU" sz="3000" b="1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000" b="1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-5,9; </a:t>
                </a:r>
                <a:r>
                  <a:rPr lang="ru-RU" sz="3000" b="1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000" b="1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 ;  </a:t>
                </a:r>
                <a:r>
                  <a:rPr lang="ru-RU" sz="3000" b="1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3000" b="1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31 ;  </a:t>
                </a:r>
                <a:r>
                  <a:rPr lang="ru-RU" sz="3000" b="1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ker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3200" b="1" i="1" ker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200" b="1" i="1" ker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𝟑𝟔</m:t>
                        </m:r>
                      </m:e>
                    </m:rad>
                  </m:oMath>
                </a14:m>
                <a:r>
                  <a:rPr lang="ru-RU" sz="3900" b="1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uz-Latn-UZ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354" y="5791200"/>
                <a:ext cx="9677400" cy="692497"/>
              </a:xfrm>
              <a:prstGeom prst="rect">
                <a:avLst/>
              </a:prstGeom>
              <a:blipFill rotWithShape="1">
                <a:blip r:embed="rId5"/>
                <a:stretch>
                  <a:fillRect l="-441" t="-16667" b="-3245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025121" y="6561082"/>
                <a:ext cx="3078747" cy="6328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b="1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200" b="1" i="1" ker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𝟏𝟕</m:t>
                        </m:r>
                        <m:r>
                          <a:rPr lang="ru-RU" sz="3200" b="1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;   </m:t>
                        </m:r>
                      </m:e>
                    </m:rad>
                  </m:oMath>
                </a14:m>
                <a:r>
                  <a:rPr lang="ru-RU" sz="3200" b="1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b="1" i="1" kern="0" dirty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200" b="1" kern="0" dirty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𝟏𝟒</m:t>
                        </m:r>
                      </m:e>
                    </m:rad>
                  </m:oMath>
                </a14:m>
                <a:r>
                  <a:rPr lang="ru-RU" sz="3200" b="1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uz-Latn-UZ" sz="32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5121" y="6561082"/>
                <a:ext cx="3078747" cy="632802"/>
              </a:xfrm>
              <a:prstGeom prst="rect">
                <a:avLst/>
              </a:prstGeom>
              <a:blipFill rotWithShape="1">
                <a:blip r:embed="rId6"/>
                <a:stretch>
                  <a:fillRect t="-6731" r="-1386" b="-288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61122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  <p:bldP spid="4" grpId="0"/>
      <p:bldP spid="25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15092</TotalTime>
  <Words>495</Words>
  <Application>Microsoft Office PowerPoint</Application>
  <PresentationFormat>Произвольный</PresentationFormat>
  <Paragraphs>138</Paragraphs>
  <Slides>15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Office Theme</vt:lpstr>
      <vt:lpstr>Формула</vt:lpstr>
      <vt:lpstr>Презентация PowerPoint</vt:lpstr>
      <vt:lpstr>Извлечение арифметического квадратного корня</vt:lpstr>
      <vt:lpstr>Презентация PowerPoint</vt:lpstr>
      <vt:lpstr> Натуральные числа</vt:lpstr>
      <vt:lpstr>Целые числа</vt:lpstr>
      <vt:lpstr> Рациональные числа </vt:lpstr>
      <vt:lpstr> Иррациональные числа</vt:lpstr>
      <vt:lpstr>Связь между числовыми множествами</vt:lpstr>
      <vt:lpstr>Устные упражнения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1037</cp:revision>
  <dcterms:created xsi:type="dcterms:W3CDTF">2020-04-09T07:32:19Z</dcterms:created>
  <dcterms:modified xsi:type="dcterms:W3CDTF">2021-03-18T12:39:35Z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