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560" r:id="rId2"/>
    <p:sldId id="880" r:id="rId3"/>
    <p:sldId id="888" r:id="rId4"/>
    <p:sldId id="881" r:id="rId5"/>
    <p:sldId id="882" r:id="rId6"/>
    <p:sldId id="883" r:id="rId7"/>
    <p:sldId id="884" r:id="rId8"/>
    <p:sldId id="885" r:id="rId9"/>
    <p:sldId id="886" r:id="rId10"/>
    <p:sldId id="887" r:id="rId11"/>
    <p:sldId id="889" r:id="rId12"/>
    <p:sldId id="890" r:id="rId13"/>
    <p:sldId id="891" r:id="rId14"/>
    <p:sldId id="892" r:id="rId15"/>
    <p:sldId id="879" r:id="rId16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880"/>
            <p14:sldId id="888"/>
            <p14:sldId id="881"/>
            <p14:sldId id="882"/>
            <p14:sldId id="883"/>
            <p14:sldId id="884"/>
            <p14:sldId id="885"/>
            <p14:sldId id="886"/>
            <p14:sldId id="887"/>
            <p14:sldId id="889"/>
            <p14:sldId id="890"/>
            <p14:sldId id="891"/>
            <p14:sldId id="892"/>
            <p14:sldId id="879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A50021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407" autoAdjust="0"/>
    <p:restoredTop sz="94600" autoAdjust="0"/>
  </p:normalViewPr>
  <p:slideViewPr>
    <p:cSldViewPr>
      <p:cViewPr>
        <p:scale>
          <a:sx n="62" d="100"/>
          <a:sy n="62" d="100"/>
        </p:scale>
        <p:origin x="-96" y="-6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18.03.2021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106" name="Google Shape;10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42546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118" name="Google Shape;11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383175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126" name="Google Shape;12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92520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137" name="Google Shape;13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6903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6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153" name="Google Shape;15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225374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7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164" name="Google Shape;1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69183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8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174" name="Google Shape;17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86466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192" name="Google Shape;19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131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D2EE0-B5A9-4A17-8923-CAEEF5FC2CE8}" type="datetimeFigureOut">
              <a:rPr lang="ru-RU" smtClean="0"/>
              <a:pPr/>
              <a:t>18.03.2021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F7B74-F710-46DB-84B2-7F17C513CCA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7162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12775" y="328823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12775" y="5334000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63980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60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19" y="578524"/>
            <a:ext cx="8971682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algn="ctr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194910" y="3352800"/>
            <a:ext cx="7558690" cy="3067352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Арифметический квадратный корень</a:t>
            </a: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9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1929369" y="1447800"/>
            <a:ext cx="1481831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pic>
        <p:nvPicPr>
          <p:cNvPr id="24" name="Picture 2" descr="http://al-ona.ru/wp-content/uploads/2014/03/0017-14.12.1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6060" y="3844692"/>
            <a:ext cx="4154594" cy="293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3"/>
          <p:cNvSpPr txBox="1"/>
          <p:nvPr/>
        </p:nvSpPr>
        <p:spPr>
          <a:xfrm>
            <a:off x="1577382" y="65218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1"/>
          <p:cNvSpPr txBox="1">
            <a:spLocks noGrp="1"/>
          </p:cNvSpPr>
          <p:nvPr>
            <p:ph type="body" idx="4294967295"/>
          </p:nvPr>
        </p:nvSpPr>
        <p:spPr>
          <a:xfrm>
            <a:off x="866854" y="739140"/>
            <a:ext cx="12896691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t" anchorCtr="0">
            <a:noAutofit/>
          </a:bodyPr>
          <a:lstStyle/>
          <a:p>
            <a:pPr marL="391866" indent="-391866" algn="l" rtl="0">
              <a:lnSpc>
                <a:spcPct val="90000"/>
              </a:lnSpc>
              <a:buClr>
                <a:schemeClr val="accent1"/>
              </a:buClr>
              <a:buSzPts val="2210"/>
            </a:pPr>
            <a:r>
              <a:rPr lang="ru-RU" sz="3700" b="1" dirty="0" smtClean="0">
                <a:solidFill>
                  <a:schemeClr val="dk1"/>
                </a:solidFill>
                <a:latin typeface="Arial" pitchFamily="34" charset="0"/>
                <a:ea typeface="Libre Baskerville"/>
                <a:cs typeface="Arial" pitchFamily="34" charset="0"/>
                <a:sym typeface="Libre Baskerville"/>
              </a:rPr>
              <a:t>       Возводить в квадрат можно любые числа, но извлекать квадратный корень можно не из любого числа. Например, нельзя извлечь квадратный корень из числа -25, так как  нет такого числа, квадрат которого равен -25.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pPr marL="391866" indent="-391866" algn="l" rtl="0">
              <a:lnSpc>
                <a:spcPct val="90000"/>
              </a:lnSpc>
              <a:spcBef>
                <a:spcPts val="829"/>
              </a:spcBef>
              <a:buClr>
                <a:schemeClr val="accent1"/>
              </a:buClr>
              <a:buSzPts val="2210"/>
            </a:pPr>
            <a:endParaRPr lang="ru-RU" sz="3700" b="1" dirty="0">
              <a:solidFill>
                <a:schemeClr val="dk1"/>
              </a:solidFill>
              <a:latin typeface="Arial" pitchFamily="34" charset="0"/>
              <a:ea typeface="Libre Baskerville"/>
              <a:cs typeface="Arial" pitchFamily="34" charset="0"/>
              <a:sym typeface="Libre Baskerville"/>
            </a:endParaRPr>
          </a:p>
        </p:txBody>
      </p:sp>
      <p:sp>
        <p:nvSpPr>
          <p:cNvPr id="196" name="Google Shape;196;p21"/>
          <p:cNvSpPr/>
          <p:nvPr/>
        </p:nvSpPr>
        <p:spPr>
          <a:xfrm>
            <a:off x="0" y="0"/>
            <a:ext cx="146304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endParaRPr sz="26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98" name="Google Shape;198;p21"/>
          <p:cNvSpPr/>
          <p:nvPr/>
        </p:nvSpPr>
        <p:spPr>
          <a:xfrm>
            <a:off x="0" y="777240"/>
            <a:ext cx="146304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pPr>
              <a:buClr>
                <a:schemeClr val="dk1"/>
              </a:buClr>
              <a:buSzPts val="1800"/>
            </a:pP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21"/>
          <p:cNvSpPr/>
          <p:nvPr/>
        </p:nvSpPr>
        <p:spPr>
          <a:xfrm>
            <a:off x="0" y="0"/>
            <a:ext cx="146304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endParaRPr sz="26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01" name="Google Shape;201;p21"/>
          <p:cNvSpPr/>
          <p:nvPr/>
        </p:nvSpPr>
        <p:spPr>
          <a:xfrm>
            <a:off x="0" y="788670"/>
            <a:ext cx="146304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pPr>
              <a:buClr>
                <a:schemeClr val="dk1"/>
              </a:buClr>
              <a:buSzPts val="1800"/>
            </a:pP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21"/>
          <p:cNvSpPr/>
          <p:nvPr/>
        </p:nvSpPr>
        <p:spPr>
          <a:xfrm>
            <a:off x="0" y="0"/>
            <a:ext cx="146304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endParaRPr sz="26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04" name="Google Shape;204;p21"/>
          <p:cNvSpPr/>
          <p:nvPr/>
        </p:nvSpPr>
        <p:spPr>
          <a:xfrm>
            <a:off x="0" y="845820"/>
            <a:ext cx="146304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pPr>
              <a:buClr>
                <a:schemeClr val="dk1"/>
              </a:buClr>
              <a:buSzPts val="1800"/>
            </a:pP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657600"/>
            <a:ext cx="12962728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26799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81000"/>
            <a:ext cx="10280172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03761" y="3128122"/>
                <a:ext cx="3557320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z-Latn-UZ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</a:rPr>
                          <m:t>𝟏𝟔</m:t>
                        </m:r>
                        <m:sSup>
                          <m:sSupPr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= 4 м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3761" y="3128122"/>
                <a:ext cx="3557320" cy="901785"/>
              </a:xfrm>
              <a:prstGeom prst="rect">
                <a:avLst/>
              </a:prstGeom>
              <a:blipFill rotWithShape="1">
                <a:blip r:embed="rId3"/>
                <a:stretch>
                  <a:fillRect t="-3378" r="-6518" b="-3243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981200" y="1752719"/>
                <a:ext cx="2538324" cy="81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1)  16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</a:rPr>
                          <m:t>м</m:t>
                        </m:r>
                      </m:e>
                      <m:sup>
                        <m:r>
                          <a:rPr lang="ru-RU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1752719"/>
                <a:ext cx="2538324" cy="816249"/>
              </a:xfrm>
              <a:prstGeom prst="rect">
                <a:avLst/>
              </a:prstGeom>
              <a:blipFill rotWithShape="1">
                <a:blip r:embed="rId4"/>
                <a:stretch>
                  <a:fillRect l="-10096" t="-14286" b="-3684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686800" y="1733905"/>
                <a:ext cx="3195555" cy="81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2) 0,64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</a:rPr>
                          <m:t>дм</m:t>
                        </m:r>
                      </m:e>
                      <m:sup>
                        <m:r>
                          <a:rPr lang="ru-RU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6800" y="1733905"/>
                <a:ext cx="3195555" cy="816249"/>
              </a:xfrm>
              <a:prstGeom prst="rect">
                <a:avLst/>
              </a:prstGeom>
              <a:blipFill rotWithShape="1">
                <a:blip r:embed="rId5"/>
                <a:stretch>
                  <a:fillRect l="-8015" t="-14179" b="-3582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910630" y="5105400"/>
                <a:ext cx="2725874" cy="11148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</a:rPr>
                          <m:t>𝟑𝟔</m:t>
                        </m:r>
                      </m:num>
                      <m:den>
                        <m:r>
                          <a:rPr lang="ru-RU" b="1" i="1" smtClean="0">
                            <a:latin typeface="Cambria Math"/>
                          </a:rPr>
                          <m:t>𝟒𝟗</m:t>
                        </m:r>
                      </m:den>
                    </m:f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 с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</a:rPr>
                          <m:t>м</m:t>
                        </m:r>
                      </m:e>
                      <m:sup>
                        <m:r>
                          <a:rPr lang="ru-RU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0630" y="5105400"/>
                <a:ext cx="2725874" cy="1114857"/>
              </a:xfrm>
              <a:prstGeom prst="rect">
                <a:avLst/>
              </a:prstGeom>
              <a:blipFill rotWithShape="1">
                <a:blip r:embed="rId6"/>
                <a:stretch>
                  <a:fillRect l="-9375" b="-1098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888771" y="3128122"/>
                <a:ext cx="5375061" cy="9495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z-Latn-UZ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</a:rPr>
                          <m:t>𝟎</m:t>
                        </m:r>
                        <m:r>
                          <a:rPr lang="ru-RU" b="1" i="1" smtClean="0">
                            <a:latin typeface="Cambria Math"/>
                          </a:rPr>
                          <m:t>,</m:t>
                        </m:r>
                        <m:r>
                          <a:rPr lang="ru-RU" b="1" i="1" smtClean="0">
                            <a:latin typeface="Cambria Math"/>
                          </a:rPr>
                          <m:t>𝟔𝟒</m:t>
                        </m:r>
                        <m:r>
                          <a:rPr lang="ru-RU" b="1" i="1" smtClean="0">
                            <a:latin typeface="Cambria Math"/>
                          </a:rPr>
                          <m:t>д</m:t>
                        </m:r>
                        <m:sSup>
                          <m:sSupPr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= 0,8 </a:t>
                </a:r>
                <a:r>
                  <a:rPr lang="ru-RU" b="1" dirty="0" err="1" smtClean="0">
                    <a:latin typeface="Arial" pitchFamily="34" charset="0"/>
                    <a:cs typeface="Arial" pitchFamily="34" charset="0"/>
                  </a:rPr>
                  <a:t>дм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8771" y="3128122"/>
                <a:ext cx="5375061" cy="949555"/>
              </a:xfrm>
              <a:prstGeom prst="rect">
                <a:avLst/>
              </a:prstGeom>
              <a:blipFill rotWithShape="1">
                <a:blip r:embed="rId7"/>
                <a:stretch>
                  <a:fillRect r="-3968" b="-2948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887454" y="4887615"/>
                <a:ext cx="4299190" cy="15327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z-Latn-UZ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ru-RU" b="1" i="1" smtClean="0">
                                <a:latin typeface="Cambria Math"/>
                              </a:rPr>
                              <m:t>𝟑𝟔</m:t>
                            </m:r>
                          </m:num>
                          <m:den>
                            <m:r>
                              <a:rPr lang="ru-RU" b="1" i="1" smtClean="0">
                                <a:latin typeface="Cambria Math"/>
                              </a:rPr>
                              <m:t>𝟒𝟗</m:t>
                            </m:r>
                          </m:den>
                        </m:f>
                        <m:r>
                          <a:rPr lang="ru-RU" b="1" i="1" smtClean="0">
                            <a:latin typeface="Cambria Math"/>
                          </a:rPr>
                          <m:t> с</m:t>
                        </m:r>
                        <m:sSup>
                          <m:sSupPr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</a:rPr>
                          <m:t>𝟔</m:t>
                        </m:r>
                      </m:num>
                      <m:den>
                        <m:r>
                          <a:rPr lang="ru-RU" b="1" i="1" smtClean="0">
                            <a:latin typeface="Cambria Math"/>
                          </a:rPr>
                          <m:t>𝟕</m:t>
                        </m:r>
                      </m:den>
                    </m:f>
                    <m:r>
                      <a:rPr lang="ru-RU" b="1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см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7454" y="4887615"/>
                <a:ext cx="4299190" cy="1532792"/>
              </a:xfrm>
              <a:prstGeom prst="rect">
                <a:avLst/>
              </a:prstGeom>
              <a:blipFill rotWithShape="1">
                <a:blip r:embed="rId8"/>
                <a:stretch>
                  <a:fillRect r="-524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5698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03761" y="3128122"/>
                <a:ext cx="2926379" cy="8691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z-Latn-UZ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</a:rPr>
                          <m:t>𝟏𝟐𝟏</m:t>
                        </m:r>
                      </m:e>
                    </m:rad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= 11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3761" y="3128122"/>
                <a:ext cx="2926379" cy="869149"/>
              </a:xfrm>
              <a:prstGeom prst="rect">
                <a:avLst/>
              </a:prstGeom>
              <a:blipFill rotWithShape="1">
                <a:blip r:embed="rId2"/>
                <a:stretch>
                  <a:fillRect t="-7692" r="-7917" b="-3286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981200" y="1752719"/>
            <a:ext cx="202331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1)  121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86400" y="1752719"/>
            <a:ext cx="202331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2) 0,16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619750" y="3165248"/>
                <a:ext cx="3340979" cy="8320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z-Latn-UZ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</a:rPr>
                          <m:t>𝟎</m:t>
                        </m:r>
                        <m:r>
                          <a:rPr lang="ru-RU" b="1" i="1" smtClean="0">
                            <a:latin typeface="Cambria Math"/>
                          </a:rPr>
                          <m:t>,</m:t>
                        </m:r>
                        <m:r>
                          <a:rPr lang="ru-RU" b="1" i="1" smtClean="0">
                            <a:latin typeface="Cambria Math"/>
                          </a:rPr>
                          <m:t>𝟏𝟔</m:t>
                        </m:r>
                      </m:e>
                    </m:rad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= 0,4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9750" y="3165248"/>
                <a:ext cx="3340979" cy="832023"/>
              </a:xfrm>
              <a:prstGeom prst="rect">
                <a:avLst/>
              </a:prstGeom>
              <a:blipFill rotWithShape="1">
                <a:blip r:embed="rId3"/>
                <a:stretch>
                  <a:fillRect t="-12409" r="-6752" b="-3430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9532074" y="1752719"/>
            <a:ext cx="202331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3) 0,09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39139" y="4686180"/>
            <a:ext cx="202331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4) 0,25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89160" y="4781490"/>
            <a:ext cx="202331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5) 1,44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449520" y="4781490"/>
            <a:ext cx="218842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6) 4900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637111" y="6096000"/>
                <a:ext cx="3391698" cy="9495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z-Latn-UZ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</a:rPr>
                          <m:t>𝟎</m:t>
                        </m:r>
                        <m:r>
                          <a:rPr lang="ru-RU" b="1" i="1" smtClean="0">
                            <a:latin typeface="Cambria Math"/>
                          </a:rPr>
                          <m:t>,</m:t>
                        </m:r>
                        <m:r>
                          <a:rPr lang="ru-RU" b="1" i="1" smtClean="0">
                            <a:latin typeface="Cambria Math"/>
                          </a:rPr>
                          <m:t>𝟐𝟓</m:t>
                        </m:r>
                      </m:e>
                    </m:rad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= 0,5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7111" y="6096000"/>
                <a:ext cx="3391698" cy="949555"/>
              </a:xfrm>
              <a:prstGeom prst="rect">
                <a:avLst/>
              </a:prstGeom>
              <a:blipFill rotWithShape="1">
                <a:blip r:embed="rId4"/>
                <a:stretch>
                  <a:fillRect t="-1282" r="-6835" b="-2756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753100" y="6133126"/>
                <a:ext cx="3340979" cy="8320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z-Latn-UZ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</a:rPr>
                          <m:t>𝟏</m:t>
                        </m:r>
                        <m:r>
                          <a:rPr lang="ru-RU" b="1" i="1" smtClean="0">
                            <a:latin typeface="Cambria Math"/>
                          </a:rPr>
                          <m:t>,</m:t>
                        </m:r>
                        <m:r>
                          <a:rPr lang="ru-RU" b="1" i="1" smtClean="0">
                            <a:latin typeface="Cambria Math"/>
                          </a:rPr>
                          <m:t>𝟒𝟒</m:t>
                        </m:r>
                      </m:e>
                    </m:rad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= 1,2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3100" y="6133126"/>
                <a:ext cx="3340979" cy="832023"/>
              </a:xfrm>
              <a:prstGeom prst="rect">
                <a:avLst/>
              </a:prstGeom>
              <a:blipFill rotWithShape="1">
                <a:blip r:embed="rId5"/>
                <a:stretch>
                  <a:fillRect t="-12409" r="-6752" b="-3430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933272" y="6093745"/>
                <a:ext cx="3311612" cy="8668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z-Latn-UZ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</a:rPr>
                          <m:t>𝟒𝟗𝟎𝟎</m:t>
                        </m:r>
                      </m:e>
                    </m:rad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= 70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3272" y="6093745"/>
                <a:ext cx="3311612" cy="866840"/>
              </a:xfrm>
              <a:prstGeom prst="rect">
                <a:avLst/>
              </a:prstGeom>
              <a:blipFill rotWithShape="1">
                <a:blip r:embed="rId6"/>
                <a:stretch>
                  <a:fillRect t="-7746" r="-6801" b="-3380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884895" y="3165248"/>
                <a:ext cx="3340979" cy="8320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z-Latn-UZ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</a:rPr>
                          <m:t>𝟎</m:t>
                        </m:r>
                        <m:r>
                          <a:rPr lang="ru-RU" b="1" i="1" smtClean="0">
                            <a:latin typeface="Cambria Math"/>
                          </a:rPr>
                          <m:t>,</m:t>
                        </m:r>
                        <m:r>
                          <a:rPr lang="ru-RU" b="1" i="1" smtClean="0">
                            <a:latin typeface="Cambria Math"/>
                          </a:rPr>
                          <m:t>𝟎𝟗</m:t>
                        </m:r>
                      </m:e>
                    </m:rad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= 0,3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4895" y="3165248"/>
                <a:ext cx="3340979" cy="832023"/>
              </a:xfrm>
              <a:prstGeom prst="rect">
                <a:avLst/>
              </a:prstGeom>
              <a:blipFill rotWithShape="1">
                <a:blip r:embed="rId7"/>
                <a:stretch>
                  <a:fillRect t="-12409" r="-6752" b="-3430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481424" y="152400"/>
            <a:ext cx="128043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Вычислить арифметический </a:t>
            </a:r>
          </a:p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квадратный корень из числа: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9938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5" grpId="0"/>
      <p:bldP spid="16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66800" y="1696104"/>
                <a:ext cx="2601353" cy="11074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1)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  <m:t>𝟒</m:t>
                            </m:r>
                            <m: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  <m:t>)</m:t>
                            </m:r>
                          </m:e>
                        </m:rad>
                      </m:e>
                      <m:sup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1696104"/>
                <a:ext cx="2601353" cy="1107483"/>
              </a:xfrm>
              <a:prstGeom prst="rect">
                <a:avLst/>
              </a:prstGeom>
              <a:blipFill rotWithShape="1">
                <a:blip r:embed="rId2"/>
                <a:stretch>
                  <a:fillRect l="-9836" b="-2142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5336259" y="304800"/>
            <a:ext cx="390796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Вычислить: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68153" y="2005432"/>
            <a:ext cx="102143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= 4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066800" y="3292154"/>
                <a:ext cx="2601353" cy="11074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2)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  <m:t>𝟗</m:t>
                            </m:r>
                            <m: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  <m:t>)</m:t>
                            </m:r>
                          </m:e>
                        </m:rad>
                      </m:e>
                      <m:sup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3292154"/>
                <a:ext cx="2601353" cy="1107483"/>
              </a:xfrm>
              <a:prstGeom prst="rect">
                <a:avLst/>
              </a:prstGeom>
              <a:blipFill rotWithShape="1">
                <a:blip r:embed="rId3"/>
                <a:stretch>
                  <a:fillRect l="-9836" b="-2142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3668153" y="3601482"/>
            <a:ext cx="102143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= 9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219199" y="5105400"/>
                <a:ext cx="2127698" cy="13453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3)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ru-RU" b="1" i="1" smtClean="0">
                                    <a:latin typeface="Cambria Math"/>
                                    <a:cs typeface="Arial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ru-RU" b="1" i="1" smtClean="0">
                                    <a:latin typeface="Cambria Math"/>
                                    <a:cs typeface="Arial" pitchFamily="34" charset="0"/>
                                  </a:rPr>
                                  <m:t>𝟑</m:t>
                                </m:r>
                              </m:e>
                            </m:rad>
                          </m:num>
                          <m:den>
                            <m: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  <m:t>𝟏𝟐</m:t>
                            </m:r>
                          </m:den>
                        </m:f>
                      </m:e>
                    </m:d>
                    <m:r>
                      <a:rPr lang="ru-RU" b="1" i="1" smtClean="0"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199" y="5105400"/>
                <a:ext cx="2127698" cy="1345305"/>
              </a:xfrm>
              <a:prstGeom prst="rect">
                <a:avLst/>
              </a:prstGeom>
              <a:blipFill rotWithShape="1">
                <a:blip r:embed="rId4"/>
                <a:stretch>
                  <a:fillRect l="-12034" b="-455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668153" y="5278997"/>
                <a:ext cx="1467068" cy="11115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num>
                      <m:den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𝟏𝟒𝟒</m:t>
                        </m:r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8153" y="5278997"/>
                <a:ext cx="1467068" cy="1111523"/>
              </a:xfrm>
              <a:prstGeom prst="rect">
                <a:avLst/>
              </a:prstGeom>
              <a:blipFill rotWithShape="1">
                <a:blip r:embed="rId5"/>
                <a:stretch>
                  <a:fillRect l="-17917" b="-1153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2988351" y="4954190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989562" y="1766923"/>
                <a:ext cx="2383473" cy="8678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4) 3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  <a:cs typeface="Arial" pitchFamily="34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9562" y="1766923"/>
                <a:ext cx="2383473" cy="867802"/>
              </a:xfrm>
              <a:prstGeom prst="rect">
                <a:avLst/>
              </a:prstGeom>
              <a:blipFill rotWithShape="1">
                <a:blip r:embed="rId6"/>
                <a:stretch>
                  <a:fillRect l="-10997" t="-7746" b="-3380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8378004" y="1800714"/>
            <a:ext cx="302198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= 3 + 2 = 5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055220" y="3411995"/>
                <a:ext cx="2865977" cy="8740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5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) 7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  <a:cs typeface="Arial" pitchFamily="34" charset="0"/>
                      </a:rPr>
                      <m:t> −</m:t>
                    </m:r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𝟐𝟓</m:t>
                        </m:r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5220" y="3411995"/>
                <a:ext cx="2865977" cy="874022"/>
              </a:xfrm>
              <a:prstGeom prst="rect">
                <a:avLst/>
              </a:prstGeom>
              <a:blipFill rotWithShape="1">
                <a:blip r:embed="rId7"/>
                <a:stretch>
                  <a:fillRect l="-8936" t="-6993" b="-3356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8883097" y="3485798"/>
            <a:ext cx="287450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= 7 - 5 = 2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146592" y="5278997"/>
                <a:ext cx="3022302" cy="8668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6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𝟏𝟔</m:t>
                        </m:r>
                      </m:e>
                    </m:rad>
                    <m:r>
                      <a:rPr lang="ru-RU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ru-RU" b="1" i="1" smtClean="0">
                        <a:latin typeface="Cambria Math"/>
                        <a:cs typeface="Arial" pitchFamily="34" charset="0"/>
                      </a:rPr>
                      <m:t>𝟗</m:t>
                    </m:r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6592" y="5278997"/>
                <a:ext cx="3022302" cy="866840"/>
              </a:xfrm>
              <a:prstGeom prst="rect">
                <a:avLst/>
              </a:prstGeom>
              <a:blipFill rotWithShape="1">
                <a:blip r:embed="rId8"/>
                <a:stretch>
                  <a:fillRect l="-8468" t="-7746" b="-3380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9244219" y="5377942"/>
            <a:ext cx="307167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= 4 - 9 = -5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5882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  <p:bldP spid="22" grpId="0"/>
      <p:bldP spid="25" grpId="0"/>
      <p:bldP spid="27" grpId="0"/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66800" y="1696104"/>
                <a:ext cx="3821046" cy="8668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1)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e>
                      <m:sup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  <m:r>
                      <a:rPr lang="ru-RU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ru-RU" b="1" i="1" smtClean="0">
                        <a:latin typeface="Cambria Math"/>
                        <a:cs typeface="Arial" pitchFamily="34" charset="0"/>
                      </a:rPr>
                      <m:t>𝟓</m:t>
                    </m:r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𝟏𝟔</m:t>
                        </m:r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1696104"/>
                <a:ext cx="3821046" cy="866840"/>
              </a:xfrm>
              <a:prstGeom prst="rect">
                <a:avLst/>
              </a:prstGeom>
              <a:blipFill rotWithShape="1">
                <a:blip r:embed="rId2"/>
                <a:stretch>
                  <a:fillRect l="-6699" t="-7746" b="-3380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5336259" y="304800"/>
            <a:ext cx="390796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Вычислить: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06896" y="1729414"/>
            <a:ext cx="649889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= 8 + 5 </a:t>
            </a:r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∙ 4 = 8 + 20 = 28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085850" y="3276600"/>
                <a:ext cx="5173019" cy="8691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  <a:cs typeface="Arial" pitchFamily="34" charset="0"/>
                      </a:rPr>
                      <m:t>𝟑</m:t>
                    </m:r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𝟏𝟐𝟏</m:t>
                        </m:r>
                      </m:e>
                    </m:rad>
                    <m:r>
                      <a:rPr lang="ru-RU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ru-RU" b="1" i="1" smtClean="0">
                        <a:latin typeface="Cambria Math"/>
                        <a:cs typeface="Arial" pitchFamily="34" charset="0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𝟏𝟒𝟒</m:t>
                        </m:r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850" y="3276600"/>
                <a:ext cx="5173019" cy="869149"/>
              </a:xfrm>
              <a:prstGeom prst="rect">
                <a:avLst/>
              </a:prstGeom>
              <a:blipFill rotWithShape="1">
                <a:blip r:embed="rId3"/>
                <a:stretch>
                  <a:fillRect l="-4947" t="-7746" b="-3309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6258868" y="3345649"/>
            <a:ext cx="715292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= 3</a:t>
            </a:r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∙11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-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2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∙ 12 = 33 -24 = 9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053273" y="5105400"/>
                <a:ext cx="5989012" cy="8668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  <a:cs typeface="Arial" pitchFamily="34" charset="0"/>
                      </a:rPr>
                      <m:t>𝟑</m:t>
                    </m:r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𝟐𝟕</m:t>
                        </m:r>
                      </m:e>
                    </m:rad>
                    <m:r>
                      <a:rPr lang="ru-RU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ru-RU" b="1" i="1" smtClean="0">
                        <a:latin typeface="Cambria Math"/>
                        <a:cs typeface="Arial" pitchFamily="34" charset="0"/>
                      </a:rPr>
                      <m:t>𝟔</m:t>
                    </m:r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𝟏𝟖</m:t>
                        </m:r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273" y="5105400"/>
                <a:ext cx="5989012" cy="866840"/>
              </a:xfrm>
              <a:prstGeom prst="rect">
                <a:avLst/>
              </a:prstGeom>
              <a:blipFill rotWithShape="1">
                <a:blip r:embed="rId4"/>
                <a:stretch>
                  <a:fillRect l="-4379" t="-7746" b="-3309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6191542" y="6248400"/>
            <a:ext cx="722024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= 3 </a:t>
            </a:r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∙ 9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-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6 </a:t>
            </a:r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∙ 6 = 27 - 36 = -9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290238" y="5105400"/>
                <a:ext cx="5151347" cy="8668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ru-RU" b="1" i="0" smtClean="0">
                        <a:latin typeface="Cambria Math"/>
                        <a:cs typeface="Arial" pitchFamily="34" charset="0"/>
                      </a:rPr>
                      <m:t>𝟑</m:t>
                    </m:r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𝟖𝟏</m:t>
                        </m:r>
                      </m:e>
                    </m:rad>
                    <m:r>
                      <a:rPr lang="ru-RU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ru-RU" b="1" i="1" smtClean="0">
                        <a:latin typeface="Cambria Math"/>
                        <a:cs typeface="Arial" pitchFamily="34" charset="0"/>
                      </a:rPr>
                      <m:t>𝟔</m:t>
                    </m:r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𝟑𝟔</m:t>
                        </m:r>
                      </m:e>
                    </m:rad>
                    <m:r>
                      <a:rPr lang="ru-RU" b="1" i="1" smtClean="0">
                        <a:latin typeface="Cambria Math"/>
                        <a:cs typeface="Arial" pitchFamily="34" charset="0"/>
                      </a:rPr>
                      <m:t>=</m:t>
                    </m:r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0238" y="5105400"/>
                <a:ext cx="5151347" cy="8668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71886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8" grpId="0"/>
      <p:bldP spid="30" grpId="0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7" name="Овал 6"/>
          <p:cNvSpPr/>
          <p:nvPr/>
        </p:nvSpPr>
        <p:spPr>
          <a:xfrm>
            <a:off x="155575" y="1449679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</a:t>
            </a:r>
            <a:endParaRPr lang="uz-Latn-UZ" b="1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30200" y="4324350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2</a:t>
            </a:r>
            <a:endParaRPr lang="uz-Latn-UZ" b="1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81200" y="2819400"/>
            <a:ext cx="218681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1)  1,21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86400" y="2819400"/>
            <a:ext cx="202331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2) 0,36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532074" y="2819400"/>
            <a:ext cx="185980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3) 900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317778" y="4419439"/>
                <a:ext cx="3821046" cy="8740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1)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e>
                      <m:sup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  <m:r>
                      <a:rPr lang="ru-RU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ru-RU" b="1" i="1" smtClean="0">
                        <a:latin typeface="Cambria Math"/>
                        <a:cs typeface="Arial" pitchFamily="34" charset="0"/>
                      </a:rPr>
                      <m:t>𝟒</m:t>
                    </m:r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𝟐𝟓</m:t>
                        </m:r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7778" y="4419439"/>
                <a:ext cx="3821046" cy="874022"/>
              </a:xfrm>
              <a:prstGeom prst="rect">
                <a:avLst/>
              </a:prstGeom>
              <a:blipFill rotWithShape="1">
                <a:blip r:embed="rId2"/>
                <a:stretch>
                  <a:fillRect l="-6699" t="-6993" b="-3356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1384186" y="4381500"/>
            <a:ext cx="3907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Вычислить: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292146" y="5562600"/>
                <a:ext cx="4796313" cy="8691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2) 7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𝟏𝟐𝟏</m:t>
                        </m:r>
                      </m:e>
                    </m:rad>
                    <m:r>
                      <a:rPr lang="ru-RU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𝟏𝟔𝟗</m:t>
                        </m:r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146" y="5562600"/>
                <a:ext cx="4796313" cy="869149"/>
              </a:xfrm>
              <a:prstGeom prst="rect">
                <a:avLst/>
              </a:prstGeom>
              <a:blipFill rotWithShape="1">
                <a:blip r:embed="rId3"/>
                <a:stretch>
                  <a:fillRect l="-5337" t="-7746" b="-3309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292146" y="6638990"/>
                <a:ext cx="6261009" cy="8668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3) 11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𝟏𝟐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𝟑</m:t>
                        </m:r>
                      </m:e>
                    </m:rad>
                    <m:r>
                      <a:rPr lang="ru-RU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ru-RU" b="1" i="1" smtClean="0">
                        <a:latin typeface="Cambria Math"/>
                        <a:cs typeface="Arial" pitchFamily="34" charset="0"/>
                      </a:rPr>
                      <m:t>𝟑</m:t>
                    </m:r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𝟑𝟐</m:t>
                        </m:r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146" y="6638990"/>
                <a:ext cx="6261009" cy="866840"/>
              </a:xfrm>
              <a:prstGeom prst="rect">
                <a:avLst/>
              </a:prstGeom>
              <a:blipFill rotWithShape="1">
                <a:blip r:embed="rId4"/>
                <a:stretch>
                  <a:fillRect l="-4090" t="-7746" b="-3380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1384186" y="1365194"/>
            <a:ext cx="84646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Вычислить арифметический </a:t>
            </a:r>
          </a:p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квадратный корень из числа: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787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4"/>
          <p:cNvSpPr txBox="1">
            <a:spLocks noGrp="1"/>
          </p:cNvSpPr>
          <p:nvPr>
            <p:ph type="title"/>
          </p:nvPr>
        </p:nvSpPr>
        <p:spPr>
          <a:xfrm>
            <a:off x="1371600" y="224790"/>
            <a:ext cx="1243584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130601" anchor="b" anchorCtr="0">
            <a:noAutofit/>
          </a:bodyPr>
          <a:lstStyle/>
          <a:p>
            <a:pPr algn="ctr" rtl="0">
              <a:buClr>
                <a:schemeClr val="dk2"/>
              </a:buClr>
              <a:buSzPts val="4000"/>
            </a:pPr>
            <a:r>
              <a:rPr lang="ru-RU" sz="5400" dirty="0">
                <a:solidFill>
                  <a:schemeClr val="dk2"/>
                </a:solidFill>
                <a:latin typeface="Arial" pitchFamily="34" charset="0"/>
                <a:ea typeface="Source Sans Pro"/>
                <a:cs typeface="Arial" pitchFamily="34" charset="0"/>
                <a:sym typeface="Source Sans Pro"/>
              </a:rPr>
              <a:t>Устные упражнения</a:t>
            </a:r>
            <a:endParaRPr sz="5400" dirty="0">
              <a:solidFill>
                <a:schemeClr val="dk2"/>
              </a:solidFill>
              <a:latin typeface="Arial" pitchFamily="34" charset="0"/>
              <a:ea typeface="Source Sans Pro"/>
              <a:cs typeface="Arial" pitchFamily="34" charset="0"/>
              <a:sym typeface="Source Sans Pro"/>
            </a:endParaRPr>
          </a:p>
        </p:txBody>
      </p:sp>
      <p:sp>
        <p:nvSpPr>
          <p:cNvPr id="109" name="Google Shape;109;p14"/>
          <p:cNvSpPr txBox="1">
            <a:spLocks noGrp="1"/>
          </p:cNvSpPr>
          <p:nvPr>
            <p:ph type="body" idx="4294967295"/>
          </p:nvPr>
        </p:nvSpPr>
        <p:spPr>
          <a:xfrm>
            <a:off x="114300" y="1566457"/>
            <a:ext cx="134874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t" anchorCtr="0">
            <a:noAutofit/>
          </a:bodyPr>
          <a:lstStyle/>
          <a:p>
            <a:pPr algn="l" rtl="0">
              <a:lnSpc>
                <a:spcPct val="90000"/>
              </a:lnSpc>
              <a:buClr>
                <a:schemeClr val="accent1"/>
              </a:buClr>
              <a:buSzPts val="2210"/>
            </a:pPr>
            <a:r>
              <a:rPr lang="ru-RU" sz="3700" b="1" dirty="0" smtClean="0">
                <a:solidFill>
                  <a:schemeClr val="dk1"/>
                </a:solidFill>
                <a:latin typeface="Arial" pitchFamily="34" charset="0"/>
                <a:ea typeface="Libre Baskerville"/>
                <a:cs typeface="Arial" pitchFamily="34" charset="0"/>
                <a:sym typeface="Libre Baskerville"/>
              </a:rPr>
              <a:t>1. Возведите число в квадрат:</a:t>
            </a:r>
          </a:p>
          <a:p>
            <a:pPr algn="l" rtl="0">
              <a:lnSpc>
                <a:spcPct val="90000"/>
              </a:lnSpc>
              <a:buClr>
                <a:schemeClr val="accent1"/>
              </a:buClr>
              <a:buSzPts val="2210"/>
            </a:pPr>
            <a:endParaRPr lang="ru-RU" sz="3700" b="1" dirty="0" smtClean="0">
              <a:solidFill>
                <a:schemeClr val="dk1"/>
              </a:solidFill>
              <a:latin typeface="Arial" pitchFamily="34" charset="0"/>
              <a:ea typeface="Libre Baskerville"/>
              <a:cs typeface="Arial" pitchFamily="34" charset="0"/>
              <a:sym typeface="Libre Baskerville"/>
            </a:endParaRPr>
          </a:p>
          <a:p>
            <a:pPr algn="l" rtl="0">
              <a:lnSpc>
                <a:spcPct val="90000"/>
              </a:lnSpc>
              <a:buClr>
                <a:schemeClr val="accent1"/>
              </a:buClr>
              <a:buSzPts val="2210"/>
            </a:pPr>
            <a:endParaRPr lang="ru-RU" sz="3700" b="1" dirty="0">
              <a:solidFill>
                <a:schemeClr val="dk1"/>
              </a:solidFill>
              <a:latin typeface="Arial" pitchFamily="34" charset="0"/>
              <a:ea typeface="Libre Baskerville"/>
              <a:cs typeface="Arial" pitchFamily="34" charset="0"/>
              <a:sym typeface="Libre Baskerville"/>
            </a:endParaRPr>
          </a:p>
          <a:p>
            <a:pPr algn="l" rtl="0">
              <a:lnSpc>
                <a:spcPct val="90000"/>
              </a:lnSpc>
              <a:buClr>
                <a:schemeClr val="accent1"/>
              </a:buClr>
              <a:buSzPts val="2210"/>
            </a:pPr>
            <a:endParaRPr lang="ru-RU" sz="3700" b="1" dirty="0" smtClean="0">
              <a:solidFill>
                <a:schemeClr val="dk1"/>
              </a:solidFill>
              <a:latin typeface="Arial" pitchFamily="34" charset="0"/>
              <a:ea typeface="Libre Baskerville"/>
              <a:cs typeface="Arial" pitchFamily="34" charset="0"/>
              <a:sym typeface="Libre Baskerville"/>
            </a:endParaRPr>
          </a:p>
          <a:p>
            <a:pPr algn="l" rtl="0">
              <a:lnSpc>
                <a:spcPct val="90000"/>
              </a:lnSpc>
              <a:buClr>
                <a:schemeClr val="accent1"/>
              </a:buClr>
              <a:buSzPts val="2210"/>
            </a:pPr>
            <a:endParaRPr lang="ru-RU" sz="3700" b="1" dirty="0">
              <a:solidFill>
                <a:schemeClr val="dk1"/>
              </a:solidFill>
              <a:latin typeface="Arial" pitchFamily="34" charset="0"/>
              <a:ea typeface="Libre Baskerville"/>
              <a:cs typeface="Arial" pitchFamily="34" charset="0"/>
              <a:sym typeface="Libre Baskerville"/>
            </a:endParaRPr>
          </a:p>
          <a:p>
            <a:pPr algn="l" rtl="0">
              <a:lnSpc>
                <a:spcPct val="90000"/>
              </a:lnSpc>
              <a:buClr>
                <a:schemeClr val="accent1"/>
              </a:buClr>
              <a:buSzPts val="2210"/>
            </a:pPr>
            <a:r>
              <a:rPr lang="ru-RU" sz="3700" b="1" dirty="0" smtClean="0">
                <a:solidFill>
                  <a:schemeClr val="dk1"/>
                </a:solidFill>
                <a:latin typeface="Arial" pitchFamily="34" charset="0"/>
                <a:ea typeface="Libre Baskerville"/>
                <a:cs typeface="Arial" pitchFamily="34" charset="0"/>
                <a:sym typeface="Libre Baskerville"/>
              </a:rPr>
              <a:t>2. Представьте </a:t>
            </a:r>
            <a:r>
              <a:rPr lang="ru-RU" sz="3700" b="1" dirty="0">
                <a:solidFill>
                  <a:schemeClr val="dk1"/>
                </a:solidFill>
                <a:latin typeface="Arial" pitchFamily="34" charset="0"/>
                <a:ea typeface="Libre Baskerville"/>
                <a:cs typeface="Arial" pitchFamily="34" charset="0"/>
                <a:sym typeface="Libre Baskerville"/>
              </a:rPr>
              <a:t>число в виде степени с основанием 10:</a:t>
            </a:r>
            <a:endParaRPr b="1" dirty="0">
              <a:latin typeface="Arial" pitchFamily="34" charset="0"/>
              <a:cs typeface="Arial" pitchFamily="34" charset="0"/>
            </a:endParaRPr>
          </a:p>
          <a:p>
            <a:pPr marL="734749" indent="-734749" algn="l" rtl="0">
              <a:lnSpc>
                <a:spcPct val="90000"/>
              </a:lnSpc>
              <a:spcBef>
                <a:spcPts val="829"/>
              </a:spcBef>
              <a:buClr>
                <a:schemeClr val="accent1"/>
              </a:buClr>
              <a:buSzPts val="2210"/>
            </a:pPr>
            <a:r>
              <a:rPr lang="ru-RU" sz="3700" b="1" dirty="0">
                <a:solidFill>
                  <a:schemeClr val="dk1"/>
                </a:solidFill>
                <a:latin typeface="Arial" pitchFamily="34" charset="0"/>
                <a:ea typeface="Libre Baskerville"/>
                <a:cs typeface="Arial" pitchFamily="34" charset="0"/>
                <a:sym typeface="Libre Baskerville"/>
              </a:rPr>
              <a:t>        </a:t>
            </a:r>
            <a:r>
              <a:rPr lang="ru-RU" sz="3700" b="1" dirty="0" smtClean="0">
                <a:solidFill>
                  <a:schemeClr val="dk1"/>
                </a:solidFill>
                <a:latin typeface="Arial" pitchFamily="34" charset="0"/>
                <a:ea typeface="Libre Baskerville"/>
                <a:cs typeface="Arial" pitchFamily="34" charset="0"/>
                <a:sym typeface="Libre Baskerville"/>
              </a:rPr>
              <a:t>    1000                         100                </a:t>
            </a:r>
          </a:p>
          <a:p>
            <a:pPr marL="734749" indent="-734749" algn="l" rtl="0">
              <a:lnSpc>
                <a:spcPct val="90000"/>
              </a:lnSpc>
              <a:spcBef>
                <a:spcPts val="829"/>
              </a:spcBef>
              <a:buClr>
                <a:schemeClr val="accent1"/>
              </a:buClr>
              <a:buSzPts val="2210"/>
            </a:pPr>
            <a:r>
              <a:rPr lang="ru-RU" sz="3700" b="1" dirty="0" smtClean="0">
                <a:solidFill>
                  <a:schemeClr val="dk1"/>
                </a:solidFill>
                <a:latin typeface="Arial" pitchFamily="34" charset="0"/>
                <a:ea typeface="Libre Baskerville"/>
                <a:cs typeface="Arial" pitchFamily="34" charset="0"/>
                <a:sym typeface="Libre Baskerville"/>
              </a:rPr>
              <a:t>3. Представьте число в виде квадрата числа:         </a:t>
            </a:r>
            <a:endParaRPr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0" name="Google Shape;110;p14"/>
          <p:cNvSpPr/>
          <p:nvPr/>
        </p:nvSpPr>
        <p:spPr>
          <a:xfrm>
            <a:off x="0" y="0"/>
            <a:ext cx="146304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endParaRPr sz="26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12" name="Google Shape;112;p14"/>
          <p:cNvSpPr/>
          <p:nvPr/>
        </p:nvSpPr>
        <p:spPr>
          <a:xfrm>
            <a:off x="0" y="0"/>
            <a:ext cx="146304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endParaRPr sz="26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14" name="Google Shape;114;p14"/>
          <p:cNvSpPr/>
          <p:nvPr/>
        </p:nvSpPr>
        <p:spPr>
          <a:xfrm>
            <a:off x="0" y="0"/>
            <a:ext cx="146304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endParaRPr sz="26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895600" y="4648200"/>
                <a:ext cx="1454694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latin typeface="Cambria Math"/>
                          </a:rPr>
                          <m:t> </m:t>
                        </m:r>
                        <m:r>
                          <a:rPr lang="ru-RU" sz="4000" b="1" i="1" smtClean="0">
                            <a:latin typeface="Cambria Math"/>
                          </a:rPr>
                          <m:t>𝟏𝟎</m:t>
                        </m:r>
                      </m:e>
                      <m:sup>
                        <m:r>
                          <a:rPr lang="ru-RU" sz="4000" b="1" i="1" smtClean="0">
                            <a:latin typeface="Cambria Math"/>
                          </a:rPr>
                          <m:t>𝟑</m:t>
                        </m:r>
                      </m:sup>
                    </m:sSup>
                  </m:oMath>
                </a14:m>
                <a:endParaRPr lang="uz-Latn-UZ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600" y="4648200"/>
                <a:ext cx="1454694" cy="721801"/>
              </a:xfrm>
              <a:prstGeom prst="rect">
                <a:avLst/>
              </a:prstGeom>
              <a:blipFill rotWithShape="1">
                <a:blip r:embed="rId3"/>
                <a:stretch>
                  <a:fillRect l="-14644" t="-13559" b="-3474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858000" y="4599605"/>
                <a:ext cx="1454694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latin typeface="Cambria Math"/>
                          </a:rPr>
                          <m:t> </m:t>
                        </m:r>
                        <m:r>
                          <a:rPr lang="ru-RU" sz="4000" b="1" i="1" smtClean="0">
                            <a:latin typeface="Cambria Math"/>
                          </a:rPr>
                          <m:t>𝟏𝟎</m:t>
                        </m:r>
                      </m:e>
                      <m:sup>
                        <m:r>
                          <a:rPr lang="ru-RU" sz="4000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uz-Latn-UZ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0" y="4599605"/>
                <a:ext cx="1454694" cy="721801"/>
              </a:xfrm>
              <a:prstGeom prst="rect">
                <a:avLst/>
              </a:prstGeom>
              <a:blipFill rotWithShape="1">
                <a:blip r:embed="rId4"/>
                <a:stretch>
                  <a:fillRect l="-14644" t="-13559" b="-3559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33594" y="2209800"/>
                <a:ext cx="1454694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latin typeface="Cambria Math"/>
                          </a:rPr>
                          <m:t> </m:t>
                        </m:r>
                        <m:r>
                          <a:rPr lang="ru-RU" sz="4000" b="1" i="1" smtClean="0">
                            <a:latin typeface="Cambria Math"/>
                          </a:rPr>
                          <m:t>𝟏𝟎</m:t>
                        </m:r>
                      </m:e>
                      <m:sup>
                        <m:r>
                          <a:rPr lang="ru-RU" sz="4000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:endParaRPr lang="uz-Latn-UZ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594" y="2209800"/>
                <a:ext cx="1454694" cy="721801"/>
              </a:xfrm>
              <a:prstGeom prst="rect">
                <a:avLst/>
              </a:prstGeom>
              <a:blipFill rotWithShape="1">
                <a:blip r:embed="rId5"/>
                <a:stretch>
                  <a:fillRect t="-13559" r="-13808" b="-3474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322751" y="2226361"/>
            <a:ext cx="33377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10 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∙ 10 = 100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318186" y="2202176"/>
                <a:ext cx="1958037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latin typeface="Cambria Math"/>
                          </a:rPr>
                          <m:t> (−</m:t>
                        </m:r>
                        <m:r>
                          <a:rPr lang="ru-RU" sz="4000" b="1" i="1" smtClean="0">
                            <a:latin typeface="Cambria Math"/>
                          </a:rPr>
                          <m:t>𝟔</m:t>
                        </m:r>
                        <m:r>
                          <a:rPr lang="ru-RU" sz="4000" b="1" i="1" smtClean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ru-RU" sz="4000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:endParaRPr lang="uz-Latn-UZ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8186" y="2202176"/>
                <a:ext cx="1958037" cy="721801"/>
              </a:xfrm>
              <a:prstGeom prst="rect">
                <a:avLst/>
              </a:prstGeom>
              <a:blipFill rotWithShape="1">
                <a:blip r:embed="rId6"/>
                <a:stretch>
                  <a:fillRect t="-13445" r="-9627" b="-3445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8231338" y="2199687"/>
            <a:ext cx="28825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-6 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∙(-6) = 36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503554" y="6172200"/>
                <a:ext cx="1297599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40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ru-RU" sz="4000" b="1" i="1" smtClean="0">
                              <a:latin typeface="Cambria Math"/>
                            </a:rPr>
                            <m:t>𝟏𝟎</m:t>
                          </m:r>
                        </m:e>
                        <m:sup>
                          <m:r>
                            <a:rPr lang="ru-RU" sz="40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3554" y="6172200"/>
                <a:ext cx="1297599" cy="72180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914544" y="6161321"/>
            <a:ext cx="3617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100 =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10 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∙ 10 =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816825" y="3088858"/>
                <a:ext cx="1454694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latin typeface="Cambria Math"/>
                          </a:rPr>
                          <m:t> </m:t>
                        </m:r>
                        <m:r>
                          <a:rPr lang="ru-RU" sz="4000" b="1" i="1" smtClean="0">
                            <a:latin typeface="Cambria Math"/>
                          </a:rPr>
                          <m:t>𝟏𝟐</m:t>
                        </m:r>
                      </m:e>
                      <m:sup>
                        <m:r>
                          <a:rPr lang="ru-RU" sz="4000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:endParaRPr lang="uz-Latn-UZ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6825" y="3088858"/>
                <a:ext cx="1454694" cy="721801"/>
              </a:xfrm>
              <a:prstGeom prst="rect">
                <a:avLst/>
              </a:prstGeom>
              <a:blipFill rotWithShape="1">
                <a:blip r:embed="rId8"/>
                <a:stretch>
                  <a:fillRect t="-13559" r="-13808" b="-3559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5152354" y="3102773"/>
            <a:ext cx="31951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12 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∙ 12 = 144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781295" y="6125043"/>
                <a:ext cx="991425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40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ru-RU" sz="4000" b="1" i="1" smtClean="0">
                              <a:latin typeface="Cambria Math"/>
                            </a:rPr>
                            <m:t>𝟗</m:t>
                          </m:r>
                        </m:e>
                        <m:sup>
                          <m:r>
                            <a:rPr lang="ru-RU" sz="40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1295" y="6125043"/>
                <a:ext cx="991425" cy="72180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6318185" y="6161321"/>
            <a:ext cx="3287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81 =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9 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∙ 9 =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629876" y="6948443"/>
                <a:ext cx="1297599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40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ru-RU" sz="4000" b="1" i="1" smtClean="0">
                              <a:latin typeface="Cambria Math"/>
                            </a:rPr>
                            <m:t>𝟏𝟏</m:t>
                          </m:r>
                        </m:e>
                        <m:sup>
                          <m:r>
                            <a:rPr lang="ru-RU" sz="40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876" y="6948443"/>
                <a:ext cx="1297599" cy="72180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3967875" y="7010400"/>
            <a:ext cx="3617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121=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11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∙11=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1122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3" grpId="0"/>
      <p:bldP spid="15" grpId="0"/>
      <p:bldP spid="16" grpId="0"/>
      <p:bldP spid="19" grpId="0"/>
      <p:bldP spid="20" grpId="0"/>
      <p:bldP spid="21" grpId="0"/>
      <p:bldP spid="22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79"/>
          <p:cNvGrpSpPr>
            <a:grpSpLocks/>
          </p:cNvGrpSpPr>
          <p:nvPr/>
        </p:nvGrpSpPr>
        <p:grpSpPr bwMode="auto">
          <a:xfrm>
            <a:off x="688341" y="207646"/>
            <a:ext cx="12689840" cy="2903219"/>
            <a:chOff x="271" y="109"/>
            <a:chExt cx="4996" cy="1524"/>
          </a:xfrm>
        </p:grpSpPr>
        <p:sp>
          <p:nvSpPr>
            <p:cNvPr id="119057" name="Text Box 273"/>
            <p:cNvSpPr txBox="1">
              <a:spLocks noChangeArrowheads="1"/>
            </p:cNvSpPr>
            <p:nvPr/>
          </p:nvSpPr>
          <p:spPr bwMode="auto">
            <a:xfrm>
              <a:off x="271" y="109"/>
              <a:ext cx="1930" cy="5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63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Вычислите:</a:t>
              </a:r>
              <a:r>
                <a:rPr lang="ru-RU" sz="63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119061" name="Text Box 277"/>
            <p:cNvSpPr txBox="1">
              <a:spLocks noChangeArrowheads="1"/>
            </p:cNvSpPr>
            <p:nvPr/>
          </p:nvSpPr>
          <p:spPr bwMode="auto">
            <a:xfrm>
              <a:off x="5039" y="1076"/>
              <a:ext cx="228" cy="5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6300" dirty="0">
                  <a:solidFill>
                    <a:srgbClr val="FF0000"/>
                  </a:solidFill>
                </a:rPr>
                <a:t> </a:t>
              </a:r>
            </a:p>
          </p:txBody>
        </p:sp>
      </p:grpSp>
      <p:grpSp>
        <p:nvGrpSpPr>
          <p:cNvPr id="4" name="Group 316"/>
          <p:cNvGrpSpPr>
            <a:grpSpLocks/>
          </p:cNvGrpSpPr>
          <p:nvPr/>
        </p:nvGrpSpPr>
        <p:grpSpPr bwMode="auto">
          <a:xfrm>
            <a:off x="919480" y="1032511"/>
            <a:ext cx="13423901" cy="2857500"/>
            <a:chOff x="362" y="542"/>
            <a:chExt cx="5285" cy="1500"/>
          </a:xfrm>
        </p:grpSpPr>
        <p:sp>
          <p:nvSpPr>
            <p:cNvPr id="119092" name="Rectangle 308"/>
            <p:cNvSpPr>
              <a:spLocks noChangeArrowheads="1"/>
            </p:cNvSpPr>
            <p:nvPr/>
          </p:nvSpPr>
          <p:spPr bwMode="auto">
            <a:xfrm>
              <a:off x="362" y="1533"/>
              <a:ext cx="281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l"/>
              <a:endParaRPr lang="ru-RU" sz="6300" dirty="0"/>
            </a:p>
          </p:txBody>
        </p:sp>
        <p:grpSp>
          <p:nvGrpSpPr>
            <p:cNvPr id="5" name="Group 309"/>
            <p:cNvGrpSpPr>
              <a:grpSpLocks noChangeAspect="1"/>
            </p:cNvGrpSpPr>
            <p:nvPr/>
          </p:nvGrpSpPr>
          <p:grpSpPr bwMode="auto">
            <a:xfrm>
              <a:off x="5130" y="542"/>
              <a:ext cx="517" cy="553"/>
              <a:chOff x="261" y="2775"/>
              <a:chExt cx="517" cy="553"/>
            </a:xfrm>
          </p:grpSpPr>
          <p:sp>
            <p:nvSpPr>
              <p:cNvPr id="119094" name="AutoShape 310"/>
              <p:cNvSpPr>
                <a:spLocks noChangeAspect="1" noChangeArrowheads="1" noTextEdit="1"/>
              </p:cNvSpPr>
              <p:nvPr/>
            </p:nvSpPr>
            <p:spPr bwMode="auto">
              <a:xfrm>
                <a:off x="261" y="2989"/>
                <a:ext cx="517" cy="3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dirty="0"/>
              </a:p>
            </p:txBody>
          </p:sp>
          <p:sp>
            <p:nvSpPr>
              <p:cNvPr id="119095" name="Rectangle 311"/>
              <p:cNvSpPr>
                <a:spLocks noChangeArrowheads="1"/>
              </p:cNvSpPr>
              <p:nvPr/>
            </p:nvSpPr>
            <p:spPr bwMode="auto">
              <a:xfrm>
                <a:off x="355" y="2775"/>
                <a:ext cx="0" cy="5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l"/>
                <a:endParaRPr lang="ru-RU" sz="6300" dirty="0"/>
              </a:p>
            </p:txBody>
          </p:sp>
        </p:grpSp>
      </p:grpSp>
      <p:sp>
        <p:nvSpPr>
          <p:cNvPr id="77" name="TextBox 76"/>
          <p:cNvSpPr txBox="1"/>
          <p:nvPr/>
        </p:nvSpPr>
        <p:spPr>
          <a:xfrm>
            <a:off x="1013474" y="1721648"/>
            <a:ext cx="2713184" cy="91672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10² - 3²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1034313" y="2975188"/>
            <a:ext cx="2953634" cy="91672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(10 </a:t>
            </a: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- 3)²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1034313" y="4287620"/>
            <a:ext cx="2692345" cy="91672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(6 - 8)⁵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1013993" y="5638800"/>
            <a:ext cx="3128362" cy="91672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10 - 5·2⁴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976028" y="2975188"/>
            <a:ext cx="1482077" cy="91672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solidFill>
                  <a:srgbClr val="2F2FC7"/>
                </a:solidFill>
                <a:latin typeface="Times New Roman" pitchFamily="18" charset="0"/>
                <a:cs typeface="Times New Roman" pitchFamily="18" charset="0"/>
              </a:rPr>
              <a:t>7²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= </a:t>
            </a:r>
            <a:endParaRPr lang="ru-RU" sz="51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3790936" y="4287620"/>
            <a:ext cx="2365333" cy="91672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solidFill>
                  <a:srgbClr val="2F2FC7"/>
                </a:solidFill>
                <a:latin typeface="Times New Roman" pitchFamily="18" charset="0"/>
                <a:cs typeface="Times New Roman" pitchFamily="18" charset="0"/>
              </a:rPr>
              <a:t>( -2)⁵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= </a:t>
            </a:r>
            <a:endParaRPr lang="ru-RU" sz="51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008449" y="5620908"/>
            <a:ext cx="5775017" cy="91672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5100" b="1" dirty="0">
                <a:solidFill>
                  <a:srgbClr val="2F2FC7"/>
                </a:solidFill>
                <a:latin typeface="Times New Roman" pitchFamily="18" charset="0"/>
                <a:cs typeface="Times New Roman" pitchFamily="18" charset="0"/>
              </a:rPr>
              <a:t>10 - 5·16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5100" b="1" dirty="0">
                <a:solidFill>
                  <a:srgbClr val="2F2FC7"/>
                </a:solidFill>
                <a:latin typeface="Times New Roman" pitchFamily="18" charset="0"/>
                <a:cs typeface="Times New Roman" pitchFamily="18" charset="0"/>
              </a:rPr>
              <a:t>10 - 80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51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726658" y="1663594"/>
            <a:ext cx="2921574" cy="91672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solidFill>
                  <a:srgbClr val="2F2FC7"/>
                </a:solidFill>
                <a:latin typeface="Times New Roman" pitchFamily="18" charset="0"/>
                <a:cs typeface="Times New Roman" pitchFamily="18" charset="0"/>
              </a:rPr>
              <a:t>100 – 9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=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830032" y="1636290"/>
            <a:ext cx="917820" cy="916728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590541" y="2997413"/>
            <a:ext cx="917820" cy="916728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49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314153" y="4287620"/>
            <a:ext cx="1299335" cy="916728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- 32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030211" y="5638800"/>
            <a:ext cx="1299335" cy="916728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- 70</a:t>
            </a:r>
          </a:p>
        </p:txBody>
      </p:sp>
      <p:pic>
        <p:nvPicPr>
          <p:cNvPr id="28" name="Picture 2" descr="Ученик первого класса заявил, что он слишком умный… Тогда учитель устроил  ему экзамен… - KakZachem.ru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778" l="1953" r="980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25" r="24375"/>
          <a:stretch/>
        </p:blipFill>
        <p:spPr bwMode="auto">
          <a:xfrm>
            <a:off x="9609673" y="956698"/>
            <a:ext cx="3232813" cy="324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61699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78" grpId="0"/>
      <p:bldP spid="79" grpId="0"/>
      <p:bldP spid="80" grpId="0"/>
      <p:bldP spid="84" grpId="0" animBg="1"/>
      <p:bldP spid="85" grpId="0" animBg="1"/>
      <p:bldP spid="86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5"/>
          <p:cNvSpPr txBox="1">
            <a:spLocks noGrp="1"/>
          </p:cNvSpPr>
          <p:nvPr>
            <p:ph type="title"/>
          </p:nvPr>
        </p:nvSpPr>
        <p:spPr>
          <a:xfrm>
            <a:off x="1295400" y="152400"/>
            <a:ext cx="1243584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130601" anchor="b" anchorCtr="0">
            <a:noAutofit/>
          </a:bodyPr>
          <a:lstStyle/>
          <a:p>
            <a:pPr algn="ctr" rtl="0">
              <a:buClr>
                <a:schemeClr val="dk2"/>
              </a:buClr>
              <a:buSzPts val="4000"/>
            </a:pPr>
            <a:r>
              <a:rPr lang="ru-RU" sz="5700" dirty="0">
                <a:solidFill>
                  <a:schemeClr val="dk2"/>
                </a:solidFill>
                <a:latin typeface="Arial" pitchFamily="34" charset="0"/>
                <a:ea typeface="Source Sans Pro"/>
                <a:cs typeface="Arial" pitchFamily="34" charset="0"/>
                <a:sym typeface="Source Sans Pro"/>
              </a:rPr>
              <a:t>Изучение нового материала</a:t>
            </a:r>
            <a:endParaRPr sz="5700" dirty="0">
              <a:solidFill>
                <a:schemeClr val="dk2"/>
              </a:solidFill>
              <a:latin typeface="Arial" pitchFamily="34" charset="0"/>
              <a:ea typeface="Source Sans Pro"/>
              <a:cs typeface="Arial" pitchFamily="34" charset="0"/>
              <a:sym typeface="Source Sans Pro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Google Shape;121;p15"/>
              <p:cNvSpPr txBox="1">
                <a:spLocks noGrp="1"/>
              </p:cNvSpPr>
              <p:nvPr>
                <p:ph type="body" idx="4294967295"/>
              </p:nvPr>
            </p:nvSpPr>
            <p:spPr>
              <a:xfrm>
                <a:off x="457200" y="1600200"/>
                <a:ext cx="12435840" cy="31551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30601" tIns="65282" rIns="130601" bIns="65282" anchor="t" anchorCtr="0">
                <a:noAutofit/>
              </a:bodyPr>
              <a:lstStyle/>
              <a:p>
                <a:pPr marL="2313099" indent="-2313099" algn="l" rtl="0">
                  <a:buClr>
                    <a:schemeClr val="accent1"/>
                  </a:buClr>
                  <a:buSzPts val="2210"/>
                </a:pPr>
                <a:r>
                  <a:rPr lang="ru-RU" sz="3700" b="1" dirty="0" smtClean="0">
                    <a:solidFill>
                      <a:srgbClr val="0070C0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Задача 1</a:t>
                </a:r>
                <a:r>
                  <a:rPr lang="ru-RU" sz="3700" b="1" dirty="0">
                    <a:solidFill>
                      <a:srgbClr val="0070C0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.</a:t>
                </a:r>
                <a:r>
                  <a:rPr lang="ru-RU" sz="3700" b="1" dirty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 Сторона квадратного участка земли          равна 12 м. Найдите его площадь </a:t>
                </a:r>
                <a:r>
                  <a:rPr lang="uz-Latn-UZ" sz="3700" b="1" dirty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S.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  <a:p>
                <a:pPr marL="2313099" indent="-2313099" algn="l" rtl="0">
                  <a:spcBef>
                    <a:spcPts val="829"/>
                  </a:spcBef>
                  <a:buClr>
                    <a:schemeClr val="accent1"/>
                  </a:buClr>
                  <a:buSzPts val="2210"/>
                </a:pPr>
                <a:endParaRPr lang="uz-Latn-UZ" sz="3700" b="1" dirty="0">
                  <a:solidFill>
                    <a:schemeClr val="dk1"/>
                  </a:solidFill>
                  <a:latin typeface="Arial" pitchFamily="34" charset="0"/>
                  <a:ea typeface="Libre Baskerville"/>
                  <a:cs typeface="Arial" pitchFamily="34" charset="0"/>
                  <a:sym typeface="Libre Baskerville"/>
                </a:endParaRPr>
              </a:p>
              <a:p>
                <a:pPr algn="l" rtl="0">
                  <a:spcBef>
                    <a:spcPts val="829"/>
                  </a:spcBef>
                  <a:buClr>
                    <a:schemeClr val="accent1"/>
                  </a:buClr>
                  <a:buSzPts val="2210"/>
                </a:pPr>
                <a:endParaRPr lang="ru-RU" sz="3700" b="1" dirty="0" smtClean="0">
                  <a:solidFill>
                    <a:schemeClr val="dk1"/>
                  </a:solidFill>
                  <a:latin typeface="Arial" pitchFamily="34" charset="0"/>
                  <a:ea typeface="Libre Baskerville"/>
                  <a:cs typeface="Arial" pitchFamily="34" charset="0"/>
                  <a:sym typeface="Libre Baskerville"/>
                </a:endParaRPr>
              </a:p>
              <a:p>
                <a:pPr algn="l" rtl="0">
                  <a:spcBef>
                    <a:spcPts val="829"/>
                  </a:spcBef>
                  <a:buClr>
                    <a:schemeClr val="accent1"/>
                  </a:buClr>
                  <a:buSzPts val="2210"/>
                </a:pPr>
                <a:endParaRPr lang="ru-RU" sz="3700" b="1" dirty="0">
                  <a:solidFill>
                    <a:schemeClr val="dk1"/>
                  </a:solidFill>
                  <a:latin typeface="Arial" pitchFamily="34" charset="0"/>
                  <a:ea typeface="Libre Baskerville"/>
                  <a:cs typeface="Arial" pitchFamily="34" charset="0"/>
                  <a:sym typeface="Libre Baskerville"/>
                </a:endParaRPr>
              </a:p>
              <a:p>
                <a:pPr algn="l" rtl="0">
                  <a:spcBef>
                    <a:spcPts val="829"/>
                  </a:spcBef>
                  <a:buClr>
                    <a:schemeClr val="accent1"/>
                  </a:buClr>
                  <a:buSzPts val="2210"/>
                </a:pPr>
                <a:r>
                  <a:rPr lang="ru-RU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   </a:t>
                </a:r>
                <a:r>
                  <a:rPr lang="uz-Latn-UZ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S=</a:t>
                </a:r>
                <a:r>
                  <a:rPr lang="ru-RU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</a:t>
                </a:r>
                <a:r>
                  <a:rPr lang="uz-Latn-UZ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12</a:t>
                </a:r>
                <a:r>
                  <a:rPr lang="uz-Latn-UZ" sz="3700" b="1" dirty="0" smtClean="0">
                    <a:solidFill>
                      <a:schemeClr val="dk1"/>
                    </a:solidFill>
                    <a:latin typeface="Cambria Math"/>
                    <a:ea typeface="Cambria Math"/>
                    <a:cs typeface="Arial" pitchFamily="34" charset="0"/>
                    <a:sym typeface="Libre Baskerville"/>
                  </a:rPr>
                  <a:t>∙</a:t>
                </a:r>
                <a:r>
                  <a:rPr lang="uz-Latn-UZ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12</a:t>
                </a:r>
                <a:r>
                  <a:rPr lang="ru-RU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</a:t>
                </a:r>
                <a:r>
                  <a:rPr lang="uz-Latn-UZ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=</a:t>
                </a:r>
                <a:r>
                  <a:rPr lang="ru-RU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</a:t>
                </a:r>
                <a:r>
                  <a:rPr lang="uz-Latn-UZ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144</a:t>
                </a:r>
                <a:r>
                  <a:rPr lang="ru-RU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</a:t>
                </a:r>
                <a:r>
                  <a:rPr lang="uz-Latn-UZ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(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AE" sz="3700" b="1" i="1" smtClean="0">
                            <a:solidFill>
                              <a:schemeClr val="dk1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</m:ctrlPr>
                      </m:sSupPr>
                      <m:e>
                        <m:r>
                          <a:rPr lang="ru-RU" sz="3700" b="1" i="1" smtClean="0">
                            <a:solidFill>
                              <a:schemeClr val="dk1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  <m:t>м</m:t>
                        </m:r>
                      </m:e>
                      <m:sup>
                        <m:r>
                          <a:rPr lang="ru-RU" sz="3700" b="1" i="1" smtClean="0">
                            <a:solidFill>
                              <a:schemeClr val="dk1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ar-AE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</a:t>
                </a:r>
                <a:r>
                  <a:rPr lang="ru-RU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)</a:t>
                </a:r>
                <a:endParaRPr sz="3700" b="1" dirty="0">
                  <a:solidFill>
                    <a:schemeClr val="dk1"/>
                  </a:solidFill>
                  <a:latin typeface="Arial" pitchFamily="34" charset="0"/>
                  <a:ea typeface="Libre Baskerville"/>
                  <a:cs typeface="Arial" pitchFamily="34" charset="0"/>
                  <a:sym typeface="Libre Baskerville"/>
                </a:endParaRPr>
              </a:p>
            </p:txBody>
          </p:sp>
        </mc:Choice>
        <mc:Fallback xmlns="">
          <p:sp>
            <p:nvSpPr>
              <p:cNvPr id="121" name="Google Shape;121;p15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4294967295"/>
              </p:nvPr>
            </p:nvSpPr>
            <p:spPr>
              <a:xfrm>
                <a:off x="457200" y="1600200"/>
                <a:ext cx="12435840" cy="3155126"/>
              </a:xfrm>
              <a:prstGeom prst="rect">
                <a:avLst/>
              </a:prstGeom>
              <a:blipFill rotWithShape="0">
                <a:blip r:embed="rId3"/>
                <a:stretch>
                  <a:fillRect l="-1225" t="-2515" r="-1765" b="-3152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7315200" y="3937575"/>
            <a:ext cx="4114800" cy="3453825"/>
          </a:xfrm>
          <a:prstGeom prst="rect">
            <a:avLst/>
          </a:prstGeom>
          <a:ln w="571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11506200" y="5372338"/>
            <a:ext cx="10567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12 м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844250" y="3352800"/>
            <a:ext cx="10567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12 м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5239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8" name="Google Shape;128;p16"/>
              <p:cNvSpPr txBox="1">
                <a:spLocks noGrp="1"/>
              </p:cNvSpPr>
              <p:nvPr>
                <p:ph type="body" idx="4294967295"/>
              </p:nvPr>
            </p:nvSpPr>
            <p:spPr>
              <a:xfrm>
                <a:off x="533400" y="548640"/>
                <a:ext cx="13456920" cy="5486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30601" tIns="65282" rIns="130601" bIns="65282" anchor="t" anchorCtr="0">
                <a:noAutofit/>
              </a:bodyPr>
              <a:lstStyle/>
              <a:p>
                <a:pPr marL="2170231" indent="-2170231" algn="l" rtl="0">
                  <a:lnSpc>
                    <a:spcPct val="90000"/>
                  </a:lnSpc>
                  <a:buClr>
                    <a:schemeClr val="accent1"/>
                  </a:buClr>
                  <a:buSzPts val="2210"/>
                </a:pPr>
                <a:r>
                  <a:rPr lang="ru-RU" sz="3700" b="1" dirty="0" smtClean="0">
                    <a:solidFill>
                      <a:srgbClr val="0070C0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Задача 2.</a:t>
                </a:r>
                <a:r>
                  <a:rPr lang="ru-RU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Площадь квадратного участка земли</a:t>
                </a:r>
              </a:p>
              <a:p>
                <a:pPr marL="2170231" indent="-2170231" algn="l" rtl="0">
                  <a:lnSpc>
                    <a:spcPct val="90000"/>
                  </a:lnSpc>
                  <a:buClr>
                    <a:schemeClr val="accent1"/>
                  </a:buClr>
                  <a:buSzPts val="2210"/>
                </a:pPr>
                <a:r>
                  <a:rPr lang="ru-RU" sz="3700" b="1" dirty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</a:t>
                </a:r>
                <a:r>
                  <a:rPr lang="ru-RU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                равна 81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AE" sz="4000" b="1" i="1">
                            <a:solidFill>
                              <a:schemeClr val="dk1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</m:ctrlPr>
                      </m:sSupPr>
                      <m:e>
                        <m:r>
                          <a:rPr lang="ru-RU" sz="4000" b="1" i="1">
                            <a:solidFill>
                              <a:schemeClr val="dk1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  <m:t>м</m:t>
                        </m:r>
                      </m:e>
                      <m:sup>
                        <m:r>
                          <a:rPr lang="ru-RU" sz="4000" b="1" i="1">
                            <a:solidFill>
                              <a:schemeClr val="dk1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ar-AE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. </a:t>
                </a:r>
                <a:r>
                  <a:rPr lang="ru-RU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Найдите </a:t>
                </a:r>
                <a:r>
                  <a:rPr lang="ru-RU" sz="3700" b="1" dirty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его сторону.</a:t>
                </a:r>
                <a:endParaRPr lang="ru-RU" b="1" dirty="0">
                  <a:latin typeface="Arial" pitchFamily="34" charset="0"/>
                  <a:cs typeface="Arial" pitchFamily="34" charset="0"/>
                </a:endParaRPr>
              </a:p>
              <a:p>
                <a:pPr algn="l" rtl="0">
                  <a:lnSpc>
                    <a:spcPct val="90000"/>
                  </a:lnSpc>
                  <a:spcBef>
                    <a:spcPts val="829"/>
                  </a:spcBef>
                  <a:buClr>
                    <a:schemeClr val="accent1"/>
                  </a:buClr>
                  <a:buSzPts val="2210"/>
                </a:pPr>
                <a:endParaRPr lang="ru-RU" sz="3700" b="1" dirty="0">
                  <a:solidFill>
                    <a:schemeClr val="dk1"/>
                  </a:solidFill>
                  <a:latin typeface="Arial" pitchFamily="34" charset="0"/>
                  <a:ea typeface="Libre Baskerville"/>
                  <a:cs typeface="Arial" pitchFamily="34" charset="0"/>
                  <a:sym typeface="Libre Baskerville"/>
                </a:endParaRPr>
              </a:p>
              <a:p>
                <a:pPr algn="l" rtl="0">
                  <a:lnSpc>
                    <a:spcPct val="90000"/>
                  </a:lnSpc>
                  <a:spcBef>
                    <a:spcPts val="829"/>
                  </a:spcBef>
                  <a:buClr>
                    <a:schemeClr val="accent1"/>
                  </a:buClr>
                  <a:buSzPts val="2210"/>
                </a:pPr>
                <a:r>
                  <a:rPr lang="uz-Latn-UZ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x </a:t>
                </a:r>
                <a:r>
                  <a:rPr lang="uz-Latn-UZ" sz="3700" b="1" dirty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– </a:t>
                </a:r>
                <a:r>
                  <a:rPr lang="ru-RU" sz="3700" b="1" dirty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сторона </a:t>
                </a:r>
                <a:r>
                  <a:rPr lang="ru-RU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квадрата.  Значит</a:t>
                </a:r>
                <a:r>
                  <a:rPr lang="uz-Latn-UZ" sz="2800" b="1" dirty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</a:t>
                </a:r>
                <a:r>
                  <a:rPr lang="uz-Latn-UZ" sz="3700" b="1" dirty="0" smtClean="0">
                    <a:solidFill>
                      <a:prstClr val="black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S</a:t>
                </a:r>
                <a:r>
                  <a:rPr lang="ru-RU" sz="3700" b="1" dirty="0" smtClean="0">
                    <a:solidFill>
                      <a:prstClr val="black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</a:t>
                </a:r>
                <a:r>
                  <a:rPr lang="uz-Latn-UZ" sz="3700" b="1" dirty="0" smtClean="0">
                    <a:solidFill>
                      <a:prstClr val="black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=</a:t>
                </a:r>
                <a:r>
                  <a:rPr lang="uz-Latn-UZ" sz="3600" b="1" dirty="0" smtClean="0">
                    <a:solidFill>
                      <a:prstClr val="black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AE" sz="36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  <m:t>х</m:t>
                        </m:r>
                      </m:e>
                      <m:sup>
                        <m:r>
                          <a:rPr lang="ru-RU" sz="36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  <m:t>𝟐</m:t>
                        </m:r>
                      </m:sup>
                    </m:sSup>
                  </m:oMath>
                </a14:m>
                <a:endParaRPr lang="ru-RU" b="1" dirty="0">
                  <a:latin typeface="Arial" pitchFamily="34" charset="0"/>
                  <a:cs typeface="Arial" pitchFamily="34" charset="0"/>
                </a:endParaRPr>
              </a:p>
              <a:p>
                <a:pPr marL="2170231" indent="-2170231" algn="l" rtl="0">
                  <a:lnSpc>
                    <a:spcPct val="90000"/>
                  </a:lnSpc>
                  <a:spcBef>
                    <a:spcPts val="829"/>
                  </a:spcBef>
                  <a:buClr>
                    <a:schemeClr val="accent1"/>
                  </a:buClr>
                  <a:buSzPts val="2210"/>
                </a:pPr>
                <a:r>
                  <a:rPr lang="ru-RU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по </a:t>
                </a:r>
                <a:r>
                  <a:rPr lang="ru-RU" sz="3700" b="1" dirty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условию </a:t>
                </a:r>
                <a:r>
                  <a:rPr lang="uz-Latn-UZ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S</a:t>
                </a:r>
                <a:r>
                  <a:rPr lang="ru-RU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</a:t>
                </a:r>
                <a:r>
                  <a:rPr lang="uz-Latn-UZ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=</a:t>
                </a:r>
                <a:r>
                  <a:rPr lang="ru-RU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</a:t>
                </a:r>
                <a:r>
                  <a:rPr lang="uz-Latn-UZ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81</a:t>
                </a:r>
                <a:r>
                  <a:rPr lang="uz-Latn-UZ" sz="36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AE" sz="3600" b="1" i="1">
                            <a:solidFill>
                              <a:schemeClr val="dk1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chemeClr val="dk1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  <m:t>м</m:t>
                        </m:r>
                      </m:e>
                      <m:sup>
                        <m:r>
                          <a:rPr lang="ru-RU" sz="3600" b="1" i="1">
                            <a:solidFill>
                              <a:schemeClr val="dk1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ar-AE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    </a:t>
                </a:r>
                <a:r>
                  <a:rPr lang="ar-AE" sz="3700" b="1" dirty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, </a:t>
                </a:r>
                <a:r>
                  <a:rPr lang="ru-RU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то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AE" sz="4000" b="1" i="1">
                            <a:solidFill>
                              <a:schemeClr val="dk1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solidFill>
                              <a:schemeClr val="dk1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  <m:t>х</m:t>
                        </m:r>
                      </m:e>
                      <m:sup>
                        <m:r>
                          <a:rPr lang="ru-RU" sz="4000" b="1" i="1">
                            <a:solidFill>
                              <a:schemeClr val="dk1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3700" b="1" dirty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</a:t>
                </a:r>
                <a:r>
                  <a:rPr lang="ru-RU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= 81</a:t>
                </a:r>
                <a:r>
                  <a:rPr lang="ru-RU" sz="3700" b="1" dirty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.</a:t>
                </a:r>
                <a:endParaRPr lang="ru-RU" b="1" dirty="0">
                  <a:latin typeface="Arial" pitchFamily="34" charset="0"/>
                  <a:cs typeface="Arial" pitchFamily="34" charset="0"/>
                </a:endParaRPr>
              </a:p>
              <a:p>
                <a:pPr marL="2170231" indent="-2170231" algn="l" rtl="0">
                  <a:lnSpc>
                    <a:spcPct val="90000"/>
                  </a:lnSpc>
                  <a:spcBef>
                    <a:spcPts val="829"/>
                  </a:spcBef>
                  <a:buClr>
                    <a:schemeClr val="accent1"/>
                  </a:buClr>
                  <a:buSzPts val="2210"/>
                </a:pPr>
                <a:endParaRPr lang="ru-RU" sz="3700" b="1" dirty="0" smtClean="0">
                  <a:solidFill>
                    <a:schemeClr val="dk1"/>
                  </a:solidFill>
                  <a:latin typeface="Arial" pitchFamily="34" charset="0"/>
                  <a:ea typeface="Libre Baskerville"/>
                  <a:cs typeface="Arial" pitchFamily="34" charset="0"/>
                  <a:sym typeface="Libre Baskerville"/>
                </a:endParaRPr>
              </a:p>
              <a:p>
                <a:pPr marL="2170231" indent="-2170231" algn="l" rtl="0">
                  <a:lnSpc>
                    <a:spcPct val="90000"/>
                  </a:lnSpc>
                  <a:spcBef>
                    <a:spcPts val="829"/>
                  </a:spcBef>
                  <a:buClr>
                    <a:schemeClr val="accent1"/>
                  </a:buClr>
                  <a:buSzPts val="2210"/>
                </a:pPr>
                <a:endParaRPr lang="ru-RU" sz="3700" b="1" dirty="0" smtClean="0">
                  <a:solidFill>
                    <a:schemeClr val="dk1"/>
                  </a:solidFill>
                  <a:latin typeface="Arial" pitchFamily="34" charset="0"/>
                  <a:ea typeface="Libre Baskerville"/>
                  <a:cs typeface="Arial" pitchFamily="34" charset="0"/>
                  <a:sym typeface="Libre Baskerville"/>
                </a:endParaRPr>
              </a:p>
              <a:p>
                <a:pPr marL="2170231" indent="-2170231" algn="l" rtl="0">
                  <a:lnSpc>
                    <a:spcPct val="90000"/>
                  </a:lnSpc>
                  <a:spcBef>
                    <a:spcPts val="829"/>
                  </a:spcBef>
                  <a:buClr>
                    <a:schemeClr val="accent1"/>
                  </a:buClr>
                  <a:buSzPts val="2210"/>
                </a:pPr>
                <a:r>
                  <a:rPr lang="ru-RU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Длина </a:t>
                </a:r>
                <a:r>
                  <a:rPr lang="ru-RU" sz="3700" b="1" dirty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стороны – положительное </a:t>
                </a:r>
                <a:r>
                  <a:rPr lang="ru-RU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число.</a:t>
                </a:r>
                <a:endParaRPr lang="ru-RU" b="1" dirty="0" smtClean="0">
                  <a:latin typeface="Arial" pitchFamily="34" charset="0"/>
                  <a:cs typeface="Arial" pitchFamily="34" charset="0"/>
                </a:endParaRPr>
              </a:p>
              <a:p>
                <a:pPr marL="2170231" indent="-2170231" algn="l" rtl="0">
                  <a:lnSpc>
                    <a:spcPct val="90000"/>
                  </a:lnSpc>
                  <a:spcBef>
                    <a:spcPts val="829"/>
                  </a:spcBef>
                  <a:buClr>
                    <a:schemeClr val="accent1"/>
                  </a:buClr>
                  <a:buSzPts val="2210"/>
                </a:pPr>
                <a:r>
                  <a:rPr lang="ru-RU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Положительным числом, квадрат </a:t>
                </a:r>
              </a:p>
              <a:p>
                <a:pPr marL="2170231" indent="-2170231" algn="l" rtl="0">
                  <a:lnSpc>
                    <a:spcPct val="90000"/>
                  </a:lnSpc>
                  <a:spcBef>
                    <a:spcPts val="829"/>
                  </a:spcBef>
                  <a:buClr>
                    <a:schemeClr val="accent1"/>
                  </a:buClr>
                  <a:buSzPts val="2210"/>
                </a:pPr>
                <a:r>
                  <a:rPr lang="ru-RU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которого равен 81, является число 9.</a:t>
                </a:r>
                <a:endParaRPr lang="ru-RU" b="1" dirty="0" smtClean="0">
                  <a:latin typeface="Arial" pitchFamily="34" charset="0"/>
                  <a:cs typeface="Arial" pitchFamily="34" charset="0"/>
                </a:endParaRPr>
              </a:p>
              <a:p>
                <a:pPr marL="2170231" indent="-2170231" algn="l" rtl="0">
                  <a:lnSpc>
                    <a:spcPct val="90000"/>
                  </a:lnSpc>
                  <a:spcBef>
                    <a:spcPts val="829"/>
                  </a:spcBef>
                  <a:buClr>
                    <a:schemeClr val="accent1"/>
                  </a:buClr>
                  <a:buSzPts val="2210"/>
                </a:pPr>
                <a:r>
                  <a:rPr lang="ru-RU" sz="3700" b="1" dirty="0" smtClean="0">
                    <a:solidFill>
                      <a:srgbClr val="C00000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Ответ</a:t>
                </a:r>
                <a:r>
                  <a:rPr lang="ru-RU" sz="3700" b="1" dirty="0">
                    <a:solidFill>
                      <a:srgbClr val="C00000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: </a:t>
                </a:r>
                <a:r>
                  <a:rPr lang="ru-RU" sz="3700" b="1" dirty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9 </a:t>
                </a:r>
                <a:r>
                  <a:rPr lang="ru-RU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м</a:t>
                </a:r>
                <a:r>
                  <a:rPr lang="ru-RU" sz="3700" b="1" dirty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. </a:t>
                </a:r>
                <a:endParaRPr sz="3700" b="1" dirty="0">
                  <a:solidFill>
                    <a:schemeClr val="dk1"/>
                  </a:solidFill>
                  <a:latin typeface="Arial" pitchFamily="34" charset="0"/>
                  <a:ea typeface="Libre Baskerville"/>
                  <a:cs typeface="Arial" pitchFamily="34" charset="0"/>
                  <a:sym typeface="Libre Baskerville"/>
                </a:endParaRPr>
              </a:p>
            </p:txBody>
          </p:sp>
        </mc:Choice>
        <mc:Fallback xmlns="">
          <p:sp>
            <p:nvSpPr>
              <p:cNvPr id="128" name="Google Shape;128;p16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4294967295"/>
              </p:nvPr>
            </p:nvSpPr>
            <p:spPr>
              <a:xfrm>
                <a:off x="533400" y="548640"/>
                <a:ext cx="13456920" cy="5486400"/>
              </a:xfrm>
              <a:prstGeom prst="rect">
                <a:avLst/>
              </a:prstGeom>
              <a:blipFill rotWithShape="1">
                <a:blip r:embed="rId3"/>
                <a:stretch>
                  <a:fillRect l="-1178" t="-2444" b="-2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9" name="Google Shape;129;p16"/>
          <p:cNvSpPr/>
          <p:nvPr/>
        </p:nvSpPr>
        <p:spPr>
          <a:xfrm>
            <a:off x="0" y="0"/>
            <a:ext cx="146304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endParaRPr sz="26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31" name="Google Shape;131;p16"/>
          <p:cNvSpPr/>
          <p:nvPr/>
        </p:nvSpPr>
        <p:spPr>
          <a:xfrm>
            <a:off x="0" y="0"/>
            <a:ext cx="146304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endParaRPr sz="26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7010400" y="3657276"/>
                <a:ext cx="2034981" cy="6588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170231" indent="-2170231">
                  <a:lnSpc>
                    <a:spcPct val="90000"/>
                  </a:lnSpc>
                  <a:spcBef>
                    <a:spcPts val="829"/>
                  </a:spcBef>
                  <a:buClr>
                    <a:schemeClr val="accent1"/>
                  </a:buClr>
                  <a:buSzPts val="2210"/>
                </a:pPr>
                <a:r>
                  <a:rPr lang="uz-Latn-UZ" sz="4000" b="1" dirty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AE" sz="4000" b="1" i="1">
                            <a:solidFill>
                              <a:schemeClr val="dk1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</m:ctrlPr>
                      </m:sSupPr>
                      <m:e>
                        <m:r>
                          <a:rPr lang="ru-RU" sz="4000" b="1" i="1">
                            <a:solidFill>
                              <a:schemeClr val="dk1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  <m:t>𝟗</m:t>
                        </m:r>
                      </m:e>
                      <m:sup>
                        <m:r>
                          <a:rPr lang="ru-RU" sz="4000" b="1" i="1">
                            <a:solidFill>
                              <a:schemeClr val="dk1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40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</a:t>
                </a:r>
                <a:r>
                  <a:rPr lang="ru-RU" sz="4000" b="1" dirty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=</a:t>
                </a:r>
                <a:r>
                  <a:rPr lang="ru-RU" sz="40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</a:t>
                </a:r>
                <a:r>
                  <a:rPr lang="ru-RU" sz="4000" b="1" dirty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81</a:t>
                </a: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400" y="3657276"/>
                <a:ext cx="2034981" cy="658835"/>
              </a:xfrm>
              <a:prstGeom prst="rect">
                <a:avLst/>
              </a:prstGeom>
              <a:blipFill rotWithShape="1">
                <a:blip r:embed="rId4"/>
                <a:stretch>
                  <a:fillRect t="-24074" r="-9281" b="-3888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10456996" y="2209800"/>
            <a:ext cx="3415000" cy="2894952"/>
          </a:xfrm>
          <a:prstGeom prst="rect">
            <a:avLst/>
          </a:prstGeom>
          <a:ln w="571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13943450" y="3127684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х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977400" y="5144693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х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076512" y="3242102"/>
            <a:ext cx="22525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000" b="1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uz-Cyrl-UZ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4000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uz-Cyrl-UZ" sz="4000" b="1" dirty="0" smtClean="0">
                <a:latin typeface="Arial" pitchFamily="34" charset="0"/>
                <a:cs typeface="Arial" pitchFamily="34" charset="0"/>
              </a:rPr>
              <a:t> х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latin typeface="Arial" pitchFamily="34" charset="0"/>
                <a:ea typeface="Cambria Math"/>
                <a:cs typeface="Arial" pitchFamily="34" charset="0"/>
              </a:rPr>
              <a:t>∙ х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 </a:t>
            </a:r>
            <a:endParaRPr lang="uz-Latn-UZ" sz="4000" b="1" dirty="0"/>
          </a:p>
        </p:txBody>
      </p:sp>
    </p:spTree>
    <p:extLst>
      <p:ext uri="{BB962C8B-B14F-4D97-AF65-F5344CB8AC3E}">
        <p14:creationId xmlns:p14="http://schemas.microsoft.com/office/powerpoint/2010/main" val="11675955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 animBg="1"/>
      <p:bldP spid="12" grpId="0"/>
      <p:bldP spid="1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Google Shape;139;p17"/>
              <p:cNvSpPr txBox="1">
                <a:spLocks noGrp="1"/>
              </p:cNvSpPr>
              <p:nvPr>
                <p:ph type="body" idx="4294967295"/>
              </p:nvPr>
            </p:nvSpPr>
            <p:spPr>
              <a:xfrm>
                <a:off x="1097280" y="777240"/>
                <a:ext cx="12435840" cy="63079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30601" tIns="65282" rIns="130601" bIns="65282" anchor="t" anchorCtr="0">
                <a:noAutofit/>
              </a:bodyPr>
              <a:lstStyle/>
              <a:p>
                <a:pPr algn="l" rtl="0">
                  <a:buClr>
                    <a:schemeClr val="accent1"/>
                  </a:buClr>
                  <a:buSzPts val="2210"/>
                </a:pPr>
                <a:r>
                  <a:rPr lang="ru-RU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В задаче требовалось решить уравнение:</a:t>
                </a:r>
                <a:endParaRPr lang="ru-RU" b="1" dirty="0">
                  <a:latin typeface="Arial" pitchFamily="34" charset="0"/>
                  <a:cs typeface="Arial" pitchFamily="34" charset="0"/>
                </a:endParaRPr>
              </a:p>
              <a:p>
                <a:pPr marL="391866" indent="-191398" algn="l" rtl="0">
                  <a:spcBef>
                    <a:spcPts val="829"/>
                  </a:spcBef>
                  <a:buClr>
                    <a:schemeClr val="accent1"/>
                  </a:buClr>
                  <a:buSzPts val="2210"/>
                </a:pPr>
                <a:r>
                  <a:rPr lang="ru-RU" sz="3700" b="1" dirty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</a:t>
                </a:r>
                <a:r>
                  <a:rPr lang="ru-RU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 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AE" sz="4000" b="1" i="1">
                            <a:solidFill>
                              <a:schemeClr val="dk1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</m:ctrlPr>
                      </m:sSupPr>
                      <m:e>
                        <m:r>
                          <a:rPr lang="ru-RU" sz="4000" b="1" i="1">
                            <a:solidFill>
                              <a:schemeClr val="dk1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  <m:t>х</m:t>
                        </m:r>
                      </m:e>
                      <m:sup>
                        <m:r>
                          <a:rPr lang="ru-RU" sz="4000" b="1" i="1">
                            <a:solidFill>
                              <a:schemeClr val="dk1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ar-AE" sz="3700" b="1" dirty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</a:t>
                </a:r>
                <a:r>
                  <a:rPr lang="en-US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= </a:t>
                </a:r>
                <a:r>
                  <a:rPr lang="ar-AE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81</a:t>
                </a:r>
                <a:endParaRPr lang="ar-AE" sz="3700" b="1" dirty="0">
                  <a:solidFill>
                    <a:schemeClr val="dk1"/>
                  </a:solidFill>
                  <a:latin typeface="Arial" pitchFamily="34" charset="0"/>
                  <a:ea typeface="Libre Baskerville"/>
                  <a:cs typeface="Arial" pitchFamily="34" charset="0"/>
                  <a:sym typeface="Libre Baskerville"/>
                </a:endParaRPr>
              </a:p>
              <a:p>
                <a:pPr marL="391866" indent="-391866" algn="l" rtl="0">
                  <a:spcBef>
                    <a:spcPts val="829"/>
                  </a:spcBef>
                  <a:buClr>
                    <a:schemeClr val="accent1"/>
                  </a:buClr>
                  <a:buSzPts val="2210"/>
                </a:pPr>
                <a:r>
                  <a:rPr lang="ar-AE" sz="3700" b="1" dirty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                    </a:t>
                </a:r>
                <a:r>
                  <a:rPr lang="ru-RU" sz="3700" b="1" dirty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По другому можно записать</a:t>
                </a:r>
                <a:r>
                  <a:rPr lang="ru-RU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:</a:t>
                </a:r>
                <a:endParaRPr lang="ru-RU" sz="3700" b="1" dirty="0">
                  <a:solidFill>
                    <a:schemeClr val="dk1"/>
                  </a:solidFill>
                  <a:latin typeface="Arial" pitchFamily="34" charset="0"/>
                  <a:ea typeface="Libre Baskerville"/>
                  <a:cs typeface="Arial" pitchFamily="34" charset="0"/>
                  <a:sym typeface="Libre Baskerville"/>
                </a:endParaRPr>
              </a:p>
              <a:p>
                <a:pPr marL="391866" indent="-391866" algn="l" rtl="0">
                  <a:spcBef>
                    <a:spcPts val="829"/>
                  </a:spcBef>
                  <a:buClr>
                    <a:schemeClr val="accent1"/>
                  </a:buClr>
                  <a:buSzPts val="2210"/>
                </a:pPr>
                <a:r>
                  <a:rPr lang="ru-RU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   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AE" sz="4000" b="1" i="1">
                            <a:solidFill>
                              <a:schemeClr val="dk1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</m:ctrlPr>
                      </m:sSupPr>
                      <m:e>
                        <m:r>
                          <a:rPr lang="ru-RU" sz="4000" b="1" i="1">
                            <a:solidFill>
                              <a:schemeClr val="dk1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  <m:t>х</m:t>
                        </m:r>
                      </m:e>
                      <m:sup>
                        <m:r>
                          <a:rPr lang="ru-RU" sz="4000" b="1" i="1">
                            <a:solidFill>
                              <a:schemeClr val="dk1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solidFill>
                          <a:schemeClr val="dk1"/>
                        </a:solidFill>
                        <a:latin typeface="Cambria Math"/>
                        <a:cs typeface="Arial" pitchFamily="34" charset="0"/>
                        <a:sym typeface="Libre Baskerville"/>
                      </a:rPr>
                      <m:t>−</m:t>
                    </m:r>
                    <m:r>
                      <a:rPr lang="en-US" sz="4000" b="1" i="1" smtClean="0">
                        <a:solidFill>
                          <a:schemeClr val="dk1"/>
                        </a:solidFill>
                        <a:latin typeface="Cambria Math"/>
                        <a:cs typeface="Arial" pitchFamily="34" charset="0"/>
                        <a:sym typeface="Libre Baskerville"/>
                      </a:rPr>
                      <m:t>𝟖𝟏</m:t>
                    </m:r>
                    <m:r>
                      <a:rPr lang="en-US" sz="4000" b="1" i="1" smtClean="0">
                        <a:solidFill>
                          <a:schemeClr val="dk1"/>
                        </a:solidFill>
                        <a:latin typeface="Cambria Math"/>
                        <a:cs typeface="Arial" pitchFamily="34" charset="0"/>
                        <a:sym typeface="Libre Baskerville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dk1"/>
                        </a:solidFill>
                        <a:latin typeface="Cambria Math"/>
                        <a:cs typeface="Arial" pitchFamily="34" charset="0"/>
                        <a:sym typeface="Libre Baskerville"/>
                      </a:rPr>
                      <m:t>𝟎</m:t>
                    </m:r>
                  </m:oMath>
                </a14:m>
                <a:r>
                  <a:rPr lang="ar-AE" sz="3700" b="1" dirty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</a:t>
                </a:r>
                <a:endParaRPr lang="ar-AE" sz="4000" b="1" dirty="0">
                  <a:latin typeface="Arial" pitchFamily="34" charset="0"/>
                  <a:cs typeface="Arial" pitchFamily="34" charset="0"/>
                </a:endParaRPr>
              </a:p>
              <a:p>
                <a:pPr marL="391866" indent="-391866" algn="l" rtl="0">
                  <a:spcBef>
                    <a:spcPts val="829"/>
                  </a:spcBef>
                  <a:buClr>
                    <a:schemeClr val="accent1"/>
                  </a:buClr>
                  <a:buSzPts val="2210"/>
                </a:pPr>
                <a:r>
                  <a:rPr lang="ar-AE" sz="3700" b="1" dirty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</a:t>
                </a:r>
                <a:r>
                  <a:rPr lang="en-US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                       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z-Cyrl-UZ" sz="4000" b="1" i="1" smtClean="0">
                            <a:solidFill>
                              <a:schemeClr val="dk1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</m:ctrlPr>
                      </m:dPr>
                      <m:e>
                        <m:r>
                          <a:rPr lang="uz-Cyrl-UZ" sz="4000" b="1" i="0" smtClean="0">
                            <a:solidFill>
                              <a:schemeClr val="dk1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  <m:t>х−</m:t>
                        </m:r>
                        <m:r>
                          <a:rPr lang="uz-Cyrl-UZ" sz="4000" b="1" i="0" smtClean="0">
                            <a:solidFill>
                              <a:schemeClr val="dk1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  <m:t>𝟗</m:t>
                        </m:r>
                      </m:e>
                    </m:d>
                    <m:d>
                      <m:dPr>
                        <m:ctrlPr>
                          <a:rPr lang="uz-Cyrl-UZ" sz="4000" b="1" i="1" smtClean="0">
                            <a:solidFill>
                              <a:schemeClr val="dk1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</m:ctrlPr>
                      </m:dPr>
                      <m:e>
                        <m:r>
                          <a:rPr lang="uz-Cyrl-UZ" sz="4000" b="1" i="0" smtClean="0">
                            <a:solidFill>
                              <a:schemeClr val="dk1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  <m:t>х+</m:t>
                        </m:r>
                        <m:r>
                          <a:rPr lang="uz-Cyrl-UZ" sz="4000" b="1" i="0" smtClean="0">
                            <a:solidFill>
                              <a:schemeClr val="dk1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  <m:t>𝟗</m:t>
                        </m:r>
                      </m:e>
                    </m:d>
                    <m:r>
                      <a:rPr lang="en-US" sz="4000" b="1" i="0" smtClean="0">
                        <a:solidFill>
                          <a:schemeClr val="dk1"/>
                        </a:solidFill>
                        <a:latin typeface="Cambria Math"/>
                        <a:cs typeface="Arial" pitchFamily="34" charset="0"/>
                        <a:sym typeface="Libre Baskerville"/>
                      </a:rPr>
                      <m:t>=</m:t>
                    </m:r>
                    <m:r>
                      <a:rPr lang="en-US" sz="4000" b="1" i="0" smtClean="0">
                        <a:solidFill>
                          <a:schemeClr val="dk1"/>
                        </a:solidFill>
                        <a:latin typeface="Cambria Math"/>
                        <a:cs typeface="Arial" pitchFamily="34" charset="0"/>
                        <a:sym typeface="Libre Baskerville"/>
                      </a:rPr>
                      <m:t>𝟎</m:t>
                    </m:r>
                  </m:oMath>
                </a14:m>
                <a:endParaRPr lang="ar-AE" sz="3700" b="1" dirty="0">
                  <a:solidFill>
                    <a:schemeClr val="dk1"/>
                  </a:solidFill>
                  <a:latin typeface="Arial" pitchFamily="34" charset="0"/>
                  <a:ea typeface="Libre Baskerville"/>
                  <a:cs typeface="Arial" pitchFamily="34" charset="0"/>
                  <a:sym typeface="Libre Baskerville"/>
                </a:endParaRPr>
              </a:p>
              <a:p>
                <a:pPr marL="391866" indent="-391866" algn="l" rtl="0">
                  <a:spcBef>
                    <a:spcPts val="829"/>
                  </a:spcBef>
                  <a:buClr>
                    <a:schemeClr val="accent1"/>
                  </a:buClr>
                  <a:buSzPts val="2210"/>
                </a:pPr>
                <a:r>
                  <a:rPr lang="ar-AE" sz="3700" b="1" dirty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 </a:t>
                </a:r>
                <a:r>
                  <a:rPr lang="ar-AE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                              </a:t>
                </a:r>
                <a:r>
                  <a:rPr lang="ru-RU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Откуда</a:t>
                </a:r>
                <a:r>
                  <a:rPr lang="ru-RU" sz="3700" b="1" dirty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: </a:t>
                </a:r>
                <a:endParaRPr lang="ru-RU" b="1" dirty="0">
                  <a:latin typeface="Arial" pitchFamily="34" charset="0"/>
                  <a:cs typeface="Arial" pitchFamily="34" charset="0"/>
                </a:endParaRPr>
              </a:p>
              <a:p>
                <a:pPr marL="391866" indent="-391866" algn="l" rtl="0">
                  <a:spcBef>
                    <a:spcPts val="829"/>
                  </a:spcBef>
                  <a:buClr>
                    <a:schemeClr val="accent1"/>
                  </a:buClr>
                  <a:buSzPts val="2210"/>
                </a:pPr>
                <a:r>
                  <a:rPr lang="ru-RU" sz="3700" b="1" dirty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                                              </a:t>
                </a:r>
                <a:endParaRPr lang="ru-RU" b="1" dirty="0">
                  <a:latin typeface="Arial" pitchFamily="34" charset="0"/>
                  <a:cs typeface="Arial" pitchFamily="34" charset="0"/>
                </a:endParaRPr>
              </a:p>
              <a:p>
                <a:pPr marL="391866" indent="-391866" algn="l" rtl="0">
                  <a:spcBef>
                    <a:spcPts val="829"/>
                  </a:spcBef>
                  <a:buClr>
                    <a:schemeClr val="accent1"/>
                  </a:buClr>
                  <a:buSzPts val="2210"/>
                </a:pPr>
                <a:r>
                  <a:rPr lang="ru-RU" sz="3700" b="1" dirty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    </a:t>
                </a:r>
                <a:endParaRPr lang="ru-RU" sz="3700" b="1" dirty="0" smtClean="0">
                  <a:solidFill>
                    <a:schemeClr val="dk1"/>
                  </a:solidFill>
                  <a:latin typeface="Arial" pitchFamily="34" charset="0"/>
                  <a:ea typeface="Libre Baskerville"/>
                  <a:cs typeface="Arial" pitchFamily="34" charset="0"/>
                  <a:sym typeface="Libre Baskerville"/>
                </a:endParaRPr>
              </a:p>
              <a:p>
                <a:pPr marL="391866" indent="-391866" algn="l" rtl="0">
                  <a:spcBef>
                    <a:spcPts val="829"/>
                  </a:spcBef>
                  <a:buClr>
                    <a:schemeClr val="accent1"/>
                  </a:buClr>
                  <a:buSzPts val="2210"/>
                </a:pPr>
                <a:r>
                  <a:rPr lang="ru-RU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</a:t>
                </a:r>
                <a:r>
                  <a:rPr lang="ru-RU" sz="3700" b="1" dirty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Эти числа называют </a:t>
                </a:r>
                <a:r>
                  <a:rPr lang="ru-RU" sz="4000" b="1" dirty="0">
                    <a:solidFill>
                      <a:srgbClr val="FF0000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квадратными корнями </a:t>
                </a:r>
                <a:r>
                  <a:rPr lang="ru-RU" sz="3700" b="1" dirty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из числа 81.</a:t>
                </a:r>
                <a:endParaRPr sz="3700" b="1" dirty="0">
                  <a:solidFill>
                    <a:schemeClr val="dk1"/>
                  </a:solidFill>
                  <a:latin typeface="Arial" pitchFamily="34" charset="0"/>
                  <a:ea typeface="Libre Baskerville"/>
                  <a:cs typeface="Arial" pitchFamily="34" charset="0"/>
                  <a:sym typeface="Libre Baskerville"/>
                </a:endParaRPr>
              </a:p>
            </p:txBody>
          </p:sp>
        </mc:Choice>
        <mc:Fallback xmlns="">
          <p:sp>
            <p:nvSpPr>
              <p:cNvPr id="139" name="Google Shape;139;p17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4294967295"/>
              </p:nvPr>
            </p:nvSpPr>
            <p:spPr>
              <a:xfrm>
                <a:off x="1097280" y="777240"/>
                <a:ext cx="12435840" cy="6307901"/>
              </a:xfrm>
              <a:prstGeom prst="rect">
                <a:avLst/>
              </a:prstGeom>
              <a:blipFill rotWithShape="1">
                <a:blip r:embed="rId3"/>
                <a:stretch>
                  <a:fillRect l="-1275" t="-1257" b="-1112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0" name="Google Shape;140;p17"/>
          <p:cNvSpPr/>
          <p:nvPr/>
        </p:nvSpPr>
        <p:spPr>
          <a:xfrm>
            <a:off x="0" y="0"/>
            <a:ext cx="146304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endParaRPr sz="26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42" name="Google Shape;142;p17"/>
          <p:cNvSpPr/>
          <p:nvPr/>
        </p:nvSpPr>
        <p:spPr>
          <a:xfrm>
            <a:off x="0" y="0"/>
            <a:ext cx="146304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endParaRPr sz="26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44" name="Google Shape;144;p17"/>
          <p:cNvSpPr/>
          <p:nvPr/>
        </p:nvSpPr>
        <p:spPr>
          <a:xfrm>
            <a:off x="0" y="777240"/>
            <a:ext cx="146304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pPr>
              <a:buClr>
                <a:schemeClr val="dk1"/>
              </a:buClr>
              <a:buSzPts val="1800"/>
            </a:pP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7"/>
          <p:cNvSpPr/>
          <p:nvPr/>
        </p:nvSpPr>
        <p:spPr>
          <a:xfrm>
            <a:off x="0" y="0"/>
            <a:ext cx="146304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endParaRPr sz="26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47" name="Google Shape;147;p17"/>
          <p:cNvSpPr/>
          <p:nvPr/>
        </p:nvSpPr>
        <p:spPr>
          <a:xfrm>
            <a:off x="0" y="777240"/>
            <a:ext cx="146304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pPr>
              <a:buClr>
                <a:schemeClr val="dk1"/>
              </a:buClr>
              <a:buSzPts val="1800"/>
            </a:pP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7"/>
          <p:cNvSpPr/>
          <p:nvPr/>
        </p:nvSpPr>
        <p:spPr>
          <a:xfrm>
            <a:off x="0" y="0"/>
            <a:ext cx="146304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endParaRPr sz="26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50" name="Google Shape;150;p17"/>
          <p:cNvSpPr/>
          <p:nvPr/>
        </p:nvSpPr>
        <p:spPr>
          <a:xfrm>
            <a:off x="0" y="777240"/>
            <a:ext cx="146304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pPr>
              <a:buClr>
                <a:schemeClr val="dk1"/>
              </a:buClr>
              <a:buSzPts val="1800"/>
            </a:pP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86400" y="5086409"/>
            <a:ext cx="287610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9,  х=-9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6047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5" name="Google Shape;155;p18"/>
              <p:cNvSpPr txBox="1">
                <a:spLocks noGrp="1"/>
              </p:cNvSpPr>
              <p:nvPr>
                <p:ph type="body" idx="4294967295"/>
              </p:nvPr>
            </p:nvSpPr>
            <p:spPr>
              <a:xfrm>
                <a:off x="1208922" y="658416"/>
                <a:ext cx="12435840" cy="5486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30601" tIns="65282" rIns="130601" bIns="65282" anchor="t" anchorCtr="0">
                <a:noAutofit/>
              </a:bodyPr>
              <a:lstStyle/>
              <a:p>
                <a:pPr marL="391866" indent="-391866" algn="ctr" rtl="0">
                  <a:buClr>
                    <a:schemeClr val="accent1"/>
                  </a:buClr>
                  <a:buSzPts val="2210"/>
                </a:pPr>
                <a:r>
                  <a:rPr lang="ru-RU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   Один из квадратных корней – число 9, является положительным. Его называют </a:t>
                </a:r>
                <a:r>
                  <a:rPr lang="ru-RU" sz="3700" b="1" i="1" dirty="0">
                    <a:solidFill>
                      <a:srgbClr val="FF0000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арифметическим квадратным корнем </a:t>
                </a:r>
                <a:endParaRPr lang="ru-RU" sz="3700" b="1" dirty="0">
                  <a:solidFill>
                    <a:schemeClr val="dk1"/>
                  </a:solidFill>
                  <a:latin typeface="Arial" pitchFamily="34" charset="0"/>
                  <a:ea typeface="Libre Baskerville"/>
                  <a:cs typeface="Arial" pitchFamily="34" charset="0"/>
                  <a:sym typeface="Libre Baskerville"/>
                </a:endParaRPr>
              </a:p>
              <a:p>
                <a:pPr marL="391866" indent="-391866" algn="ctr" rtl="0">
                  <a:spcBef>
                    <a:spcPts val="829"/>
                  </a:spcBef>
                  <a:buClr>
                    <a:schemeClr val="accent1"/>
                  </a:buClr>
                  <a:buSzPts val="2210"/>
                </a:pPr>
                <a:r>
                  <a:rPr lang="ru-RU" sz="3700" b="1" dirty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из числа 81 и обозначают:</a:t>
                </a:r>
                <a:endParaRPr lang="ru-RU" b="1" dirty="0">
                  <a:latin typeface="Arial" pitchFamily="34" charset="0"/>
                  <a:cs typeface="Arial" pitchFamily="34" charset="0"/>
                </a:endParaRPr>
              </a:p>
              <a:p>
                <a:pPr marL="391866" indent="-391866" algn="ctr" rtl="0">
                  <a:spcBef>
                    <a:spcPts val="829"/>
                  </a:spcBef>
                  <a:buClr>
                    <a:schemeClr val="accent1"/>
                  </a:buClr>
                  <a:buSzPts val="2210"/>
                </a:pPr>
                <a:endParaRPr lang="ru-RU" sz="3700" b="1" dirty="0">
                  <a:solidFill>
                    <a:schemeClr val="dk1"/>
                  </a:solidFill>
                  <a:latin typeface="Arial" pitchFamily="34" charset="0"/>
                  <a:ea typeface="Libre Baskerville"/>
                  <a:cs typeface="Arial" pitchFamily="34" charset="0"/>
                  <a:sym typeface="Libre Baskerville"/>
                </a:endParaRPr>
              </a:p>
              <a:p>
                <a:pPr marL="391866" indent="-391866" algn="ctr" rtl="0">
                  <a:spcBef>
                    <a:spcPts val="829"/>
                  </a:spcBef>
                  <a:buClr>
                    <a:schemeClr val="accent1"/>
                  </a:buClr>
                  <a:buSzPts val="2210"/>
                </a:pPr>
                <a:endParaRPr lang="ru-RU" sz="3700" b="1" dirty="0">
                  <a:solidFill>
                    <a:schemeClr val="dk1"/>
                  </a:solidFill>
                  <a:latin typeface="Arial" pitchFamily="34" charset="0"/>
                  <a:ea typeface="Libre Baskerville"/>
                  <a:cs typeface="Arial" pitchFamily="34" charset="0"/>
                  <a:sym typeface="Libre Baskerville"/>
                </a:endParaRPr>
              </a:p>
              <a:p>
                <a:pPr marL="391866" indent="-391866" algn="ctr" rtl="0">
                  <a:spcBef>
                    <a:spcPts val="829"/>
                  </a:spcBef>
                  <a:buClr>
                    <a:schemeClr val="accent1"/>
                  </a:buClr>
                  <a:buSzPts val="2210"/>
                </a:pPr>
                <a:endParaRPr lang="ru-RU" sz="3700" b="1" dirty="0">
                  <a:solidFill>
                    <a:schemeClr val="dk1"/>
                  </a:solidFill>
                  <a:latin typeface="Arial" pitchFamily="34" charset="0"/>
                  <a:ea typeface="Libre Baskerville"/>
                  <a:cs typeface="Arial" pitchFamily="34" charset="0"/>
                  <a:sym typeface="Libre Baskerville"/>
                </a:endParaRPr>
              </a:p>
              <a:p>
                <a:pPr marL="391866" indent="-391866" algn="ctr" rtl="0">
                  <a:spcBef>
                    <a:spcPts val="829"/>
                  </a:spcBef>
                  <a:buClr>
                    <a:schemeClr val="accent1"/>
                  </a:buClr>
                  <a:buSzPts val="2210"/>
                </a:pPr>
                <a:r>
                  <a:rPr lang="ru-RU" sz="3700" b="1" dirty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Таким </a:t>
                </a:r>
                <a:r>
                  <a:rPr lang="ru-RU" sz="3700" b="1" dirty="0" smtClean="0">
                    <a:solidFill>
                      <a:schemeClr val="dk1"/>
                    </a:solidFill>
                    <a:latin typeface="Arial" pitchFamily="34" charset="0"/>
                    <a:ea typeface="Libre Baskerville"/>
                    <a:cs typeface="Arial" pitchFamily="34" charset="0"/>
                    <a:sym typeface="Libre Baskerville"/>
                  </a:rPr>
                  <a:t>образом,   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ar-AE" sz="3700" b="1" i="1" smtClean="0">
                            <a:solidFill>
                              <a:schemeClr val="dk1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</m:ctrlPr>
                      </m:radPr>
                      <m:deg/>
                      <m:e>
                        <m:r>
                          <a:rPr lang="ru-RU" sz="3700" b="1" i="1" smtClean="0">
                            <a:solidFill>
                              <a:schemeClr val="dk1"/>
                            </a:solidFill>
                            <a:latin typeface="Cambria Math"/>
                            <a:cs typeface="Arial" pitchFamily="34" charset="0"/>
                            <a:sym typeface="Libre Baskerville"/>
                          </a:rPr>
                          <m:t>𝟖𝟏</m:t>
                        </m:r>
                      </m:e>
                    </m:rad>
                    <m:r>
                      <a:rPr lang="ru-RU" sz="3700" b="1" i="1" smtClean="0">
                        <a:solidFill>
                          <a:schemeClr val="dk1"/>
                        </a:solidFill>
                        <a:latin typeface="Cambria Math"/>
                        <a:cs typeface="Arial" pitchFamily="34" charset="0"/>
                        <a:sym typeface="Libre Baskerville"/>
                      </a:rPr>
                      <m:t>=</m:t>
                    </m:r>
                    <m:r>
                      <a:rPr lang="ru-RU" sz="3700" b="1" i="1" smtClean="0">
                        <a:solidFill>
                          <a:schemeClr val="dk1"/>
                        </a:solidFill>
                        <a:latin typeface="Cambria Math"/>
                        <a:cs typeface="Arial" pitchFamily="34" charset="0"/>
                        <a:sym typeface="Libre Baskerville"/>
                      </a:rPr>
                      <m:t>𝟗</m:t>
                    </m:r>
                  </m:oMath>
                </a14:m>
                <a:endParaRPr sz="3700" b="1" dirty="0">
                  <a:solidFill>
                    <a:schemeClr val="dk1"/>
                  </a:solidFill>
                  <a:latin typeface="Arial" pitchFamily="34" charset="0"/>
                  <a:ea typeface="Libre Baskerville"/>
                  <a:cs typeface="Arial" pitchFamily="34" charset="0"/>
                  <a:sym typeface="Libre Baskerville"/>
                </a:endParaRPr>
              </a:p>
            </p:txBody>
          </p:sp>
        </mc:Choice>
        <mc:Fallback xmlns="">
          <p:sp>
            <p:nvSpPr>
              <p:cNvPr id="155" name="Google Shape;155;p18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4294967295"/>
              </p:nvPr>
            </p:nvSpPr>
            <p:spPr>
              <a:xfrm>
                <a:off x="1208922" y="658416"/>
                <a:ext cx="12435840" cy="5486400"/>
              </a:xfrm>
              <a:prstGeom prst="rect">
                <a:avLst/>
              </a:prstGeom>
              <a:blipFill rotWithShape="1">
                <a:blip r:embed="rId3"/>
                <a:stretch>
                  <a:fillRect t="-1444" r="-53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6" name="Google Shape;156;p18"/>
          <p:cNvSpPr/>
          <p:nvPr/>
        </p:nvSpPr>
        <p:spPr>
          <a:xfrm>
            <a:off x="0" y="0"/>
            <a:ext cx="146304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endParaRPr sz="26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58" name="Google Shape;158;p18"/>
          <p:cNvSpPr/>
          <p:nvPr/>
        </p:nvSpPr>
        <p:spPr>
          <a:xfrm>
            <a:off x="0" y="800100"/>
            <a:ext cx="146304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pPr>
              <a:buClr>
                <a:schemeClr val="dk1"/>
              </a:buClr>
              <a:buSzPts val="1800"/>
            </a:pP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8"/>
          <p:cNvSpPr/>
          <p:nvPr/>
        </p:nvSpPr>
        <p:spPr>
          <a:xfrm>
            <a:off x="0" y="0"/>
            <a:ext cx="146304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endParaRPr sz="26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61" name="Google Shape;161;p18"/>
          <p:cNvSpPr/>
          <p:nvPr/>
        </p:nvSpPr>
        <p:spPr>
          <a:xfrm>
            <a:off x="0" y="800100"/>
            <a:ext cx="146304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pPr>
              <a:buClr>
                <a:schemeClr val="dk1"/>
              </a:buClr>
              <a:buSzPts val="1800"/>
            </a:pP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636537" y="3505200"/>
                <a:ext cx="1410450" cy="8835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ru-RU" b="1" i="1" smtClean="0">
                              <a:latin typeface="Cambria Math"/>
                            </a:rPr>
                            <m:t>𝟖𝟏</m:t>
                          </m:r>
                        </m:e>
                      </m:rad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6537" y="3505200"/>
                <a:ext cx="1410450" cy="8835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08383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9"/>
          <p:cNvSpPr txBox="1">
            <a:spLocks noGrp="1"/>
          </p:cNvSpPr>
          <p:nvPr>
            <p:ph type="body" idx="4294967295"/>
          </p:nvPr>
        </p:nvSpPr>
        <p:spPr>
          <a:xfrm>
            <a:off x="1219200" y="548640"/>
            <a:ext cx="1243584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t" anchorCtr="0">
            <a:noAutofit/>
          </a:bodyPr>
          <a:lstStyle/>
          <a:p>
            <a:pPr marL="391866" indent="-391866" algn="l" rtl="0">
              <a:buClr>
                <a:schemeClr val="accent1"/>
              </a:buClr>
              <a:buSzPts val="2210"/>
            </a:pPr>
            <a:r>
              <a:rPr lang="ru-RU" sz="3700" dirty="0" smtClean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 </a:t>
            </a:r>
            <a:r>
              <a:rPr lang="ru-RU" sz="3700" dirty="0">
                <a:solidFill>
                  <a:srgbClr val="FF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Арифметическим квадратным корнем </a:t>
            </a:r>
            <a:r>
              <a:rPr lang="ru-RU" sz="3700" dirty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из числа </a:t>
            </a:r>
            <a:r>
              <a:rPr lang="ru-RU" sz="6300" i="1" dirty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 </a:t>
            </a:r>
            <a:r>
              <a:rPr lang="ru-RU" sz="3700" dirty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называется неотрицательное число, квадрат которого равен </a:t>
            </a:r>
            <a:r>
              <a:rPr lang="ru-RU" sz="6300" i="1" dirty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</a:t>
            </a:r>
            <a:r>
              <a:rPr lang="ru-RU" sz="4000" i="1" dirty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 </a:t>
            </a:r>
            <a:r>
              <a:rPr lang="ru-RU" sz="4000" i="1" dirty="0" smtClean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.</a:t>
            </a:r>
            <a:r>
              <a:rPr lang="ru-RU" sz="4000" i="1" u="sng" dirty="0" smtClean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                           </a:t>
            </a:r>
            <a:endParaRPr dirty="0"/>
          </a:p>
          <a:p>
            <a:pPr marL="391866" indent="-391866" algn="l" rtl="0">
              <a:spcBef>
                <a:spcPts val="829"/>
              </a:spcBef>
              <a:buClr>
                <a:schemeClr val="accent1"/>
              </a:buClr>
              <a:buSzPts val="2380"/>
            </a:pPr>
            <a:r>
              <a:rPr lang="ru-RU" sz="4000" dirty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              </a:t>
            </a:r>
            <a:r>
              <a:rPr lang="ru-RU" sz="4000" dirty="0" smtClean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  - </a:t>
            </a:r>
            <a:r>
              <a:rPr lang="ru-RU" sz="4000" dirty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знак арифметического корня;</a:t>
            </a:r>
            <a:endParaRPr dirty="0"/>
          </a:p>
          <a:p>
            <a:pPr marL="391866" indent="-391866" algn="l" rtl="0">
              <a:spcBef>
                <a:spcPts val="829"/>
              </a:spcBef>
              <a:buClr>
                <a:schemeClr val="accent1"/>
              </a:buClr>
              <a:buSzPts val="2380"/>
            </a:pPr>
            <a:r>
              <a:rPr lang="ru-RU" sz="4000" dirty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      </a:t>
            </a:r>
            <a:endParaRPr sz="4000" dirty="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67" name="Google Shape;167;p19"/>
          <p:cNvSpPr/>
          <p:nvPr/>
        </p:nvSpPr>
        <p:spPr>
          <a:xfrm>
            <a:off x="0" y="0"/>
            <a:ext cx="146304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endParaRPr sz="26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69" name="Google Shape;169;p19"/>
          <p:cNvSpPr/>
          <p:nvPr/>
        </p:nvSpPr>
        <p:spPr>
          <a:xfrm>
            <a:off x="0" y="0"/>
            <a:ext cx="146304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endParaRPr sz="26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71" name="Google Shape;171;p19"/>
          <p:cNvSpPr/>
          <p:nvPr/>
        </p:nvSpPr>
        <p:spPr>
          <a:xfrm>
            <a:off x="0" y="834390"/>
            <a:ext cx="146304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pPr>
              <a:buClr>
                <a:schemeClr val="dk1"/>
              </a:buClr>
              <a:buSzPts val="1800"/>
            </a:pP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410200"/>
            <a:ext cx="13868400" cy="136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189312" y="3031776"/>
                <a:ext cx="1278299" cy="10259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z-Latn-UZ" sz="60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ru-RU" sz="6000" b="1" i="0" smtClean="0">
                              <a:latin typeface="Cambria Math"/>
                            </a:rPr>
                            <m:t>а</m:t>
                          </m:r>
                        </m:e>
                      </m:rad>
                    </m:oMath>
                  </m:oMathPara>
                </a14:m>
                <a:endParaRPr lang="uz-Latn-UZ" sz="5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9312" y="3031776"/>
                <a:ext cx="1278299" cy="102592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2905173" y="3352800"/>
            <a:ext cx="562438" cy="59050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036901" y="4057698"/>
                <a:ext cx="1278299" cy="10259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z-Latn-UZ" sz="60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ru-RU" sz="6000" b="1" i="0" smtClean="0">
                              <a:latin typeface="Cambria Math"/>
                            </a:rPr>
                            <m:t>а</m:t>
                          </m:r>
                        </m:e>
                      </m:rad>
                    </m:oMath>
                  </m:oMathPara>
                </a14:m>
                <a:endParaRPr lang="uz-Latn-UZ" sz="5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6901" y="4057698"/>
                <a:ext cx="1278299" cy="102592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27495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0"/>
          <p:cNvSpPr txBox="1">
            <a:spLocks noGrp="1"/>
          </p:cNvSpPr>
          <p:nvPr>
            <p:ph type="title"/>
          </p:nvPr>
        </p:nvSpPr>
        <p:spPr>
          <a:xfrm>
            <a:off x="1463040" y="329566"/>
            <a:ext cx="1243584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130601" anchor="b" anchorCtr="0">
            <a:noAutofit/>
          </a:bodyPr>
          <a:lstStyle/>
          <a:p>
            <a:pPr algn="ctr" rtl="0">
              <a:buClr>
                <a:schemeClr val="dk2"/>
              </a:buClr>
              <a:buSzPts val="4000"/>
            </a:pPr>
            <a:r>
              <a:rPr lang="ru-RU" sz="57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Примеры:</a:t>
            </a:r>
            <a:endParaRPr sz="5700"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77" name="Google Shape;177;p20"/>
          <p:cNvSpPr txBox="1">
            <a:spLocks noGrp="1"/>
          </p:cNvSpPr>
          <p:nvPr>
            <p:ph type="body" idx="4294967295"/>
          </p:nvPr>
        </p:nvSpPr>
        <p:spPr>
          <a:xfrm>
            <a:off x="1439347" y="1608922"/>
            <a:ext cx="1243584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t" anchorCtr="0">
            <a:noAutofit/>
          </a:bodyPr>
          <a:lstStyle/>
          <a:p>
            <a:pPr marL="391866" indent="-391866" algn="l" rtl="0">
              <a:lnSpc>
                <a:spcPct val="90000"/>
              </a:lnSpc>
              <a:buClr>
                <a:schemeClr val="accent1"/>
              </a:buClr>
              <a:buSzPts val="2210"/>
            </a:pPr>
            <a:endParaRPr sz="3700" b="1" dirty="0">
              <a:solidFill>
                <a:schemeClr val="dk1"/>
              </a:solidFill>
              <a:latin typeface="Arial" pitchFamily="34" charset="0"/>
              <a:ea typeface="Libre Baskerville"/>
              <a:cs typeface="Arial" pitchFamily="34" charset="0"/>
              <a:sym typeface="Libre Baskerville"/>
            </a:endParaRPr>
          </a:p>
          <a:p>
            <a:pPr marL="391866" indent="-391866" algn="l" rtl="0">
              <a:lnSpc>
                <a:spcPct val="90000"/>
              </a:lnSpc>
              <a:spcBef>
                <a:spcPts val="829"/>
              </a:spcBef>
              <a:buClr>
                <a:schemeClr val="accent1"/>
              </a:buClr>
              <a:buSzPts val="2210"/>
            </a:pPr>
            <a:endParaRPr sz="3700" b="1" dirty="0">
              <a:solidFill>
                <a:schemeClr val="dk1"/>
              </a:solidFill>
              <a:latin typeface="Arial" pitchFamily="34" charset="0"/>
              <a:ea typeface="Libre Baskerville"/>
              <a:cs typeface="Arial" pitchFamily="34" charset="0"/>
              <a:sym typeface="Libre Baskerville"/>
            </a:endParaRPr>
          </a:p>
          <a:p>
            <a:pPr marL="391866" indent="-391866" algn="l" rtl="0">
              <a:lnSpc>
                <a:spcPct val="90000"/>
              </a:lnSpc>
              <a:spcBef>
                <a:spcPts val="829"/>
              </a:spcBef>
              <a:buClr>
                <a:schemeClr val="accent1"/>
              </a:buClr>
              <a:buSzPts val="2210"/>
            </a:pPr>
            <a:endParaRPr sz="3700" b="1" dirty="0">
              <a:solidFill>
                <a:schemeClr val="dk1"/>
              </a:solidFill>
              <a:latin typeface="Arial" pitchFamily="34" charset="0"/>
              <a:ea typeface="Libre Baskerville"/>
              <a:cs typeface="Arial" pitchFamily="34" charset="0"/>
              <a:sym typeface="Libre Baskerville"/>
            </a:endParaRPr>
          </a:p>
          <a:p>
            <a:pPr marL="391866" indent="-391866" algn="l" rtl="0">
              <a:lnSpc>
                <a:spcPct val="90000"/>
              </a:lnSpc>
              <a:spcBef>
                <a:spcPts val="829"/>
              </a:spcBef>
              <a:buClr>
                <a:schemeClr val="accent1"/>
              </a:buClr>
              <a:buSzPts val="2210"/>
            </a:pPr>
            <a:endParaRPr sz="3700" b="1" dirty="0">
              <a:solidFill>
                <a:schemeClr val="dk1"/>
              </a:solidFill>
              <a:latin typeface="Arial" pitchFamily="34" charset="0"/>
              <a:ea typeface="Libre Baskerville"/>
              <a:cs typeface="Arial" pitchFamily="34" charset="0"/>
              <a:sym typeface="Libre Baskerville"/>
            </a:endParaRPr>
          </a:p>
          <a:p>
            <a:pPr marL="391866" indent="-391866" algn="l" rtl="0">
              <a:lnSpc>
                <a:spcPct val="90000"/>
              </a:lnSpc>
              <a:spcBef>
                <a:spcPts val="829"/>
              </a:spcBef>
              <a:buClr>
                <a:schemeClr val="accent1"/>
              </a:buClr>
              <a:buSzPts val="2210"/>
            </a:pPr>
            <a:endParaRPr sz="3700" b="1" dirty="0">
              <a:solidFill>
                <a:schemeClr val="dk1"/>
              </a:solidFill>
              <a:latin typeface="Arial" pitchFamily="34" charset="0"/>
              <a:ea typeface="Libre Baskerville"/>
              <a:cs typeface="Arial" pitchFamily="34" charset="0"/>
              <a:sym typeface="Libre Baskerville"/>
            </a:endParaRPr>
          </a:p>
          <a:p>
            <a:pPr marL="391866" indent="-391866" algn="l" rtl="0">
              <a:lnSpc>
                <a:spcPct val="90000"/>
              </a:lnSpc>
              <a:spcBef>
                <a:spcPts val="829"/>
              </a:spcBef>
              <a:buClr>
                <a:schemeClr val="accent1"/>
              </a:buClr>
              <a:buSzPts val="2210"/>
            </a:pPr>
            <a:endParaRPr sz="3700" b="1" dirty="0">
              <a:solidFill>
                <a:schemeClr val="dk1"/>
              </a:solidFill>
              <a:latin typeface="Arial" pitchFamily="34" charset="0"/>
              <a:ea typeface="Libre Baskerville"/>
              <a:cs typeface="Arial" pitchFamily="34" charset="0"/>
              <a:sym typeface="Libre Baskerville"/>
            </a:endParaRPr>
          </a:p>
          <a:p>
            <a:pPr marL="391866" indent="-391866" algn="l" rtl="0">
              <a:lnSpc>
                <a:spcPct val="90000"/>
              </a:lnSpc>
              <a:spcBef>
                <a:spcPts val="829"/>
              </a:spcBef>
              <a:buClr>
                <a:schemeClr val="accent1"/>
              </a:buClr>
              <a:buSzPts val="2210"/>
            </a:pPr>
            <a:r>
              <a:rPr lang="ru-RU" sz="3700" b="1" dirty="0" smtClean="0">
                <a:solidFill>
                  <a:schemeClr val="dk1"/>
                </a:solidFill>
                <a:latin typeface="Arial" pitchFamily="34" charset="0"/>
                <a:ea typeface="Libre Baskerville"/>
                <a:cs typeface="Arial" pitchFamily="34" charset="0"/>
                <a:sym typeface="Libre Baskerville"/>
              </a:rPr>
              <a:t>   </a:t>
            </a:r>
            <a:r>
              <a:rPr lang="ru-RU" sz="3700" b="1" dirty="0">
                <a:solidFill>
                  <a:schemeClr val="dk1"/>
                </a:solidFill>
                <a:latin typeface="Arial" pitchFamily="34" charset="0"/>
                <a:ea typeface="Libre Baskerville"/>
                <a:cs typeface="Arial" pitchFamily="34" charset="0"/>
                <a:sym typeface="Libre Baskerville"/>
              </a:rPr>
              <a:t>Действие нахождения квадратного корня называют </a:t>
            </a:r>
            <a:r>
              <a:rPr lang="ru-RU" sz="3700" b="1" i="1" dirty="0">
                <a:solidFill>
                  <a:srgbClr val="FF0000"/>
                </a:solidFill>
                <a:latin typeface="Arial" pitchFamily="34" charset="0"/>
                <a:ea typeface="Libre Baskerville"/>
                <a:cs typeface="Arial" pitchFamily="34" charset="0"/>
                <a:sym typeface="Libre Baskerville"/>
              </a:rPr>
              <a:t>извлечением квадратного корня</a:t>
            </a:r>
            <a:r>
              <a:rPr lang="ru-RU" sz="3700" b="1" dirty="0">
                <a:solidFill>
                  <a:srgbClr val="FF0000"/>
                </a:solidFill>
                <a:latin typeface="Arial" pitchFamily="34" charset="0"/>
                <a:ea typeface="Libre Baskerville"/>
                <a:cs typeface="Arial" pitchFamily="34" charset="0"/>
                <a:sym typeface="Libre Baskerville"/>
              </a:rPr>
              <a:t>.</a:t>
            </a:r>
            <a:endParaRPr sz="3700" b="1" dirty="0">
              <a:solidFill>
                <a:srgbClr val="FF0000"/>
              </a:solidFill>
              <a:latin typeface="Arial" pitchFamily="34" charset="0"/>
              <a:ea typeface="Libre Baskerville"/>
              <a:cs typeface="Arial" pitchFamily="34" charset="0"/>
              <a:sym typeface="Libre Baskerville"/>
            </a:endParaRPr>
          </a:p>
        </p:txBody>
      </p:sp>
      <p:sp>
        <p:nvSpPr>
          <p:cNvPr id="178" name="Google Shape;178;p20"/>
          <p:cNvSpPr/>
          <p:nvPr/>
        </p:nvSpPr>
        <p:spPr>
          <a:xfrm>
            <a:off x="0" y="0"/>
            <a:ext cx="146304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endParaRPr sz="26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80" name="Google Shape;180;p20"/>
          <p:cNvSpPr/>
          <p:nvPr/>
        </p:nvSpPr>
        <p:spPr>
          <a:xfrm>
            <a:off x="0" y="800100"/>
            <a:ext cx="146304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pPr>
              <a:buClr>
                <a:schemeClr val="dk1"/>
              </a:buClr>
              <a:buSzPts val="1800"/>
            </a:pP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0"/>
          <p:cNvSpPr/>
          <p:nvPr/>
        </p:nvSpPr>
        <p:spPr>
          <a:xfrm>
            <a:off x="0" y="0"/>
            <a:ext cx="146304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endParaRPr sz="26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83" name="Google Shape;183;p20"/>
          <p:cNvSpPr/>
          <p:nvPr/>
        </p:nvSpPr>
        <p:spPr>
          <a:xfrm>
            <a:off x="0" y="800100"/>
            <a:ext cx="146304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pPr>
              <a:buClr>
                <a:schemeClr val="dk1"/>
              </a:buClr>
              <a:buSzPts val="1800"/>
            </a:pP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20"/>
          <p:cNvSpPr/>
          <p:nvPr/>
        </p:nvSpPr>
        <p:spPr>
          <a:xfrm>
            <a:off x="0" y="0"/>
            <a:ext cx="146304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endParaRPr sz="26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86" name="Google Shape;186;p20"/>
          <p:cNvSpPr/>
          <p:nvPr/>
        </p:nvSpPr>
        <p:spPr>
          <a:xfrm>
            <a:off x="0" y="1177290"/>
            <a:ext cx="146304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pPr>
              <a:buClr>
                <a:schemeClr val="dk1"/>
              </a:buClr>
              <a:buSzPts val="1800"/>
            </a:pP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20"/>
          <p:cNvSpPr/>
          <p:nvPr/>
        </p:nvSpPr>
        <p:spPr>
          <a:xfrm>
            <a:off x="0" y="0"/>
            <a:ext cx="146304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endParaRPr sz="26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89" name="Google Shape;189;p20"/>
          <p:cNvSpPr/>
          <p:nvPr/>
        </p:nvSpPr>
        <p:spPr>
          <a:xfrm>
            <a:off x="0" y="822960"/>
            <a:ext cx="146304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pPr>
              <a:buClr>
                <a:schemeClr val="dk1"/>
              </a:buClr>
              <a:buSzPts val="1800"/>
            </a:pP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286000" y="2362200"/>
                <a:ext cx="2531719" cy="8835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ru-RU" b="1" i="1" smtClean="0">
                              <a:latin typeface="Cambria Math"/>
                            </a:rPr>
                            <m:t>𝟑𝟔</m:t>
                          </m:r>
                        </m:e>
                      </m:rad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  <m:r>
                        <a:rPr lang="ru-RU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2362200"/>
                <a:ext cx="2531719" cy="8835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286000" y="3512475"/>
                <a:ext cx="2531719" cy="8979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ru-RU" b="1" i="1" smtClean="0">
                              <a:latin typeface="Cambria Math"/>
                            </a:rPr>
                            <m:t>𝟐𝟓</m:t>
                          </m:r>
                        </m:e>
                      </m:rad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  <m:r>
                        <a:rPr lang="ru-RU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3512475"/>
                <a:ext cx="2531719" cy="89793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609975" y="2369475"/>
                <a:ext cx="3156633" cy="8320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z-Latn-UZ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</a:rPr>
                          <m:t>𝟎</m:t>
                        </m:r>
                        <m:r>
                          <a:rPr lang="ru-RU" b="1" i="1" smtClean="0">
                            <a:latin typeface="Cambria Math"/>
                          </a:rPr>
                          <m:t>,</m:t>
                        </m:r>
                        <m:r>
                          <a:rPr lang="ru-RU" b="1" i="1" smtClean="0">
                            <a:latin typeface="Cambria Math"/>
                          </a:rPr>
                          <m:t>𝟖𝟏</m:t>
                        </m:r>
                        <m:r>
                          <a:rPr lang="ru-RU" b="1" i="1" smtClean="0">
                            <a:latin typeface="Cambria Math"/>
                          </a:rPr>
                          <m:t> </m:t>
                        </m:r>
                      </m:e>
                    </m:rad>
                  </m:oMath>
                </a14:m>
                <a:r>
                  <a:rPr lang="ru-RU" b="1" dirty="0" smtClean="0"/>
                  <a:t>= 0,9</a:t>
                </a:r>
                <a:endParaRPr lang="uz-Latn-UZ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9975" y="2369475"/>
                <a:ext cx="3156633" cy="832023"/>
              </a:xfrm>
              <a:prstGeom prst="rect">
                <a:avLst/>
              </a:prstGeom>
              <a:blipFill rotWithShape="1">
                <a:blip r:embed="rId5"/>
                <a:stretch>
                  <a:fillRect t="-10294" r="-7529" b="-3750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046987" y="3522338"/>
                <a:ext cx="2789033" cy="8668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z-Latn-UZ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</a:rPr>
                          <m:t>𝟏𝟔𝟗</m:t>
                        </m:r>
                      </m:e>
                    </m:rad>
                  </m:oMath>
                </a14:m>
                <a:r>
                  <a:rPr lang="ru-RU" b="1" dirty="0" smtClean="0"/>
                  <a:t> = 13</a:t>
                </a:r>
                <a:endParaRPr lang="uz-Latn-UZ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6987" y="3522338"/>
                <a:ext cx="2789033" cy="866840"/>
              </a:xfrm>
              <a:prstGeom prst="rect">
                <a:avLst/>
              </a:prstGeom>
              <a:blipFill rotWithShape="1">
                <a:blip r:embed="rId6"/>
                <a:stretch>
                  <a:fillRect t="-6338" r="-8734" b="-352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31458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14890</TotalTime>
  <Words>865</Words>
  <Application>Microsoft Office PowerPoint</Application>
  <PresentationFormat>Произвольный</PresentationFormat>
  <Paragraphs>157</Paragraphs>
  <Slides>15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Презентация PowerPoint</vt:lpstr>
      <vt:lpstr>Устные упражнения</vt:lpstr>
      <vt:lpstr>Презентация PowerPoint</vt:lpstr>
      <vt:lpstr>Изучение нового материала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 ДЛЯ ЗАКРЕПЛЕНИЯ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1014</cp:revision>
  <dcterms:created xsi:type="dcterms:W3CDTF">2020-04-09T07:32:19Z</dcterms:created>
  <dcterms:modified xsi:type="dcterms:W3CDTF">2021-03-18T12:38:53Z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