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60" r:id="rId2"/>
    <p:sldId id="880" r:id="rId3"/>
    <p:sldId id="888" r:id="rId4"/>
    <p:sldId id="881" r:id="rId5"/>
    <p:sldId id="882" r:id="rId6"/>
    <p:sldId id="883" r:id="rId7"/>
    <p:sldId id="884" r:id="rId8"/>
    <p:sldId id="885" r:id="rId9"/>
    <p:sldId id="886" r:id="rId10"/>
    <p:sldId id="887" r:id="rId11"/>
    <p:sldId id="889" r:id="rId12"/>
    <p:sldId id="890" r:id="rId13"/>
    <p:sldId id="891" r:id="rId14"/>
    <p:sldId id="892" r:id="rId15"/>
    <p:sldId id="879" r:id="rId16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80"/>
            <p14:sldId id="888"/>
            <p14:sldId id="881"/>
            <p14:sldId id="882"/>
            <p14:sldId id="883"/>
            <p14:sldId id="884"/>
            <p14:sldId id="885"/>
            <p14:sldId id="886"/>
            <p14:sldId id="887"/>
            <p14:sldId id="889"/>
            <p14:sldId id="890"/>
            <p14:sldId id="891"/>
            <p14:sldId id="892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7" autoAdjust="0"/>
    <p:restoredTop sz="94600" autoAdjust="0"/>
  </p:normalViewPr>
  <p:slideViewPr>
    <p:cSldViewPr>
      <p:cViewPr>
        <p:scale>
          <a:sx n="62" d="100"/>
          <a:sy n="62" d="100"/>
        </p:scale>
        <p:origin x="-96" y="-6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5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31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52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90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3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91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64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3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16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94910" y="3352800"/>
            <a:ext cx="7558690" cy="3067352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Арифметический квадратный корень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24" name="Picture 2" descr="http://al-ona.ru/wp-content/uploads/2014/03/0017-14.12.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60" y="3844692"/>
            <a:ext cx="4154594" cy="293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/>
          <p:cNvSpPr txBox="1"/>
          <p:nvPr/>
        </p:nvSpPr>
        <p:spPr>
          <a:xfrm>
            <a:off x="1577382" y="652183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body" idx="4294967295"/>
          </p:nvPr>
        </p:nvSpPr>
        <p:spPr>
          <a:xfrm>
            <a:off x="866854" y="739140"/>
            <a:ext cx="1289669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marL="391866" indent="-391866" algn="l" rtl="0">
              <a:lnSpc>
                <a:spcPct val="90000"/>
              </a:lnSpc>
              <a:buClr>
                <a:schemeClr val="accent1"/>
              </a:buClr>
              <a:buSzPts val="2210"/>
            </a:pP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       Возводить в квадрат можно любые числа, но извлекать квадратный корень можно не из любого числа. Например, нельзя извлечь квадратный корень из числа -25, так как  нет такого числа, квадрат которого равен -25.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endParaRPr lang="ru-RU"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0" y="77724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0" y="78867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0" y="84582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96272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679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1028017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3761" y="3128122"/>
                <a:ext cx="355732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𝟏𝟔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4 м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61" y="3128122"/>
                <a:ext cx="3557320" cy="901785"/>
              </a:xfrm>
              <a:prstGeom prst="rect">
                <a:avLst/>
              </a:prstGeom>
              <a:blipFill rotWithShape="1">
                <a:blip r:embed="rId3"/>
                <a:stretch>
                  <a:fillRect t="-3378" r="-6518" b="-3243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1752719"/>
                <a:ext cx="253832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 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52719"/>
                <a:ext cx="2538324" cy="816249"/>
              </a:xfrm>
              <a:prstGeom prst="rect">
                <a:avLst/>
              </a:prstGeom>
              <a:blipFill rotWithShape="1">
                <a:blip r:embed="rId4"/>
                <a:stretch>
                  <a:fillRect l="-10096" t="-14286" b="-3684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86800" y="1733905"/>
                <a:ext cx="3195555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0,64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733905"/>
                <a:ext cx="3195555" cy="816249"/>
              </a:xfrm>
              <a:prstGeom prst="rect">
                <a:avLst/>
              </a:prstGeom>
              <a:blipFill rotWithShape="1">
                <a:blip r:embed="rId5"/>
                <a:stretch>
                  <a:fillRect l="-8015" t="-14179" b="-3582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0630" y="5105400"/>
                <a:ext cx="2725874" cy="111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 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30" y="5105400"/>
                <a:ext cx="2725874" cy="1114857"/>
              </a:xfrm>
              <a:prstGeom prst="rect">
                <a:avLst/>
              </a:prstGeom>
              <a:blipFill rotWithShape="1">
                <a:blip r:embed="rId6"/>
                <a:stretch>
                  <a:fillRect l="-9375" b="-1098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8771" y="3128122"/>
                <a:ext cx="5375061" cy="94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𝟔𝟒</m:t>
                        </m:r>
                        <m:r>
                          <a:rPr lang="ru-RU" b="1" i="1" smtClean="0">
                            <a:latin typeface="Cambria Math"/>
                          </a:rPr>
                          <m:t>д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0,8 </a:t>
                </a:r>
                <a:r>
                  <a:rPr lang="ru-RU" b="1" dirty="0" err="1" smtClean="0">
                    <a:latin typeface="Arial" pitchFamily="34" charset="0"/>
                    <a:cs typeface="Arial" pitchFamily="34" charset="0"/>
                  </a:rPr>
                  <a:t>дм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71" y="3128122"/>
                <a:ext cx="5375061" cy="949555"/>
              </a:xfrm>
              <a:prstGeom prst="rect">
                <a:avLst/>
              </a:prstGeom>
              <a:blipFill rotWithShape="1">
                <a:blip r:embed="rId7"/>
                <a:stretch>
                  <a:fillRect r="-3968" b="-2948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87454" y="4887615"/>
                <a:ext cx="4299190" cy="153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latin typeface="Cambria Math"/>
                              </a:rPr>
                              <m:t>𝟑𝟔</m:t>
                            </m:r>
                          </m:num>
                          <m:den>
                            <m:r>
                              <a:rPr lang="ru-RU" b="1" i="1" smtClean="0">
                                <a:latin typeface="Cambria Math"/>
                              </a:rPr>
                              <m:t>𝟒𝟗</m:t>
                            </m:r>
                          </m:den>
                        </m:f>
                        <m:r>
                          <a:rPr lang="ru-RU" b="1" i="1" smtClean="0">
                            <a:latin typeface="Cambria Math"/>
                          </a:rPr>
                          <m:t> с</m:t>
                        </m:r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см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4" y="4887615"/>
                <a:ext cx="4299190" cy="1532792"/>
              </a:xfrm>
              <a:prstGeom prst="rect">
                <a:avLst/>
              </a:prstGeom>
              <a:blipFill rotWithShape="1">
                <a:blip r:embed="rId8"/>
                <a:stretch>
                  <a:fillRect r="-524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69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3761" y="3128122"/>
                <a:ext cx="2926379" cy="869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𝟏𝟐𝟏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11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61" y="3128122"/>
                <a:ext cx="2926379" cy="869149"/>
              </a:xfrm>
              <a:prstGeom prst="rect">
                <a:avLst/>
              </a:prstGeom>
              <a:blipFill rotWithShape="1">
                <a:blip r:embed="rId2"/>
                <a:stretch>
                  <a:fillRect t="-7692" r="-7917" b="-3286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0" y="1752719"/>
            <a:ext cx="20233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1)  121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752719"/>
            <a:ext cx="20233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2) 0,16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9750" y="3165248"/>
                <a:ext cx="33409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0,4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0" y="3165248"/>
                <a:ext cx="3340979" cy="832023"/>
              </a:xfrm>
              <a:prstGeom prst="rect">
                <a:avLst/>
              </a:prstGeom>
              <a:blipFill rotWithShape="1">
                <a:blip r:embed="rId3"/>
                <a:stretch>
                  <a:fillRect t="-12409" r="-6752" b="-3430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532074" y="1752719"/>
            <a:ext cx="20233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3) 0,09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139" y="4686180"/>
            <a:ext cx="20233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4) 0,25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160" y="4781490"/>
            <a:ext cx="20233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5) 1,44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9520" y="4781490"/>
            <a:ext cx="21884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6) 4900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37111" y="6096000"/>
                <a:ext cx="3391698" cy="949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0,5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11" y="6096000"/>
                <a:ext cx="3391698" cy="949555"/>
              </a:xfrm>
              <a:prstGeom prst="rect">
                <a:avLst/>
              </a:prstGeom>
              <a:blipFill rotWithShape="1">
                <a:blip r:embed="rId4"/>
                <a:stretch>
                  <a:fillRect t="-1282" r="-6835" b="-2756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53100" y="6133126"/>
                <a:ext cx="33409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𝟒𝟒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1,2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6133126"/>
                <a:ext cx="3340979" cy="832023"/>
              </a:xfrm>
              <a:prstGeom prst="rect">
                <a:avLst/>
              </a:prstGeom>
              <a:blipFill rotWithShape="1">
                <a:blip r:embed="rId5"/>
                <a:stretch>
                  <a:fillRect t="-12409" r="-6752" b="-3430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33272" y="6093745"/>
                <a:ext cx="3311612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𝟒𝟗𝟎𝟎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70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272" y="6093745"/>
                <a:ext cx="3311612" cy="866840"/>
              </a:xfrm>
              <a:prstGeom prst="rect">
                <a:avLst/>
              </a:prstGeom>
              <a:blipFill rotWithShape="1">
                <a:blip r:embed="rId6"/>
                <a:stretch>
                  <a:fillRect t="-7746" r="-6801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4895" y="3165248"/>
                <a:ext cx="33409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𝟎𝟗</m:t>
                        </m:r>
                      </m:e>
                    </m:rad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= 0,3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895" y="3165248"/>
                <a:ext cx="3340979" cy="832023"/>
              </a:xfrm>
              <a:prstGeom prst="rect">
                <a:avLst/>
              </a:prstGeom>
              <a:blipFill rotWithShape="1">
                <a:blip r:embed="rId7"/>
                <a:stretch>
                  <a:fillRect t="-12409" r="-6752" b="-3430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81424" y="152400"/>
            <a:ext cx="12804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Вычислить арифметический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квадратный корень из числа: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9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696104"/>
                <a:ext cx="2601353" cy="1107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  <m: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96104"/>
                <a:ext cx="2601353" cy="1107483"/>
              </a:xfrm>
              <a:prstGeom prst="rect">
                <a:avLst/>
              </a:prstGeom>
              <a:blipFill rotWithShape="1">
                <a:blip r:embed="rId2"/>
                <a:stretch>
                  <a:fillRect l="-9836" b="-2142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6259" y="304800"/>
            <a:ext cx="3907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Вычислить: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153" y="2005432"/>
            <a:ext cx="10214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4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6800" y="3292154"/>
                <a:ext cx="2601353" cy="1107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  <m:t>𝟗</m:t>
                            </m:r>
                            <m: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92154"/>
                <a:ext cx="2601353" cy="1107483"/>
              </a:xfrm>
              <a:prstGeom prst="rect">
                <a:avLst/>
              </a:prstGeom>
              <a:blipFill rotWithShape="1">
                <a:blip r:embed="rId3"/>
                <a:stretch>
                  <a:fillRect l="-9836" b="-2142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68153" y="3601482"/>
            <a:ext cx="10214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9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9199" y="5105400"/>
                <a:ext cx="2127698" cy="1345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b="1" i="1" smtClean="0">
                                    <a:latin typeface="Cambria Math"/>
                                    <a:cs typeface="Arial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ru-RU" b="1" i="1" smtClean="0">
                                <a:latin typeface="Cambria Math"/>
                                <a:cs typeface="Arial" pitchFamily="34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5105400"/>
                <a:ext cx="2127698" cy="1345305"/>
              </a:xfrm>
              <a:prstGeom prst="rect">
                <a:avLst/>
              </a:prstGeom>
              <a:blipFill rotWithShape="1">
                <a:blip r:embed="rId4"/>
                <a:stretch>
                  <a:fillRect l="-12034" b="-45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68153" y="5278997"/>
                <a:ext cx="1467068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𝟏𝟒𝟒</m:t>
                        </m:r>
                      </m:den>
                    </m:f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53" y="5278997"/>
                <a:ext cx="1467068" cy="1111523"/>
              </a:xfrm>
              <a:prstGeom prst="rect">
                <a:avLst/>
              </a:prstGeom>
              <a:blipFill rotWithShape="1">
                <a:blip r:embed="rId5"/>
                <a:stretch>
                  <a:fillRect l="-17917" b="-1153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88351" y="495419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89562" y="1766923"/>
                <a:ext cx="2383473" cy="867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4) 3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562" y="1766923"/>
                <a:ext cx="2383473" cy="867802"/>
              </a:xfrm>
              <a:prstGeom prst="rect">
                <a:avLst/>
              </a:prstGeom>
              <a:blipFill rotWithShape="1">
                <a:blip r:embed="rId6"/>
                <a:stretch>
                  <a:fillRect l="-10997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378004" y="1800714"/>
            <a:ext cx="30219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3 + 2 = 5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55220" y="3411995"/>
                <a:ext cx="2865977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) 7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220" y="3411995"/>
                <a:ext cx="2865977" cy="874022"/>
              </a:xfrm>
              <a:prstGeom prst="rect">
                <a:avLst/>
              </a:prstGeom>
              <a:blipFill rotWithShape="1">
                <a:blip r:embed="rId7"/>
                <a:stretch>
                  <a:fillRect l="-8936" t="-6993" b="-3356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883097" y="3485798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7 - 5 = 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46592" y="5278997"/>
                <a:ext cx="3022302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592" y="5278997"/>
                <a:ext cx="3022302" cy="866840"/>
              </a:xfrm>
              <a:prstGeom prst="rect">
                <a:avLst/>
              </a:prstGeom>
              <a:blipFill rotWithShape="1">
                <a:blip r:embed="rId8"/>
                <a:stretch>
                  <a:fillRect l="-8468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244219" y="5377942"/>
            <a:ext cx="30716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4 - 9 = -5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88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696104"/>
                <a:ext cx="3821046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96104"/>
                <a:ext cx="3821046" cy="866840"/>
              </a:xfrm>
              <a:prstGeom prst="rect">
                <a:avLst/>
              </a:prstGeom>
              <a:blipFill rotWithShape="1">
                <a:blip r:embed="rId2"/>
                <a:stretch>
                  <a:fillRect l="-6699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6259" y="304800"/>
            <a:ext cx="3907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Вычислить: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6896" y="1729414"/>
            <a:ext cx="64988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8 + 5 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 4 = 8 + 20 = 28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5850" y="3276600"/>
                <a:ext cx="5173019" cy="869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𝟏𝟐𝟏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𝟏𝟒𝟒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276600"/>
                <a:ext cx="5173019" cy="869149"/>
              </a:xfrm>
              <a:prstGeom prst="rect">
                <a:avLst/>
              </a:prstGeom>
              <a:blipFill rotWithShape="1">
                <a:blip r:embed="rId3"/>
                <a:stretch>
                  <a:fillRect l="-4947" t="-7746" b="-3309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58868" y="3345649"/>
            <a:ext cx="71529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3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∙11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 12 = 33 -24 = 9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3273" y="5105400"/>
                <a:ext cx="5989012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𝟐𝟕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𝟏𝟖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73" y="5105400"/>
                <a:ext cx="5989012" cy="866840"/>
              </a:xfrm>
              <a:prstGeom prst="rect">
                <a:avLst/>
              </a:prstGeom>
              <a:blipFill rotWithShape="1">
                <a:blip r:embed="rId4"/>
                <a:stretch>
                  <a:fillRect l="-4379" t="-7746" b="-3309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191542" y="6248400"/>
            <a:ext cx="72202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3 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 9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 6 = 27 - 36 = -9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90238" y="5105400"/>
                <a:ext cx="5151347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b="1" i="0" smtClean="0">
                        <a:latin typeface="Cambria Math"/>
                        <a:cs typeface="Arial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𝟖𝟏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238" y="5105400"/>
                <a:ext cx="5151347" cy="866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88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7" name="Овал 6"/>
          <p:cNvSpPr/>
          <p:nvPr/>
        </p:nvSpPr>
        <p:spPr>
          <a:xfrm>
            <a:off x="155575" y="1449679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uz-Latn-UZ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0200" y="432435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endParaRPr lang="uz-Latn-UZ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819400"/>
            <a:ext cx="21868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1)  1,21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819400"/>
            <a:ext cx="20233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2) 0,36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2074" y="2819400"/>
            <a:ext cx="18598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3) 900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17778" y="4419439"/>
                <a:ext cx="3821046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78" y="4419439"/>
                <a:ext cx="3821046" cy="874022"/>
              </a:xfrm>
              <a:prstGeom prst="rect">
                <a:avLst/>
              </a:prstGeom>
              <a:blipFill rotWithShape="1">
                <a:blip r:embed="rId2"/>
                <a:stretch>
                  <a:fillRect l="-6699" t="-6993" b="-3356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84186" y="4381500"/>
            <a:ext cx="390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Вычислить: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2146" y="5562600"/>
                <a:ext cx="4796313" cy="869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2)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𝟏𝟐𝟏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𝟏𝟔𝟗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46" y="5562600"/>
                <a:ext cx="4796313" cy="869149"/>
              </a:xfrm>
              <a:prstGeom prst="rect">
                <a:avLst/>
              </a:prstGeom>
              <a:blipFill rotWithShape="1">
                <a:blip r:embed="rId3"/>
                <a:stretch>
                  <a:fillRect l="-5337" t="-7746" b="-3309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92146" y="6638990"/>
                <a:ext cx="6261009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3)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e>
                    </m:rad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𝟑𝟐</m:t>
                        </m:r>
                      </m:e>
                    </m:rad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46" y="6638990"/>
                <a:ext cx="6261009" cy="866840"/>
              </a:xfrm>
              <a:prstGeom prst="rect">
                <a:avLst/>
              </a:prstGeom>
              <a:blipFill rotWithShape="1">
                <a:blip r:embed="rId4"/>
                <a:stretch>
                  <a:fillRect l="-4090" t="-7746" b="-3380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384186" y="1365194"/>
            <a:ext cx="8464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Вычислить арифметический 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квадратный корень из числа: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1371600" y="224790"/>
            <a:ext cx="124358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130601" anchor="b" anchorCtr="0">
            <a:noAutofit/>
          </a:bodyPr>
          <a:lstStyle/>
          <a:p>
            <a:pPr algn="ctr" rtl="0">
              <a:buClr>
                <a:schemeClr val="dk2"/>
              </a:buClr>
              <a:buSzPts val="4000"/>
            </a:pPr>
            <a:r>
              <a:rPr lang="ru-RU" sz="5400" dirty="0">
                <a:solidFill>
                  <a:schemeClr val="dk2"/>
                </a:solidFill>
                <a:latin typeface="Arial" pitchFamily="34" charset="0"/>
                <a:ea typeface="Source Sans Pro"/>
                <a:cs typeface="Arial" pitchFamily="34" charset="0"/>
                <a:sym typeface="Source Sans Pro"/>
              </a:rPr>
              <a:t>Устные упражнения</a:t>
            </a:r>
            <a:endParaRPr sz="5400" dirty="0">
              <a:solidFill>
                <a:schemeClr val="dk2"/>
              </a:solidFill>
              <a:latin typeface="Arial" pitchFamily="34" charset="0"/>
              <a:ea typeface="Source Sans Pro"/>
              <a:cs typeface="Arial" pitchFamily="34" charset="0"/>
              <a:sym typeface="Source Sans Pro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4294967295"/>
          </p:nvPr>
        </p:nvSpPr>
        <p:spPr>
          <a:xfrm>
            <a:off x="114300" y="1566457"/>
            <a:ext cx="1348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1. Возведите число в квадрат:</a:t>
            </a: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 smtClean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 smtClean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lang="ru-RU"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algn="l" rtl="0">
              <a:lnSpc>
                <a:spcPct val="90000"/>
              </a:lnSpc>
              <a:buClr>
                <a:schemeClr val="accent1"/>
              </a:buClr>
              <a:buSzPts val="2210"/>
            </a:pP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2. Представьте </a:t>
            </a:r>
            <a:r>
              <a:rPr lang="ru-RU" sz="3700" b="1" dirty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число в виде степени с основанием 10:</a:t>
            </a:r>
            <a:endParaRPr b="1" dirty="0">
              <a:latin typeface="Arial" pitchFamily="34" charset="0"/>
              <a:cs typeface="Arial" pitchFamily="34" charset="0"/>
            </a:endParaRPr>
          </a:p>
          <a:p>
            <a:pPr marL="734749" indent="-734749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r>
              <a:rPr lang="ru-RU" sz="3700" b="1" dirty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        </a:t>
            </a: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    1000                         100                </a:t>
            </a:r>
          </a:p>
          <a:p>
            <a:pPr marL="734749" indent="-734749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3. Представьте число в виде квадрата числа:         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95600" y="4648200"/>
                <a:ext cx="145469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648200"/>
                <a:ext cx="1454694" cy="721801"/>
              </a:xfrm>
              <a:prstGeom prst="rect">
                <a:avLst/>
              </a:prstGeom>
              <a:blipFill rotWithShape="1">
                <a:blip r:embed="rId3"/>
                <a:stretch>
                  <a:fillRect l="-14644" t="-13559" b="-34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0" y="4599605"/>
                <a:ext cx="145469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599605"/>
                <a:ext cx="1454694" cy="721801"/>
              </a:xfrm>
              <a:prstGeom prst="rect">
                <a:avLst/>
              </a:prstGeom>
              <a:blipFill rotWithShape="1">
                <a:blip r:embed="rId4"/>
                <a:stretch>
                  <a:fillRect l="-14644" t="-13559" b="-3559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3594" y="2209800"/>
                <a:ext cx="145469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94" y="2209800"/>
                <a:ext cx="1454694" cy="721801"/>
              </a:xfrm>
              <a:prstGeom prst="rect">
                <a:avLst/>
              </a:prstGeom>
              <a:blipFill rotWithShape="1">
                <a:blip r:embed="rId5"/>
                <a:stretch>
                  <a:fillRect t="-13559" r="-13808" b="-34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22751" y="2226361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∙ 10 = 100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18186" y="2202176"/>
                <a:ext cx="195803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 (−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𝟔</m:t>
                        </m:r>
                        <m:r>
                          <a:rPr lang="ru-RU" sz="40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186" y="2202176"/>
                <a:ext cx="1958037" cy="721801"/>
              </a:xfrm>
              <a:prstGeom prst="rect">
                <a:avLst/>
              </a:prstGeom>
              <a:blipFill rotWithShape="1">
                <a:blip r:embed="rId6"/>
                <a:stretch>
                  <a:fillRect t="-13445" r="-9627" b="-3445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31338" y="2199687"/>
            <a:ext cx="288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-6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∙(-6) = 36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3554" y="6172200"/>
                <a:ext cx="129759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40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ru-RU" sz="4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54" y="6172200"/>
                <a:ext cx="1297599" cy="7218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14544" y="6161321"/>
            <a:ext cx="361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100 =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∙ 10 =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6825" y="3088858"/>
                <a:ext cx="145469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825" y="3088858"/>
                <a:ext cx="1454694" cy="721801"/>
              </a:xfrm>
              <a:prstGeom prst="rect">
                <a:avLst/>
              </a:prstGeom>
              <a:blipFill rotWithShape="1">
                <a:blip r:embed="rId8"/>
                <a:stretch>
                  <a:fillRect t="-13559" r="-13808" b="-3559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152354" y="3102773"/>
            <a:ext cx="319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∙ 12 = 144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81295" y="6125043"/>
                <a:ext cx="991425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4000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ru-RU" sz="4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295" y="6125043"/>
                <a:ext cx="991425" cy="7218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18185" y="6161321"/>
            <a:ext cx="328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81 =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∙ 9 =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29876" y="6948443"/>
                <a:ext cx="129759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4000" b="1" i="1" smtClean="0">
                              <a:latin typeface="Cambria Math"/>
                            </a:rPr>
                            <m:t>𝟏𝟏</m:t>
                          </m:r>
                        </m:e>
                        <m:sup>
                          <m:r>
                            <a:rPr lang="ru-RU" sz="4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876" y="6948443"/>
                <a:ext cx="1297599" cy="721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67875" y="7010400"/>
            <a:ext cx="361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121=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∙11=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1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688341" y="207646"/>
            <a:ext cx="12689840" cy="2903219"/>
            <a:chOff x="271" y="109"/>
            <a:chExt cx="4996" cy="1524"/>
          </a:xfrm>
        </p:grpSpPr>
        <p:sp>
          <p:nvSpPr>
            <p:cNvPr id="119057" name="Text Box 273"/>
            <p:cNvSpPr txBox="1">
              <a:spLocks noChangeArrowheads="1"/>
            </p:cNvSpPr>
            <p:nvPr/>
          </p:nvSpPr>
          <p:spPr bwMode="auto">
            <a:xfrm>
              <a:off x="271" y="109"/>
              <a:ext cx="193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Вычислите:</a:t>
              </a:r>
              <a:r>
                <a:rPr lang="ru-RU" sz="6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9061" name="Text Box 277"/>
            <p:cNvSpPr txBox="1">
              <a:spLocks noChangeArrowheads="1"/>
            </p:cNvSpPr>
            <p:nvPr/>
          </p:nvSpPr>
          <p:spPr bwMode="auto">
            <a:xfrm>
              <a:off x="5039" y="1076"/>
              <a:ext cx="22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919480" y="1032511"/>
            <a:ext cx="13423901" cy="2857500"/>
            <a:chOff x="362" y="542"/>
            <a:chExt cx="5285" cy="1500"/>
          </a:xfrm>
        </p:grpSpPr>
        <p:sp>
          <p:nvSpPr>
            <p:cNvPr id="119092" name="Rectangle 308"/>
            <p:cNvSpPr>
              <a:spLocks noChangeArrowheads="1"/>
            </p:cNvSpPr>
            <p:nvPr/>
          </p:nvSpPr>
          <p:spPr bwMode="auto">
            <a:xfrm>
              <a:off x="362" y="1533"/>
              <a:ext cx="28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grpSp>
          <p:nvGrpSpPr>
            <p:cNvPr id="5" name="Group 309"/>
            <p:cNvGrpSpPr>
              <a:grpSpLocks noChangeAspect="1"/>
            </p:cNvGrpSpPr>
            <p:nvPr/>
          </p:nvGrpSpPr>
          <p:grpSpPr bwMode="auto">
            <a:xfrm>
              <a:off x="5130" y="542"/>
              <a:ext cx="517" cy="553"/>
              <a:chOff x="261" y="2775"/>
              <a:chExt cx="517" cy="553"/>
            </a:xfrm>
          </p:grpSpPr>
          <p:sp>
            <p:nvSpPr>
              <p:cNvPr id="119094" name="AutoShape 310"/>
              <p:cNvSpPr>
                <a:spLocks noChangeAspect="1" noChangeArrowheads="1" noTextEdit="1"/>
              </p:cNvSpPr>
              <p:nvPr/>
            </p:nvSpPr>
            <p:spPr bwMode="auto">
              <a:xfrm>
                <a:off x="261" y="2989"/>
                <a:ext cx="51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9095" name="Rectangle 311"/>
              <p:cNvSpPr>
                <a:spLocks noChangeArrowheads="1"/>
              </p:cNvSpPr>
              <p:nvPr/>
            </p:nvSpPr>
            <p:spPr bwMode="auto">
              <a:xfrm>
                <a:off x="355" y="2775"/>
                <a:ext cx="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 sz="6300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1013474" y="1721648"/>
            <a:ext cx="2713184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10² - 3²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34313" y="2975188"/>
            <a:ext cx="2953634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- 3)²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34313" y="4287620"/>
            <a:ext cx="2692345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(6 - 8)⁵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3993" y="5638800"/>
            <a:ext cx="3128362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10 - 5·2⁴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76028" y="2975188"/>
            <a:ext cx="1482077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7²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90936" y="4287620"/>
            <a:ext cx="2365333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( -2)⁵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08449" y="5620908"/>
            <a:ext cx="5775017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10 - 5·16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10 - 80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26658" y="1663594"/>
            <a:ext cx="2921574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100 – 9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0032" y="1636290"/>
            <a:ext cx="917820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0541" y="2997413"/>
            <a:ext cx="917820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4153" y="4287620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30211" y="5638800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- 70</a:t>
            </a:r>
          </a:p>
        </p:txBody>
      </p:sp>
      <p:pic>
        <p:nvPicPr>
          <p:cNvPr id="28" name="Picture 2" descr="Ученик первого класса заявил, что он слишком умный… Тогда учитель устроил  ему экзамен… - KakZachem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95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4375"/>
          <a:stretch/>
        </p:blipFill>
        <p:spPr bwMode="auto">
          <a:xfrm>
            <a:off x="9609673" y="956698"/>
            <a:ext cx="3232813" cy="32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6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4" grpId="0" animBg="1"/>
      <p:bldP spid="85" grpId="0" animBg="1"/>
      <p:bldP spid="86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124358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130601" anchor="b" anchorCtr="0">
            <a:noAutofit/>
          </a:bodyPr>
          <a:lstStyle/>
          <a:p>
            <a:pPr algn="ctr" rtl="0">
              <a:buClr>
                <a:schemeClr val="dk2"/>
              </a:buClr>
              <a:buSzPts val="4000"/>
            </a:pPr>
            <a:r>
              <a:rPr lang="ru-RU" sz="5700" dirty="0">
                <a:solidFill>
                  <a:schemeClr val="dk2"/>
                </a:solidFill>
                <a:latin typeface="Arial" pitchFamily="34" charset="0"/>
                <a:ea typeface="Source Sans Pro"/>
                <a:cs typeface="Arial" pitchFamily="34" charset="0"/>
                <a:sym typeface="Source Sans Pro"/>
              </a:rPr>
              <a:t>Изучение нового материала</a:t>
            </a:r>
            <a:endParaRPr sz="5700" dirty="0">
              <a:solidFill>
                <a:schemeClr val="dk2"/>
              </a:solidFill>
              <a:latin typeface="Arial" pitchFamily="34" charset="0"/>
              <a:ea typeface="Source Sans Pro"/>
              <a:cs typeface="Arial" pitchFamily="34" charset="0"/>
              <a:sym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Google Shape;121;p15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57200" y="1600200"/>
                <a:ext cx="12435840" cy="3155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01" tIns="65282" rIns="130601" bIns="65282" anchor="t" anchorCtr="0">
                <a:noAutofit/>
              </a:bodyPr>
              <a:lstStyle/>
              <a:p>
                <a:pPr marL="2313099" indent="-2313099" algn="l" rtl="0"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rgbClr val="0070C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Задача 1</a:t>
                </a:r>
                <a:r>
                  <a:rPr lang="ru-RU" sz="3700" b="1" dirty="0">
                    <a:solidFill>
                      <a:srgbClr val="0070C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.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Сторона квадратного участка земли          равна 12 м. Найдите его площадь </a:t>
                </a:r>
                <a:r>
                  <a:rPr lang="uz-Latn-UZ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S.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  <a:p>
                <a:pPr marL="2313099" indent="-2313099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uz-Latn-UZ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 smtClean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S=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12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Cambria Math"/>
                    <a:ea typeface="Cambria Math"/>
                    <a:cs typeface="Arial" pitchFamily="34" charset="0"/>
                    <a:sym typeface="Libre Baskerville"/>
                  </a:rPr>
                  <a:t>∙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12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=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144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7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37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м</m:t>
                        </m:r>
                      </m:e>
                      <m:sup>
                        <m:r>
                          <a:rPr lang="ru-RU" sz="37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AE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)</a:t>
                </a:r>
                <a:endParaRPr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</p:txBody>
          </p:sp>
        </mc:Choice>
        <mc:Fallback xmlns="">
          <p:sp>
            <p:nvSpPr>
              <p:cNvPr id="121" name="Google Shape;121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600200"/>
                <a:ext cx="12435840" cy="3155126"/>
              </a:xfrm>
              <a:prstGeom prst="rect">
                <a:avLst/>
              </a:prstGeom>
              <a:blipFill rotWithShape="0">
                <a:blip r:embed="rId3"/>
                <a:stretch>
                  <a:fillRect l="-1225" t="-2515" r="-1765" b="-315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7315200" y="3937575"/>
            <a:ext cx="4114800" cy="3453825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" name="TextBox 2"/>
          <p:cNvSpPr txBox="1"/>
          <p:nvPr/>
        </p:nvSpPr>
        <p:spPr>
          <a:xfrm>
            <a:off x="11506200" y="5372338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 м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4250" y="3352800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12 м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2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Google Shape;128;p16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33400" y="548640"/>
                <a:ext cx="13456920" cy="54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01" tIns="65282" rIns="130601" bIns="65282" anchor="t" anchorCtr="0">
                <a:noAutofit/>
              </a:bodyPr>
              <a:lstStyle/>
              <a:p>
                <a:pPr marL="2170231" indent="-2170231" algn="l" rtl="0">
                  <a:lnSpc>
                    <a:spcPct val="90000"/>
                  </a:lnSpc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rgbClr val="0070C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Задача 2.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Площадь квадратного участка земли</a:t>
                </a:r>
              </a:p>
              <a:p>
                <a:pPr marL="2170231" indent="-2170231" algn="l" rtl="0">
                  <a:lnSpc>
                    <a:spcPct val="90000"/>
                  </a:lnSpc>
                  <a:buClr>
                    <a:schemeClr val="accent1"/>
                  </a:buClr>
                  <a:buSzPts val="2210"/>
                </a:pP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равна 81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м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AE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.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Найдите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его сторону.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x </a:t>
                </a:r>
                <a:r>
                  <a:rPr lang="uz-Latn-UZ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–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сторона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квадрата.  Значит</a:t>
                </a:r>
                <a:r>
                  <a:rPr lang="uz-Latn-UZ" sz="28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prstClr val="black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S</a:t>
                </a:r>
                <a:r>
                  <a:rPr lang="ru-RU" sz="3700" b="1" dirty="0" smtClean="0">
                    <a:solidFill>
                      <a:prstClr val="black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prstClr val="black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=</a:t>
                </a:r>
                <a:r>
                  <a:rPr lang="uz-Latn-UZ" sz="3600" b="1" dirty="0" smtClean="0">
                    <a:solidFill>
                      <a:prstClr val="black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6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х</m:t>
                        </m:r>
                      </m:e>
                      <m:sup>
                        <m:r>
                          <a:rPr lang="ru-RU" sz="36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по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условию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S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=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uz-Latn-UZ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81</a:t>
                </a:r>
                <a:r>
                  <a:rPr lang="uz-Latn-UZ" sz="36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6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м</m:t>
                        </m:r>
                      </m:e>
                      <m:sup>
                        <m:r>
                          <a:rPr lang="ru-RU" sz="36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AE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</a:t>
                </a:r>
                <a:r>
                  <a:rPr lang="ar-AE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,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то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х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= 81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.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 smtClean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 smtClean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Длина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стороны – положительное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число.</a:t>
                </a:r>
                <a:endParaRPr lang="ru-RU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Положительным числом, квадрат </a:t>
                </a: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которого равен 81, является число 9.</a:t>
                </a:r>
                <a:endParaRPr lang="ru-RU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170231" indent="-2170231" algn="l" rtl="0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rgbClr val="C0000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Ответ</a:t>
                </a:r>
                <a:r>
                  <a:rPr lang="ru-RU" sz="3700" b="1" dirty="0">
                    <a:solidFill>
                      <a:srgbClr val="C0000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: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9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м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. </a:t>
                </a:r>
                <a:endParaRPr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</p:txBody>
          </p:sp>
        </mc:Choice>
        <mc:Fallback xmlns="">
          <p:sp>
            <p:nvSpPr>
              <p:cNvPr id="128" name="Google Shape;128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33400" y="548640"/>
                <a:ext cx="13456920" cy="5486400"/>
              </a:xfrm>
              <a:prstGeom prst="rect">
                <a:avLst/>
              </a:prstGeom>
              <a:blipFill rotWithShape="1">
                <a:blip r:embed="rId3"/>
                <a:stretch>
                  <a:fillRect l="-1178" t="-2444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Google Shape;129;p16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010400" y="3657276"/>
                <a:ext cx="2034981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70231" indent="-2170231">
                  <a:lnSpc>
                    <a:spcPct val="90000"/>
                  </a:lnSpc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uz-Latn-UZ" sz="40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𝟗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40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=</a:t>
                </a:r>
                <a:r>
                  <a:rPr lang="ru-RU" sz="40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40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81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57276"/>
                <a:ext cx="2034981" cy="658835"/>
              </a:xfrm>
              <a:prstGeom prst="rect">
                <a:avLst/>
              </a:prstGeom>
              <a:blipFill rotWithShape="1">
                <a:blip r:embed="rId4"/>
                <a:stretch>
                  <a:fillRect t="-24074" r="-9281" b="-3888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0456996" y="2209800"/>
            <a:ext cx="3415000" cy="2894952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2" name="TextBox 11"/>
          <p:cNvSpPr txBox="1"/>
          <p:nvPr/>
        </p:nvSpPr>
        <p:spPr>
          <a:xfrm>
            <a:off x="13943450" y="3127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77400" y="51446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6512" y="3242102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 х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ea typeface="Cambria Math"/>
                <a:cs typeface="Arial" pitchFamily="34" charset="0"/>
              </a:rPr>
              <a:t>∙ х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uz-Latn-UZ" sz="4000" b="1" dirty="0"/>
          </a:p>
        </p:txBody>
      </p:sp>
    </p:spTree>
    <p:extLst>
      <p:ext uri="{BB962C8B-B14F-4D97-AF65-F5344CB8AC3E}">
        <p14:creationId xmlns:p14="http://schemas.microsoft.com/office/powerpoint/2010/main" val="116759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Google Shape;139;p17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1097280" y="777240"/>
                <a:ext cx="12435840" cy="6307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01" tIns="65282" rIns="130601" bIns="65282" anchor="t" anchorCtr="0">
                <a:noAutofit/>
              </a:bodyPr>
              <a:lstStyle/>
              <a:p>
                <a:pPr algn="l" rtl="0"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В задаче требовалось решить уравнение: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marL="391866" indent="-191398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х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ar-AE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en-US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= </a:t>
                </a:r>
                <a:r>
                  <a:rPr lang="ar-AE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81</a:t>
                </a:r>
                <a:endParaRPr lang="ar-AE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ar-AE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   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По другому можно записать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:</a:t>
                </a: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х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𝟖𝟏</m:t>
                    </m:r>
                    <m:r>
                      <a:rPr lang="en-US" sz="4000" b="1" i="1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𝟎</m:t>
                    </m:r>
                  </m:oMath>
                </a14:m>
                <a:r>
                  <a:rPr lang="ar-AE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endParaRPr lang="ar-AE" sz="4000" b="1" dirty="0">
                  <a:latin typeface="Arial" pitchFamily="34" charset="0"/>
                  <a:cs typeface="Arial" pitchFamily="34" charset="0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ar-AE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en-US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Cyrl-UZ" sz="40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dPr>
                      <m:e>
                        <m:r>
                          <a:rPr lang="uz-Cyrl-UZ" sz="4000" b="1" i="0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х−</m:t>
                        </m:r>
                        <m:r>
                          <a:rPr lang="uz-Cyrl-UZ" sz="4000" b="1" i="0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𝟗</m:t>
                        </m:r>
                      </m:e>
                    </m:d>
                    <m:d>
                      <m:dPr>
                        <m:ctrlPr>
                          <a:rPr lang="uz-Cyrl-UZ" sz="40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dPr>
                      <m:e>
                        <m:r>
                          <a:rPr lang="uz-Cyrl-UZ" sz="4000" b="1" i="0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х+</m:t>
                        </m:r>
                        <m:r>
                          <a:rPr lang="uz-Cyrl-UZ" sz="4000" b="1" i="0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𝟗</m:t>
                        </m:r>
                      </m:e>
                    </m:d>
                    <m:r>
                      <a:rPr lang="en-US" sz="4000" b="1" i="0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=</m:t>
                    </m:r>
                    <m:r>
                      <a:rPr lang="en-US" sz="4000" b="1" i="0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𝟎</m:t>
                    </m:r>
                  </m:oMath>
                </a14:m>
                <a:endParaRPr lang="ar-AE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ar-AE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</a:t>
                </a:r>
                <a:r>
                  <a:rPr lang="ar-AE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             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Откуда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: 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                                          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  </a:t>
                </a:r>
                <a:endParaRPr lang="ru-RU" sz="3700" b="1" dirty="0" smtClean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l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Эти числа называют </a:t>
                </a:r>
                <a:r>
                  <a:rPr lang="ru-RU" sz="4000" b="1" dirty="0">
                    <a:solidFill>
                      <a:srgbClr val="FF000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квадратными корнями </a:t>
                </a: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из числа 81.</a:t>
                </a:r>
                <a:endParaRPr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</p:txBody>
          </p:sp>
        </mc:Choice>
        <mc:Fallback xmlns="">
          <p:sp>
            <p:nvSpPr>
              <p:cNvPr id="139" name="Google Shape;139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097280" y="777240"/>
                <a:ext cx="12435840" cy="6307901"/>
              </a:xfrm>
              <a:prstGeom prst="rect">
                <a:avLst/>
              </a:prstGeom>
              <a:blipFill rotWithShape="1">
                <a:blip r:embed="rId3"/>
                <a:stretch>
                  <a:fillRect l="-1275" t="-1257" b="-11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Google Shape;140;p17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0" y="77724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0" y="77724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0" y="77724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086409"/>
            <a:ext cx="28761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9,  х=-9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0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Google Shape;155;p18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1208922" y="658416"/>
                <a:ext cx="12435840" cy="548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01" tIns="65282" rIns="130601" bIns="65282" anchor="t" anchorCtr="0">
                <a:noAutofit/>
              </a:bodyPr>
              <a:lstStyle/>
              <a:p>
                <a:pPr marL="391866" indent="-391866" algn="ctr" rtl="0">
                  <a:buClr>
                    <a:schemeClr val="accent1"/>
                  </a:buClr>
                  <a:buSzPts val="2210"/>
                </a:pP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   Один из квадратных корней – число 9, является положительным. Его называют </a:t>
                </a:r>
                <a:r>
                  <a:rPr lang="ru-RU" sz="3700" b="1" i="1" dirty="0">
                    <a:solidFill>
                      <a:srgbClr val="FF0000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арифметическим квадратным корнем </a:t>
                </a: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ctr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из числа 81 и обозначают: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  <a:p>
                <a:pPr marL="391866" indent="-391866" algn="ctr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ctr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ctr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endParaRPr lang="ru-RU"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  <a:p>
                <a:pPr marL="391866" indent="-391866" algn="ctr" rtl="0">
                  <a:spcBef>
                    <a:spcPts val="829"/>
                  </a:spcBef>
                  <a:buClr>
                    <a:schemeClr val="accent1"/>
                  </a:buClr>
                  <a:buSzPts val="2210"/>
                </a:pPr>
                <a:r>
                  <a:rPr lang="ru-RU" sz="3700" b="1" dirty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Таким </a:t>
                </a:r>
                <a:r>
                  <a:rPr lang="ru-RU" sz="3700" b="1" dirty="0" smtClean="0">
                    <a:solidFill>
                      <a:schemeClr val="dk1"/>
                    </a:solidFill>
                    <a:latin typeface="Arial" pitchFamily="34" charset="0"/>
                    <a:ea typeface="Libre Baskerville"/>
                    <a:cs typeface="Arial" pitchFamily="34" charset="0"/>
                    <a:sym typeface="Libre Baskerville"/>
                  </a:rPr>
                  <a:t>образом,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37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</m:ctrlPr>
                      </m:radPr>
                      <m:deg/>
                      <m:e>
                        <m:r>
                          <a:rPr lang="ru-RU" sz="3700" b="1" i="1" smtClean="0">
                            <a:solidFill>
                              <a:schemeClr val="dk1"/>
                            </a:solidFill>
                            <a:latin typeface="Cambria Math"/>
                            <a:cs typeface="Arial" pitchFamily="34" charset="0"/>
                            <a:sym typeface="Libre Baskerville"/>
                          </a:rPr>
                          <m:t>𝟖𝟏</m:t>
                        </m:r>
                      </m:e>
                    </m:rad>
                    <m:r>
                      <a:rPr lang="ru-RU" sz="3700" b="1" i="1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=</m:t>
                    </m:r>
                    <m:r>
                      <a:rPr lang="ru-RU" sz="3700" b="1" i="1" smtClean="0">
                        <a:solidFill>
                          <a:schemeClr val="dk1"/>
                        </a:solidFill>
                        <a:latin typeface="Cambria Math"/>
                        <a:cs typeface="Arial" pitchFamily="34" charset="0"/>
                        <a:sym typeface="Libre Baskerville"/>
                      </a:rPr>
                      <m:t>𝟗</m:t>
                    </m:r>
                  </m:oMath>
                </a14:m>
                <a:endParaRPr sz="3700" b="1" dirty="0">
                  <a:solidFill>
                    <a:schemeClr val="dk1"/>
                  </a:solidFill>
                  <a:latin typeface="Arial" pitchFamily="34" charset="0"/>
                  <a:ea typeface="Libre Baskerville"/>
                  <a:cs typeface="Arial" pitchFamily="34" charset="0"/>
                  <a:sym typeface="Libre Baskerville"/>
                </a:endParaRPr>
              </a:p>
            </p:txBody>
          </p:sp>
        </mc:Choice>
        <mc:Fallback xmlns="">
          <p:sp>
            <p:nvSpPr>
              <p:cNvPr id="155" name="Google Shape;155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08922" y="658416"/>
                <a:ext cx="12435840" cy="5486400"/>
              </a:xfrm>
              <a:prstGeom prst="rect">
                <a:avLst/>
              </a:prstGeom>
              <a:blipFill rotWithShape="1">
                <a:blip r:embed="rId3"/>
                <a:stretch>
                  <a:fillRect t="-1444" r="-5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Google Shape;156;p18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0" y="80010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0" y="80010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6537" y="3505200"/>
                <a:ext cx="1410450" cy="88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𝟖𝟏</m:t>
                          </m:r>
                        </m:e>
                      </m:rad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37" y="3505200"/>
                <a:ext cx="1410450" cy="8835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38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body" idx="4294967295"/>
          </p:nvPr>
        </p:nvSpPr>
        <p:spPr>
          <a:xfrm>
            <a:off x="1219200" y="548640"/>
            <a:ext cx="124358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marL="391866" indent="-391866" algn="l" rtl="0">
              <a:buClr>
                <a:schemeClr val="accent1"/>
              </a:buClr>
              <a:buSzPts val="2210"/>
            </a:pPr>
            <a:r>
              <a:rPr lang="ru-RU" sz="37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3700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Арифметическим квадратным корнем </a:t>
            </a:r>
            <a:r>
              <a:rPr lang="ru-RU" sz="37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 числа </a:t>
            </a:r>
            <a:r>
              <a:rPr lang="ru-RU" sz="6300" i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</a:t>
            </a:r>
            <a:r>
              <a:rPr lang="ru-RU" sz="37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называется неотрицательное число, квадрат которого равен </a:t>
            </a:r>
            <a:r>
              <a:rPr lang="ru-RU" sz="6300" i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r>
              <a:rPr lang="ru-RU" sz="4000" i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4000" i="1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r>
              <a:rPr lang="ru-RU" sz="4000" i="1" u="sng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</a:t>
            </a:r>
            <a:endParaRPr dirty="0"/>
          </a:p>
          <a:p>
            <a:pPr marL="391866" indent="-391866" algn="l" rtl="0">
              <a:spcBef>
                <a:spcPts val="829"/>
              </a:spcBef>
              <a:buClr>
                <a:schemeClr val="accent1"/>
              </a:buClr>
              <a:buSzPts val="2380"/>
            </a:pPr>
            <a:r>
              <a:rPr lang="ru-RU" sz="4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</a:t>
            </a:r>
            <a:r>
              <a:rPr lang="ru-RU" sz="40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- </a:t>
            </a:r>
            <a:r>
              <a:rPr lang="ru-RU" sz="4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знак арифметического корня;</a:t>
            </a:r>
            <a:endParaRPr dirty="0"/>
          </a:p>
          <a:p>
            <a:pPr marL="391866" indent="-391866" algn="l" rtl="0">
              <a:spcBef>
                <a:spcPts val="829"/>
              </a:spcBef>
              <a:buClr>
                <a:schemeClr val="accent1"/>
              </a:buClr>
              <a:buSzPts val="2380"/>
            </a:pPr>
            <a:r>
              <a:rPr lang="ru-RU" sz="4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</a:t>
            </a:r>
            <a:endParaRPr sz="4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0" y="83439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3868400" cy="136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9312" y="3031776"/>
                <a:ext cx="1278299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z-Latn-UZ" sz="6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6000" b="1" i="0" smtClean="0">
                              <a:latin typeface="Cambria Math"/>
                            </a:rPr>
                            <m:t>а</m:t>
                          </m:r>
                        </m:e>
                      </m:rad>
                    </m:oMath>
                  </m:oMathPara>
                </a14:m>
                <a:endParaRPr lang="uz-Latn-UZ" sz="5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12" y="3031776"/>
                <a:ext cx="1278299" cy="10259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05173" y="3352800"/>
            <a:ext cx="562438" cy="59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6901" y="4057698"/>
                <a:ext cx="1278299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z-Latn-UZ" sz="6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6000" b="1" i="0" smtClean="0">
                              <a:latin typeface="Cambria Math"/>
                            </a:rPr>
                            <m:t>а</m:t>
                          </m:r>
                        </m:e>
                      </m:rad>
                    </m:oMath>
                  </m:oMathPara>
                </a14:m>
                <a:endParaRPr lang="uz-Latn-UZ" sz="5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901" y="4057698"/>
                <a:ext cx="1278299" cy="10259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4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130601" anchor="b" anchorCtr="0">
            <a:noAutofit/>
          </a:bodyPr>
          <a:lstStyle/>
          <a:p>
            <a:pPr algn="ctr" rtl="0">
              <a:buClr>
                <a:schemeClr val="dk2"/>
              </a:buClr>
              <a:buSzPts val="4000"/>
            </a:pPr>
            <a:r>
              <a:rPr lang="ru-RU" sz="5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Примеры:</a:t>
            </a:r>
            <a:endParaRPr sz="57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4294967295"/>
          </p:nvPr>
        </p:nvSpPr>
        <p:spPr>
          <a:xfrm>
            <a:off x="1439347" y="1608922"/>
            <a:ext cx="124358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marL="391866" indent="-391866" algn="l" rtl="0">
              <a:lnSpc>
                <a:spcPct val="90000"/>
              </a:lnSpc>
              <a:buClr>
                <a:schemeClr val="accent1"/>
              </a:buClr>
              <a:buSzPts val="2210"/>
            </a:pPr>
            <a:endParaRPr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endParaRPr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endParaRPr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endParaRPr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endParaRPr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endParaRPr sz="3700" b="1" dirty="0">
              <a:solidFill>
                <a:schemeClr val="dk1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  <a:p>
            <a:pPr marL="391866" indent="-391866" algn="l" rtl="0">
              <a:lnSpc>
                <a:spcPct val="90000"/>
              </a:lnSpc>
              <a:spcBef>
                <a:spcPts val="829"/>
              </a:spcBef>
              <a:buClr>
                <a:schemeClr val="accent1"/>
              </a:buClr>
              <a:buSzPts val="2210"/>
            </a:pPr>
            <a:r>
              <a:rPr lang="ru-RU" sz="3700" b="1" dirty="0" smtClean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   </a:t>
            </a:r>
            <a:r>
              <a:rPr lang="ru-RU" sz="3700" b="1" dirty="0">
                <a:solidFill>
                  <a:schemeClr val="dk1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Действие нахождения квадратного корня называют </a:t>
            </a:r>
            <a:r>
              <a:rPr lang="ru-RU" sz="3700" b="1" i="1" dirty="0">
                <a:solidFill>
                  <a:srgbClr val="FF0000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извлечением квадратного корня</a:t>
            </a:r>
            <a:r>
              <a:rPr lang="ru-RU" sz="3700" b="1" dirty="0">
                <a:solidFill>
                  <a:srgbClr val="FF0000"/>
                </a:solidFill>
                <a:latin typeface="Arial" pitchFamily="34" charset="0"/>
                <a:ea typeface="Libre Baskerville"/>
                <a:cs typeface="Arial" pitchFamily="34" charset="0"/>
                <a:sym typeface="Libre Baskerville"/>
              </a:rPr>
              <a:t>.</a:t>
            </a:r>
            <a:endParaRPr sz="3700" b="1" dirty="0">
              <a:solidFill>
                <a:srgbClr val="FF0000"/>
              </a:solidFill>
              <a:latin typeface="Arial" pitchFamily="34" charset="0"/>
              <a:ea typeface="Libre Baskerville"/>
              <a:cs typeface="Arial" pitchFamily="34" charset="0"/>
              <a:sym typeface="Libre Baskerville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0" y="80010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0" y="80010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0" y="117729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0" y="0"/>
            <a:ext cx="1463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0" y="822960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2362200"/>
                <a:ext cx="2531719" cy="88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𝟑𝟔</m:t>
                          </m:r>
                        </m:e>
                      </m:rad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62200"/>
                <a:ext cx="2531719" cy="883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0" y="3512475"/>
                <a:ext cx="2531719" cy="89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 i="1" smtClean="0">
                              <a:latin typeface="Cambria Math"/>
                            </a:rPr>
                            <m:t>𝟐𝟓</m:t>
                          </m:r>
                        </m:e>
                      </m:rad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12475"/>
                <a:ext cx="2531719" cy="897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09975" y="2369475"/>
                <a:ext cx="3156633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latin typeface="Cambria Math"/>
                          </a:rPr>
                          <m:t>𝟖𝟏</m:t>
                        </m:r>
                        <m:r>
                          <a:rPr lang="ru-RU" b="1" i="1" smtClean="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b="1" dirty="0" smtClean="0"/>
                  <a:t>= 0,9</a:t>
                </a:r>
                <a:endParaRPr lang="uz-Latn-UZ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975" y="2369475"/>
                <a:ext cx="3156633" cy="832023"/>
              </a:xfrm>
              <a:prstGeom prst="rect">
                <a:avLst/>
              </a:prstGeom>
              <a:blipFill rotWithShape="1">
                <a:blip r:embed="rId5"/>
                <a:stretch>
                  <a:fillRect t="-10294" r="-7529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46987" y="3522338"/>
                <a:ext cx="2789033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𝟏𝟔𝟗</m:t>
                        </m:r>
                      </m:e>
                    </m:rad>
                  </m:oMath>
                </a14:m>
                <a:r>
                  <a:rPr lang="ru-RU" b="1" dirty="0" smtClean="0"/>
                  <a:t> = 13</a:t>
                </a:r>
                <a:endParaRPr lang="uz-Latn-UZ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87" y="3522338"/>
                <a:ext cx="2789033" cy="866840"/>
              </a:xfrm>
              <a:prstGeom prst="rect">
                <a:avLst/>
              </a:prstGeom>
              <a:blipFill rotWithShape="1">
                <a:blip r:embed="rId6"/>
                <a:stretch>
                  <a:fillRect t="-6338" r="-8734" b="-352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14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14890</TotalTime>
  <Words>865</Words>
  <Application>Microsoft Office PowerPoint</Application>
  <PresentationFormat>Произвольный</PresentationFormat>
  <Paragraphs>157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Устные упражнения</vt:lpstr>
      <vt:lpstr>Презентация PowerPoint</vt:lpstr>
      <vt:lpstr>Изучение нового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1014</cp:revision>
  <dcterms:created xsi:type="dcterms:W3CDTF">2020-04-09T07:32:19Z</dcterms:created>
  <dcterms:modified xsi:type="dcterms:W3CDTF">2021-03-18T12:38:53Z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