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475" r:id="rId2"/>
    <p:sldId id="483" r:id="rId3"/>
    <p:sldId id="448" r:id="rId4"/>
    <p:sldId id="470" r:id="rId5"/>
    <p:sldId id="479" r:id="rId6"/>
    <p:sldId id="482" r:id="rId7"/>
    <p:sldId id="484" r:id="rId8"/>
    <p:sldId id="317" r:id="rId9"/>
  </p:sldIdLst>
  <p:sldSz cx="12801600" cy="7200900"/>
  <p:notesSz cx="5765800" cy="3244850"/>
  <p:custDataLst>
    <p:tags r:id="rId11"/>
  </p:custDataLst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CC"/>
    <a:srgbClr val="FF33CC"/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02" autoAdjust="0"/>
    <p:restoredTop sz="91316" autoAdjust="0"/>
  </p:normalViewPr>
  <p:slideViewPr>
    <p:cSldViewPr>
      <p:cViewPr varScale="1">
        <p:scale>
          <a:sx n="70" d="100"/>
          <a:sy n="70" d="100"/>
        </p:scale>
        <p:origin x="444" y="66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37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t>30.01.2021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1/30/2021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1/30/2021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125" y="293961"/>
            <a:ext cx="1088136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60121" y="1466851"/>
            <a:ext cx="3494837" cy="357781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6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53382" y="1466851"/>
            <a:ext cx="3494837" cy="357781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6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346642" y="1466851"/>
            <a:ext cx="3494837" cy="357781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6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60121" y="5229598"/>
            <a:ext cx="3494837" cy="1006794"/>
          </a:xfrm>
        </p:spPr>
        <p:txBody>
          <a:bodyPr>
            <a:noAutofit/>
          </a:bodyPr>
          <a:lstStyle>
            <a:lvl1pPr marL="0" indent="0">
              <a:buNone/>
              <a:defRPr sz="1469"/>
            </a:lvl1pPr>
            <a:lvl2pPr marL="159997" indent="-159997">
              <a:buFont typeface="Arial" panose="020B0604020202020204" pitchFamily="34" charset="0"/>
              <a:buChar char="•"/>
              <a:defRPr sz="1469"/>
            </a:lvl2pPr>
            <a:lvl3pPr marL="319995" indent="-159997">
              <a:defRPr sz="1469"/>
            </a:lvl3pPr>
            <a:lvl4pPr marL="559990" indent="-239995">
              <a:defRPr sz="1469"/>
            </a:lvl4pPr>
            <a:lvl5pPr marL="799986" indent="-239995">
              <a:defRPr sz="146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53382" y="5229598"/>
            <a:ext cx="3494837" cy="1006794"/>
          </a:xfrm>
        </p:spPr>
        <p:txBody>
          <a:bodyPr>
            <a:noAutofit/>
          </a:bodyPr>
          <a:lstStyle>
            <a:lvl1pPr marL="0" indent="0">
              <a:buNone/>
              <a:defRPr sz="1469"/>
            </a:lvl1pPr>
            <a:lvl2pPr marL="159997" indent="-159997">
              <a:buFont typeface="Arial" panose="020B0604020202020204" pitchFamily="34" charset="0"/>
              <a:buChar char="•"/>
              <a:defRPr sz="1469"/>
            </a:lvl2pPr>
            <a:lvl3pPr marL="319995" indent="-159997">
              <a:defRPr sz="1469"/>
            </a:lvl3pPr>
            <a:lvl4pPr marL="559990" indent="-239995">
              <a:defRPr sz="1469"/>
            </a:lvl4pPr>
            <a:lvl5pPr marL="799986" indent="-239995">
              <a:defRPr sz="146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346642" y="5229598"/>
            <a:ext cx="3494837" cy="1006794"/>
          </a:xfrm>
        </p:spPr>
        <p:txBody>
          <a:bodyPr>
            <a:noAutofit/>
          </a:bodyPr>
          <a:lstStyle>
            <a:lvl1pPr marL="0" indent="0">
              <a:buNone/>
              <a:defRPr sz="1469"/>
            </a:lvl1pPr>
            <a:lvl2pPr marL="159997" indent="-159997">
              <a:buFont typeface="Arial" panose="020B0604020202020204" pitchFamily="34" charset="0"/>
              <a:buChar char="•"/>
              <a:defRPr sz="1469"/>
            </a:lvl2pPr>
            <a:lvl3pPr marL="319995" indent="-159997">
              <a:defRPr sz="1469"/>
            </a:lvl3pPr>
            <a:lvl4pPr marL="559990" indent="-239995">
              <a:defRPr sz="1469"/>
            </a:lvl4pPr>
            <a:lvl5pPr marL="799986" indent="-239995">
              <a:defRPr sz="146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60125" y="980126"/>
            <a:ext cx="10881361" cy="42672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8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28085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801600" cy="212052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51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05360" y="617532"/>
            <a:ext cx="6801093" cy="1002223"/>
          </a:xfrm>
          <a:prstGeom prst="rect">
            <a:avLst/>
          </a:prstGeom>
        </p:spPr>
        <p:txBody>
          <a:bodyPr vert="horz" wrap="square" lIns="0" tIns="32410" rIns="0" bIns="0" rtlCol="0" anchor="ctr">
            <a:spAutoFit/>
          </a:bodyPr>
          <a:lstStyle/>
          <a:p>
            <a:pPr marL="28183">
              <a:spcBef>
                <a:spcPts val="253"/>
              </a:spcBef>
            </a:pPr>
            <a:r>
              <a:rPr lang="ru-RU" sz="6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6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544131" y="3164388"/>
            <a:ext cx="7219652" cy="2524294"/>
          </a:xfrm>
          <a:prstGeom prst="rect">
            <a:avLst/>
          </a:prstGeom>
        </p:spPr>
        <p:txBody>
          <a:bodyPr vert="horz" wrap="square" lIns="0" tIns="31001" rIns="0" bIns="0" rtlCol="0">
            <a:spAutoFit/>
          </a:bodyPr>
          <a:lstStyle/>
          <a:p>
            <a:pPr marL="40864">
              <a:spcBef>
                <a:spcPts val="245"/>
              </a:spcBef>
            </a:pPr>
            <a:r>
              <a:rPr lang="ru-RU" sz="5400" b="1" dirty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5400" b="1" dirty="0">
                <a:solidFill>
                  <a:srgbClr val="002060"/>
                </a:solidFill>
                <a:latin typeface="Arial"/>
                <a:cs typeface="Arial"/>
              </a:rPr>
              <a:t>:</a:t>
            </a:r>
          </a:p>
          <a:p>
            <a:pPr marL="28183"/>
            <a:r>
              <a:rPr lang="ru-RU" sz="5400" b="1" kern="800" spc="-56" dirty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РЕШЕНИЕ </a:t>
            </a:r>
            <a:r>
              <a:rPr lang="ru-RU" sz="5400" b="1" kern="800" spc="-56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ЗАДАЧ И ТЕСТОВ</a:t>
            </a:r>
            <a:endParaRPr lang="ru-RU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68152" y="2976992"/>
            <a:ext cx="625531" cy="271169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51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10437700" y="506206"/>
            <a:ext cx="1340129" cy="134012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51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10437700" y="506206"/>
            <a:ext cx="1340129" cy="134012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51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801283" y="538789"/>
            <a:ext cx="603788" cy="811171"/>
          </a:xfrm>
          <a:prstGeom prst="rect">
            <a:avLst/>
          </a:prstGeom>
        </p:spPr>
        <p:txBody>
          <a:bodyPr vert="horz" wrap="square" lIns="0" tIns="35230" rIns="0" bIns="0" rtlCol="0">
            <a:spAutoFit/>
          </a:bodyPr>
          <a:lstStyle/>
          <a:p>
            <a:pPr algn="ctr">
              <a:spcBef>
                <a:spcPts val="278"/>
              </a:spcBef>
            </a:pPr>
            <a:r>
              <a:rPr lang="ru-RU" sz="5040" b="1" dirty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504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437699" y="1341878"/>
            <a:ext cx="1340129" cy="414834"/>
          </a:xfrm>
          <a:prstGeom prst="rect">
            <a:avLst/>
          </a:prstGeom>
        </p:spPr>
        <p:txBody>
          <a:bodyPr vert="horz" wrap="square" lIns="0" tIns="26774" rIns="0" bIns="0" rtlCol="0">
            <a:spAutoFit/>
          </a:bodyPr>
          <a:lstStyle/>
          <a:p>
            <a:pPr algn="ctr">
              <a:spcBef>
                <a:spcPts val="211"/>
              </a:spcBef>
            </a:pPr>
            <a:r>
              <a:rPr lang="ru-RU" sz="2520" b="1" spc="-12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520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855" y="472889"/>
            <a:ext cx="1271715" cy="1289378"/>
          </a:xfrm>
          <a:prstGeom prst="rect">
            <a:avLst/>
          </a:prstGeom>
        </p:spPr>
      </p:pic>
      <p:sp>
        <p:nvSpPr>
          <p:cNvPr id="12" name="object 11"/>
          <p:cNvSpPr/>
          <p:nvPr/>
        </p:nvSpPr>
        <p:spPr>
          <a:xfrm>
            <a:off x="9114231" y="2923616"/>
            <a:ext cx="3000977" cy="27779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9092"/>
          </a:p>
        </p:txBody>
      </p:sp>
    </p:spTree>
    <p:extLst>
      <p:ext uri="{BB962C8B-B14F-4D97-AF65-F5344CB8AC3E}">
        <p14:creationId xmlns:p14="http://schemas.microsoft.com/office/powerpoint/2010/main" val="444207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132783" y="202028"/>
            <a:ext cx="1252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68152" y="1455834"/>
            <a:ext cx="118093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1019.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Сумма двух последовательных нечетных чисел равна 452.   </a:t>
            </a:r>
          </a:p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Найдите эти числа.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740941" y="2571990"/>
            <a:ext cx="868419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Дано: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Первое нечётное число 2х + 1</a:t>
            </a:r>
          </a:p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Второе нечётное число 2х + 3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авая фигурная скобка 2"/>
          <p:cNvSpPr/>
          <p:nvPr/>
        </p:nvSpPr>
        <p:spPr>
          <a:xfrm>
            <a:off x="7227244" y="2509912"/>
            <a:ext cx="432048" cy="1046047"/>
          </a:xfrm>
          <a:prstGeom prst="rightBrac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7868132" y="2724866"/>
            <a:ext cx="911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452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93912" y="3627026"/>
            <a:ext cx="493977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(2х + 1) + (2х + 3) = 452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926231" y="4285969"/>
            <a:ext cx="47634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2х + 1 + 2х + 3 = 452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945158" y="4905452"/>
            <a:ext cx="3211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 + 4 = 452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945158" y="5522999"/>
            <a:ext cx="3211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 = 452 – 4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126263" y="3623845"/>
            <a:ext cx="25977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 = 448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145751" y="4285969"/>
            <a:ext cx="25977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 = 448 : 4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145751" y="4990379"/>
            <a:ext cx="19848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 = 112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73260" y="3582722"/>
            <a:ext cx="22231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 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73260" y="6186724"/>
            <a:ext cx="33504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·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112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225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392855" y="6186724"/>
            <a:ext cx="33504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·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112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 = 227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954164" y="6186723"/>
            <a:ext cx="34680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225 и 227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4706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4" grpId="0"/>
      <p:bldP spid="3" grpId="0" animBg="1"/>
      <p:bldP spid="7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132783" y="202028"/>
            <a:ext cx="1252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ТЕСТ №</a:t>
            </a:r>
            <a:r>
              <a:rPr lang="en-US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9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87788" y="1586377"/>
            <a:ext cx="110736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Решите уравнение: 3(х + 1) = 5(х + 1) + 4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43990" y="3600964"/>
            <a:ext cx="25940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8320357" y="5552530"/>
            <a:ext cx="2631653" cy="72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033" tIns="54517" rIns="109033" bIns="5451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</a:t>
            </a:r>
            <a:r>
              <a:rPr lang="ru-RU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841011" y="2707358"/>
            <a:ext cx="10567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A)</a:t>
            </a:r>
            <a:r>
              <a:rPr lang="ru-RU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2</a:t>
            </a:r>
            <a:endParaRPr lang="ru-RU" sz="36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963380" y="2691394"/>
            <a:ext cx="14414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B)</a:t>
            </a:r>
            <a:r>
              <a:rPr lang="ru-RU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3</a:t>
            </a:r>
            <a:endParaRPr lang="ru-RU" sz="36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298397" y="2707359"/>
            <a:ext cx="11849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C)</a:t>
            </a:r>
            <a:r>
              <a:rPr lang="ru-RU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1 </a:t>
            </a:r>
            <a:endParaRPr lang="ru-RU" sz="36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8993088" y="2691394"/>
            <a:ext cx="15696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D)</a:t>
            </a:r>
            <a:r>
              <a:rPr lang="ru-RU" sz="36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– 1 </a:t>
            </a:r>
            <a:endParaRPr lang="ru-RU" sz="36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38431" y="4424638"/>
            <a:ext cx="455891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3х – 5х = 5 + 4 – 3 </a:t>
            </a:r>
            <a:endParaRPr lang="ru-RU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3438431" y="5198587"/>
            <a:ext cx="205376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– 2х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6</a:t>
            </a:r>
            <a:endParaRPr lang="ru-RU" b="1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3438431" y="3650689"/>
            <a:ext cx="488192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3х + 3 = 5х + 5 + 4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438431" y="5904556"/>
            <a:ext cx="205376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 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= –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 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271640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6" grpId="0"/>
      <p:bldP spid="17" grpId="0"/>
      <p:bldP spid="18" grpId="0"/>
      <p:bldP spid="19" grpId="0"/>
      <p:bldP spid="3" grpId="0"/>
      <p:bldP spid="20" grpId="0"/>
      <p:bldP spid="21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136104" y="225343"/>
            <a:ext cx="1252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ТЕСТ №</a:t>
            </a:r>
            <a:r>
              <a:rPr lang="en-US" sz="5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0160" y="1519562"/>
            <a:ext cx="106460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Решите уравнение: 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– 2х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+ 3 = 3х + 8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80683" y="3554966"/>
            <a:ext cx="25940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257887" y="2640536"/>
            <a:ext cx="115448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A) </a:t>
            </a:r>
            <a:r>
              <a:rPr lang="ru-RU" sz="40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1</a:t>
            </a:r>
            <a:endParaRPr lang="ru-RU" sz="40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930916" y="2640536"/>
            <a:ext cx="14686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B) </a:t>
            </a:r>
            <a:r>
              <a:rPr lang="ru-RU" sz="40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- 1</a:t>
            </a:r>
            <a:endParaRPr lang="ru-RU" sz="40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751277" y="2640536"/>
            <a:ext cx="115448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C) </a:t>
            </a:r>
            <a:r>
              <a:rPr lang="ru-RU" sz="40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0</a:t>
            </a:r>
            <a:endParaRPr lang="ru-RU" sz="40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491537" y="2643725"/>
            <a:ext cx="115448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D) </a:t>
            </a:r>
            <a:r>
              <a:rPr lang="ru-RU" sz="40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2</a:t>
            </a:r>
            <a:endParaRPr lang="ru-RU" sz="40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0" name="Text Box 15"/>
          <p:cNvSpPr txBox="1">
            <a:spLocks noChangeArrowheads="1"/>
          </p:cNvSpPr>
          <p:nvPr/>
        </p:nvSpPr>
        <p:spPr bwMode="auto">
          <a:xfrm>
            <a:off x="9353833" y="5812739"/>
            <a:ext cx="2878168" cy="72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033" tIns="54517" rIns="109033" bIns="5451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</a:t>
            </a:r>
            <a:r>
              <a:rPr lang="ru-RU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endParaRPr lang="ru-RU"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034596" y="4450456"/>
            <a:ext cx="393729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-2х – 3х = 8 – 3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764206" y="5184626"/>
            <a:ext cx="21964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5х 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107237" y="5844600"/>
            <a:ext cx="536557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 : (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5 )х 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 : (– 5)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080474" y="5158342"/>
            <a:ext cx="17684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 = – 1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128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6" grpId="0"/>
      <p:bldP spid="17" grpId="0"/>
      <p:bldP spid="18" grpId="0"/>
      <p:bldP spid="19" grpId="0"/>
      <p:bldP spid="40" grpId="0"/>
      <p:bldP spid="31" grpId="0"/>
      <p:bldP spid="32" grpId="0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136104" y="225343"/>
            <a:ext cx="1252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ТЕСТ №</a:t>
            </a:r>
            <a:r>
              <a:rPr lang="en-US" sz="5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01268" y="1362413"/>
            <a:ext cx="113911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Сумма двух чисел равна 140. Найдите эти числа, если 8 % первого числа равны 6 % второго.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50431" y="2776744"/>
            <a:ext cx="21092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360240" y="2326923"/>
            <a:ext cx="16850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A) </a:t>
            </a:r>
            <a:r>
              <a:rPr lang="ru-RU" sz="28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60; 80</a:t>
            </a:r>
            <a:endParaRPr lang="ru-RU" sz="28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141189" y="2326923"/>
            <a:ext cx="16850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B) </a:t>
            </a:r>
            <a:r>
              <a:rPr lang="ru-RU" sz="28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75; 65</a:t>
            </a:r>
            <a:endParaRPr lang="ru-RU" sz="28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887522" y="2305565"/>
            <a:ext cx="16850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C) </a:t>
            </a:r>
            <a:r>
              <a:rPr lang="ru-RU" sz="28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50; 90</a:t>
            </a:r>
            <a:endParaRPr lang="ru-RU" sz="2800" b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366000" y="2327731"/>
            <a:ext cx="16850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D) </a:t>
            </a:r>
            <a:r>
              <a:rPr lang="ru-RU" sz="28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70; 70</a:t>
            </a:r>
            <a:endParaRPr lang="ru-RU" sz="28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0" name="Text Box 15"/>
          <p:cNvSpPr txBox="1">
            <a:spLocks noChangeArrowheads="1"/>
          </p:cNvSpPr>
          <p:nvPr/>
        </p:nvSpPr>
        <p:spPr bwMode="auto">
          <a:xfrm>
            <a:off x="8897811" y="6192738"/>
            <a:ext cx="2878168" cy="72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033" tIns="54517" rIns="109033" bIns="5451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</a:t>
            </a:r>
            <a:r>
              <a:rPr lang="ru-RU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74652" y="3368744"/>
            <a:ext cx="1238293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Пусть х – первое число, тогда второе число 140 – х.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8 % первого числа равно 0,08х.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6 % второго числа равно 0,06 · (140 – х).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Приравниваем 8 % первого числа  6%  второго и решаем уравнение.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99641" y="5259827"/>
            <a:ext cx="39132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0,08х = 0,06 </a:t>
            </a:r>
            <a:r>
              <a:rPr lang="ru-RU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·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(140 – х)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26866" y="5770734"/>
            <a:ext cx="34147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0,08х = 8,4 – 0,06х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82442" y="6293954"/>
            <a:ext cx="32944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0,08х +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0,06х = 8,4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5948786" y="5259827"/>
            <a:ext cx="19944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0,14х =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8,4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5948786" y="5770734"/>
            <a:ext cx="23134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 = 8,4 : 0,14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490628" y="6267648"/>
            <a:ext cx="11945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 = 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8897811" y="5259827"/>
            <a:ext cx="23952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140 – 60 = 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1437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6" grpId="0"/>
      <p:bldP spid="17" grpId="0"/>
      <p:bldP spid="18" grpId="0"/>
      <p:bldP spid="19" grpId="0"/>
      <p:bldP spid="40" grpId="0"/>
      <p:bldP spid="14" grpId="0"/>
      <p:bldP spid="15" grpId="0"/>
      <p:bldP spid="20" grpId="0"/>
      <p:bldP spid="21" grpId="0"/>
      <p:bldP spid="22" grpId="0"/>
      <p:bldP spid="23" grpId="0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136104" y="225343"/>
            <a:ext cx="1252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ТЕСТ №</a:t>
            </a:r>
            <a:r>
              <a:rPr lang="en-US" sz="5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0867" y="1521700"/>
            <a:ext cx="1195458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Сумма двух чисел равна 140, их разность равна 60.            </a:t>
            </a:r>
          </a:p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Найдите эти числа.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80992" y="3340554"/>
            <a:ext cx="25940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339458" y="2755779"/>
            <a:ext cx="18918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A) </a:t>
            </a:r>
            <a:r>
              <a:rPr lang="ru-RU" sz="32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70; 70</a:t>
            </a:r>
            <a:endParaRPr lang="ru-RU" sz="32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012487" y="2755779"/>
            <a:ext cx="20968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B) </a:t>
            </a:r>
            <a:r>
              <a:rPr lang="ru-RU" sz="32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110; 30</a:t>
            </a:r>
            <a:endParaRPr lang="ru-RU" sz="32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832848" y="2755779"/>
            <a:ext cx="21194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C) </a:t>
            </a:r>
            <a:r>
              <a:rPr lang="ru-RU" sz="32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100; 40</a:t>
            </a:r>
            <a:endParaRPr lang="ru-RU" sz="3200" b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692992" y="2736354"/>
            <a:ext cx="18918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D) </a:t>
            </a:r>
            <a:r>
              <a:rPr lang="ru-RU" sz="32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80; 60</a:t>
            </a:r>
            <a:endParaRPr lang="ru-RU" sz="32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0" name="Text Box 15"/>
          <p:cNvSpPr txBox="1">
            <a:spLocks noChangeArrowheads="1"/>
          </p:cNvSpPr>
          <p:nvPr/>
        </p:nvSpPr>
        <p:spPr bwMode="auto">
          <a:xfrm>
            <a:off x="1118849" y="6133478"/>
            <a:ext cx="2878168" cy="72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033" tIns="54517" rIns="109033" bIns="5451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</a:t>
            </a:r>
            <a:r>
              <a:rPr lang="ru-RU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endParaRPr lang="ru-RU"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35597" y="4352577"/>
            <a:ext cx="264687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 + у = 140</a:t>
            </a:r>
            <a:endParaRPr lang="ru-RU" sz="3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853749" y="5081092"/>
            <a:ext cx="23775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 – у = 60</a:t>
            </a:r>
            <a:endParaRPr lang="ru-RU" sz="36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829624" y="4179416"/>
            <a:ext cx="3233578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>
              <a:buAutoNum type="alphaUcParenR"/>
            </a:pPr>
            <a:r>
              <a:rPr lang="ru-RU" sz="32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70 + 70 = 140</a:t>
            </a:r>
          </a:p>
          <a:p>
            <a:r>
              <a:rPr lang="ru-RU" sz="3200" b="1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  70 – 70  = 0</a:t>
            </a:r>
            <a:endParaRPr lang="ru-RU" sz="32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829624" y="5403552"/>
            <a:ext cx="3465821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B) </a:t>
            </a:r>
            <a:r>
              <a:rPr lang="ru-RU" sz="32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110 + 30 = 140</a:t>
            </a:r>
          </a:p>
          <a:p>
            <a:r>
              <a:rPr lang="ru-RU" sz="32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     110 – 30 = 80</a:t>
            </a:r>
            <a:endParaRPr lang="ru-RU" sz="32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912655" y="4179416"/>
            <a:ext cx="3488455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C) </a:t>
            </a:r>
            <a:r>
              <a:rPr lang="ru-RU" sz="32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100 + 40 = 140</a:t>
            </a:r>
          </a:p>
          <a:p>
            <a:r>
              <a:rPr lang="ru-RU" sz="3200" b="1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   100 – 40 = 60</a:t>
            </a:r>
            <a:endParaRPr lang="ru-RU" sz="3200" b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917584" y="5403552"/>
            <a:ext cx="3260829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D) </a:t>
            </a:r>
            <a:r>
              <a:rPr lang="ru-RU" sz="32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80 + 60 = 140</a:t>
            </a:r>
          </a:p>
          <a:p>
            <a:r>
              <a:rPr lang="ru-RU" sz="3200" b="1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    80 – 60 = 20</a:t>
            </a:r>
            <a:endParaRPr lang="ru-RU" sz="32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3964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6" grpId="0"/>
      <p:bldP spid="17" grpId="0"/>
      <p:bldP spid="18" grpId="0"/>
      <p:bldP spid="19" grpId="0"/>
      <p:bldP spid="40" grpId="0"/>
      <p:bldP spid="13" grpId="0"/>
      <p:bldP spid="15" grpId="0"/>
      <p:bldP spid="20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136104" y="225343"/>
            <a:ext cx="1252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ТЕСТ №</a:t>
            </a:r>
            <a:r>
              <a:rPr lang="en-US" sz="5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1445" y="1397436"/>
            <a:ext cx="115921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Сумма трёх последовательных целых чисел  </a:t>
            </a:r>
          </a:p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равна – 3. Найдите эти числа.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39425" y="3136184"/>
            <a:ext cx="235166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93936" y="2540092"/>
            <a:ext cx="221086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A) </a:t>
            </a:r>
            <a:r>
              <a:rPr lang="ru-RU" sz="32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– 3, 0, 3</a:t>
            </a:r>
            <a:endParaRPr lang="ru-RU" sz="32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962797" y="2540092"/>
            <a:ext cx="21419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B) </a:t>
            </a:r>
            <a:r>
              <a:rPr lang="ru-RU" sz="32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-2, -1, 0</a:t>
            </a:r>
            <a:endParaRPr lang="ru-RU" sz="32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904856" y="2540092"/>
            <a:ext cx="21194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C) </a:t>
            </a:r>
            <a:r>
              <a:rPr lang="ru-RU" sz="32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-1, 1, 2 </a:t>
            </a:r>
            <a:endParaRPr lang="ru-RU" sz="3200" b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818061" y="2548001"/>
            <a:ext cx="22333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D) </a:t>
            </a:r>
            <a:r>
              <a:rPr lang="ru-RU" sz="32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10, -1, 2</a:t>
            </a:r>
            <a:endParaRPr lang="ru-RU" sz="32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0" name="Text Box 15"/>
          <p:cNvSpPr txBox="1">
            <a:spLocks noChangeArrowheads="1"/>
          </p:cNvSpPr>
          <p:nvPr/>
        </p:nvSpPr>
        <p:spPr bwMode="auto">
          <a:xfrm>
            <a:off x="1068512" y="5829720"/>
            <a:ext cx="2878168" cy="72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033" tIns="54517" rIns="109033" bIns="5451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</a:t>
            </a:r>
            <a:r>
              <a:rPr lang="ru-RU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endParaRPr lang="ru-RU"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48015" y="3784139"/>
            <a:ext cx="347024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 число –   х</a:t>
            </a:r>
          </a:p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 число –   х + 1</a:t>
            </a:r>
          </a:p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число – 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х + 2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541971" y="3757274"/>
            <a:ext cx="49688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 + (х + 1) + (х + 2)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= –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541971" y="4424769"/>
            <a:ext cx="43493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 + х + 1 + х + 2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= –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570178" y="5034546"/>
            <a:ext cx="26176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3х + 3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= –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570177" y="5651534"/>
            <a:ext cx="26176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3х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= –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836385" y="3759089"/>
            <a:ext cx="18627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3х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= –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6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9843261" y="4297522"/>
            <a:ext cx="233000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= –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6 : 3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9843261" y="4860146"/>
            <a:ext cx="233000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= –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510793" y="5481506"/>
            <a:ext cx="32945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2 + 1 =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 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9539264" y="6080808"/>
            <a:ext cx="32945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2 + 2 = 0 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6980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6" grpId="0"/>
      <p:bldP spid="17" grpId="0"/>
      <p:bldP spid="18" grpId="0"/>
      <p:bldP spid="19" grpId="0"/>
      <p:bldP spid="40" grpId="0"/>
      <p:bldP spid="6" grpId="0"/>
      <p:bldP spid="12" grpId="0"/>
      <p:bldP spid="13" grpId="0"/>
      <p:bldP spid="14" grpId="0"/>
      <p:bldP spid="15" grpId="0"/>
      <p:bldP spid="20" grpId="0"/>
      <p:bldP spid="21" grpId="0"/>
      <p:bldP spid="8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0120" y="411204"/>
            <a:ext cx="12498064" cy="596958"/>
          </a:xfrm>
        </p:spPr>
        <p:txBody>
          <a:bodyPr/>
          <a:lstStyle/>
          <a:p>
            <a:pPr algn="ctr"/>
            <a:r>
              <a:rPr lang="ru-RU" sz="3879" b="1" dirty="0" smtClean="0"/>
              <a:t>САМОСТОЯТЕЛЬНАЯ РАБОТА</a:t>
            </a:r>
            <a:endParaRPr lang="ru-RU" sz="3879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4384576" y="2803136"/>
            <a:ext cx="7425425" cy="2031325"/>
          </a:xfrm>
        </p:spPr>
        <p:txBody>
          <a:bodyPr/>
          <a:lstStyle/>
          <a:p>
            <a:pPr algn="ctr"/>
            <a:r>
              <a:rPr lang="en-US" sz="4400" b="1" dirty="0">
                <a:solidFill>
                  <a:schemeClr val="tx1"/>
                </a:solidFill>
              </a:rPr>
              <a:t>  </a:t>
            </a:r>
            <a:r>
              <a:rPr lang="ru-RU" sz="4400" b="1" dirty="0" smtClean="0">
                <a:solidFill>
                  <a:schemeClr val="tx1"/>
                </a:solidFill>
              </a:rPr>
              <a:t>Решить задачи</a:t>
            </a:r>
          </a:p>
          <a:p>
            <a:pPr algn="ctr"/>
            <a:r>
              <a:rPr lang="ru-RU" sz="4400" b="1" dirty="0" smtClean="0">
                <a:solidFill>
                  <a:schemeClr val="tx1"/>
                </a:solidFill>
              </a:rPr>
              <a:t> № 1032 (2,4), № 1027</a:t>
            </a:r>
          </a:p>
          <a:p>
            <a:pPr algn="ctr"/>
            <a:r>
              <a:rPr lang="ru-RU" sz="4400" b="1" dirty="0" smtClean="0">
                <a:solidFill>
                  <a:schemeClr val="tx1"/>
                </a:solidFill>
              </a:rPr>
              <a:t>на страницах 191, 194. </a:t>
            </a:r>
            <a:endParaRPr lang="ru-RU" sz="4400" b="1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785" y="2051987"/>
            <a:ext cx="3519791" cy="3533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307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569bc3e4b3408042151b819e3e2b75d4716ef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12214</TotalTime>
  <Words>635</Words>
  <Application>Microsoft Office PowerPoint</Application>
  <PresentationFormat>Произвольный</PresentationFormat>
  <Paragraphs>109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Cambria Math</vt:lpstr>
      <vt:lpstr>Office Theme</vt:lpstr>
      <vt:lpstr>МАТЕМАТИКА</vt:lpstr>
      <vt:lpstr>РЕШЕНИЕ ЗАДАЧ</vt:lpstr>
      <vt:lpstr>ТЕСТ № 9</vt:lpstr>
      <vt:lpstr>ТЕСТ № 9</vt:lpstr>
      <vt:lpstr>ТЕСТ № 9</vt:lpstr>
      <vt:lpstr>ТЕСТ № 9</vt:lpstr>
      <vt:lpstr>ТЕСТ № 9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Дурдона Шарипова</dc:creator>
  <cp:lastModifiedBy>Пользователь</cp:lastModifiedBy>
  <cp:revision>703</cp:revision>
  <dcterms:created xsi:type="dcterms:W3CDTF">2020-04-09T07:32:19Z</dcterms:created>
  <dcterms:modified xsi:type="dcterms:W3CDTF">2021-01-30T08:07:41Z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