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7" r:id="rId2"/>
    <p:sldId id="345" r:id="rId3"/>
    <p:sldId id="328" r:id="rId4"/>
    <p:sldId id="354" r:id="rId5"/>
    <p:sldId id="356" r:id="rId6"/>
    <p:sldId id="357" r:id="rId7"/>
    <p:sldId id="358" r:id="rId8"/>
    <p:sldId id="359" r:id="rId9"/>
    <p:sldId id="360" r:id="rId10"/>
    <p:sldId id="361" r:id="rId11"/>
    <p:sldId id="311" r:id="rId12"/>
  </p:sldIdLst>
  <p:sldSz cx="12192000" cy="6858000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00AA6"/>
    <a:srgbClr val="1F169A"/>
    <a:srgbClr val="FF99FF"/>
    <a:srgbClr val="FF0066"/>
    <a:srgbClr val="5A2781"/>
    <a:srgbClr val="9C1414"/>
    <a:srgbClr val="F682B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C083E6E3-FA7D-4D7B-A595-EF9225AFEA82}" styleName="Светлый стиль 1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207" autoAdjust="0"/>
    <p:restoredTop sz="94364" autoAdjust="0"/>
  </p:normalViewPr>
  <p:slideViewPr>
    <p:cSldViewPr snapToGrid="0">
      <p:cViewPr varScale="1">
        <p:scale>
          <a:sx n="69" d="100"/>
          <a:sy n="69" d="100"/>
        </p:scale>
        <p:origin x="810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F24D63-C40D-4953-A3B3-012ACEF41A2B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040020-5023-489D-A913-062CDB77B6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83644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2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7315106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3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609654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4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3961868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5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866695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6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609644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7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dirty="0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36001459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8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dirty="0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1568891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9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dirty="0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207717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8EAE6B4-8C48-49EE-A058-FA90B7BA18F7}" type="slidenum">
              <a:rPr lang="ru-RU" altLang="ru-RU"/>
              <a:pPr>
                <a:spcBef>
                  <a:spcPct val="0"/>
                </a:spcBef>
              </a:pPr>
              <a:t>10</a:t>
            </a:fld>
            <a:endParaRPr lang="ru-RU" altLang="ru-RU"/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ru-RU" altLang="ru-RU" dirty="0" smtClean="0">
                <a:latin typeface="Arial" panose="020B0604020202020204" pitchFamily="34" charset="0"/>
              </a:rPr>
              <a:t>Выполнить сложение на координатной прямой. После выполнения математического диктанта – взаимопроверка и оценивание работ учащимися</a:t>
            </a:r>
          </a:p>
        </p:txBody>
      </p:sp>
    </p:spTree>
    <p:extLst>
      <p:ext uri="{BB962C8B-B14F-4D97-AF65-F5344CB8AC3E}">
        <p14:creationId xmlns:p14="http://schemas.microsoft.com/office/powerpoint/2010/main" val="3207393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568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5279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5102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1/30/2021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12984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154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8382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4052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2668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578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75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822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5691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1229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595D81-2D94-4EAB-A4E9-3898723740E1}" type="datetimeFigureOut">
              <a:rPr lang="ru-RU" smtClean="0"/>
              <a:pPr/>
              <a:t>30.01.2021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7BEC83-BD83-4E7E-81AE-40D2444D3AF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2764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  <p:sldLayoutId id="2147483662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12192000" cy="20195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957485" y="588125"/>
            <a:ext cx="6477231" cy="954498"/>
          </a:xfrm>
          <a:prstGeom prst="rect">
            <a:avLst/>
          </a:prstGeom>
        </p:spPr>
        <p:txBody>
          <a:bodyPr vert="horz" wrap="square" lIns="0" tIns="30867" rIns="0" bIns="0" rtlCol="0" anchor="ctr">
            <a:spAutoFit/>
          </a:bodyPr>
          <a:lstStyle/>
          <a:p>
            <a:pPr marL="26841">
              <a:lnSpc>
                <a:spcPct val="100000"/>
              </a:lnSpc>
              <a:spcBef>
                <a:spcPts val="241"/>
              </a:spcBef>
            </a:pPr>
            <a:r>
              <a:rPr lang="ru-RU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73756" y="3406365"/>
            <a:ext cx="6813406" cy="279980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ru-RU" sz="3600" b="1" dirty="0" smtClean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sz="36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endParaRPr sz="36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26841"/>
            <a:r>
              <a:rPr lang="ru-RU" sz="3600" b="1" kern="800" spc="-53" dirty="0" smtClean="0">
                <a:solidFill>
                  <a:srgbClr val="002060"/>
                </a:solidFill>
                <a:latin typeface="Arial" pitchFamily="34" charset="0"/>
                <a:ea typeface="+mj-ea"/>
                <a:cs typeface="Arial" pitchFamily="34" charset="0"/>
              </a:rPr>
              <a:t>ПРОСТЕЙШИЕ ЛИНЕЙНЫЕ УРАВНЕНИЯ С ОДНИМ НЕИЗВЕСТНЫМ  И ДРОБНЫМ КОЭФФИЦИЕНТОМ.</a:t>
            </a:r>
            <a:endParaRPr lang="ru-RU" sz="36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920498" y="3239760"/>
            <a:ext cx="723764" cy="296640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940666" y="482101"/>
            <a:ext cx="127631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286936" y="513132"/>
            <a:ext cx="575036" cy="772543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6</a:t>
            </a:r>
            <a:endParaRPr sz="4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9940665" y="1277979"/>
            <a:ext cx="1276313" cy="395080"/>
          </a:xfrm>
          <a:prstGeom prst="rect">
            <a:avLst/>
          </a:prstGeom>
        </p:spPr>
        <p:txBody>
          <a:bodyPr vert="horz" wrap="square" lIns="0" tIns="25499" rIns="0" bIns="0" rtlCol="0">
            <a:spAutoFit/>
          </a:bodyPr>
          <a:lstStyle/>
          <a:p>
            <a:pPr algn="ctr">
              <a:spcBef>
                <a:spcPts val="201"/>
              </a:spcBef>
            </a:pPr>
            <a:r>
              <a:rPr lang="ru-RU" sz="24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400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90" y="450370"/>
            <a:ext cx="1211157" cy="122797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62245" y="3519118"/>
            <a:ext cx="2449382" cy="2574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2613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0590" y="859711"/>
            <a:ext cx="109108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1039.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Периметр треугольника 62 см. Одна из его сторон длиннее второй на 5 см и на 4 см короче третьей. Найдите длины сторон этого треугольника.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28863" y="2383829"/>
            <a:ext cx="923770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Дано: 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Пусть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сторона – (х + 5) см</a:t>
            </a:r>
          </a:p>
          <a:p>
            <a:pPr algn="just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2 сторона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 см</a:t>
            </a:r>
          </a:p>
          <a:p>
            <a:pPr algn="just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3 сторона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+ 5 + 4 = (х + 9) см .</a:t>
            </a:r>
          </a:p>
        </p:txBody>
      </p:sp>
      <p:sp>
        <p:nvSpPr>
          <p:cNvPr id="3" name="Правая фигурная скобка 2"/>
          <p:cNvSpPr/>
          <p:nvPr/>
        </p:nvSpPr>
        <p:spPr>
          <a:xfrm>
            <a:off x="8973417" y="2439436"/>
            <a:ext cx="353292" cy="1273771"/>
          </a:xfrm>
          <a:prstGeom prst="rightBrac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566565" y="2800846"/>
            <a:ext cx="12746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62 см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40590" y="3798964"/>
            <a:ext cx="10715754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Составим сумму длин всех сторон треугольника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которая равна периметру 62 см.</a:t>
            </a:r>
          </a:p>
          <a:p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40590" y="4722660"/>
            <a:ext cx="4112023" cy="1815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(х + 5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+ х + (х + 9) = 62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+ 5 + х + х + 9 = 62 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+ 14 = 62</a:t>
            </a:r>
          </a:p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3х = 62 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14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033459" y="4756193"/>
            <a:ext cx="2100255" cy="13849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 = 48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48 : 3</a:t>
            </a:r>
          </a:p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16 (см) 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414560" y="4736924"/>
            <a:ext cx="25699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 + 5 = 21 см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414560" y="5300404"/>
            <a:ext cx="25699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 + 9 = 25 см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359799" y="6181448"/>
            <a:ext cx="48447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Ответ: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16 см, 21 см, 25 см.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905052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5" grpId="0"/>
      <p:bldP spid="3" grpId="0" animBg="1"/>
      <p:bldP spid="4" grpId="0"/>
      <p:bldP spid="6" grpId="0"/>
      <p:bldP spid="7" grpId="0"/>
      <p:bldP spid="8" grpId="0"/>
      <p:bldP spid="9" grpId="0"/>
      <p:bldP spid="1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83" y="837685"/>
            <a:ext cx="12189017" cy="6158860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2983" y="0"/>
            <a:ext cx="12189017" cy="81741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983" y="109532"/>
            <a:ext cx="121890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САМОСТОЯТЕЛЬНАЯ РАБОТА</a:t>
            </a:r>
            <a:endParaRPr lang="ru-RU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964872" y="2813804"/>
            <a:ext cx="574963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РЕШИТЬ ЗАДАЧИ </a:t>
            </a:r>
            <a:endParaRPr lang="ru-RU" sz="4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 1041, № 1042,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странице 195.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168600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36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РЕШЕНИЕ ЗАДАЧ С ПОМОЩЬЮ УРАВНЕНИЙ</a:t>
            </a:r>
            <a:endParaRPr lang="ru-RU" altLang="ru-RU" sz="36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55457" y="873534"/>
            <a:ext cx="10061948" cy="1305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Многие задачи можно решить с помощью уравнений. Для этого нужно: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920" y="2260920"/>
            <a:ext cx="10731021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Обозначить искомое неизвестное какой –либо буквой;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Составить уравнение, которое отображает содержание задачи по условию;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Решить составленное уравнение;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Написать ответ на поставленный вопрос;</a:t>
            </a:r>
          </a:p>
          <a:p>
            <a:pPr marL="514350" indent="-514350">
              <a:lnSpc>
                <a:spcPct val="150000"/>
              </a:lnSpc>
              <a:buAutoNum type="arabicParenR"/>
            </a:pP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Проверить соответствие ответа условию задачи.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0606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6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СЛЕДОВАТЕЛЬНО: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268601" y="3576361"/>
            <a:ext cx="11507763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Математическая модель задачи переводит в сложных случаях задачу на математический язык, оформляет её в формулы, уравнения и неравенства.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8601" y="924888"/>
            <a:ext cx="1165479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Когда выполняют решение задачи по такой схеме, то говорят, что задача записана «математическим языком» или построена математическая модель задачи.</a:t>
            </a:r>
            <a:endParaRPr lang="ru-RU" sz="32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092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6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ПРИМЕРЫ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0590" y="859711"/>
            <a:ext cx="109108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Я задумал число. Если, умножив его на 2, разделить полученное произведение на 8, прибавить к частному 20, отнять от суммы 15, то получим 10. Какое число я задумал?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019409" y="2009895"/>
            <a:ext cx="415318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1 способ:</a:t>
            </a:r>
            <a:endParaRPr lang="ru-RU" sz="32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t="10364" b="2823"/>
          <a:stretch/>
        </p:blipFill>
        <p:spPr>
          <a:xfrm>
            <a:off x="798277" y="2743201"/>
            <a:ext cx="10595446" cy="3865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495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ПРИМЕРЫ ЗАДАЧ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0590" y="859711"/>
            <a:ext cx="1091082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Я задумал число. Если, умножив его на 2, разделить полученное произведение на 8, прибавить к частному 20, отнять от суммы 15, то получим 10. Какое число я задумал?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019409" y="2118874"/>
            <a:ext cx="4153181" cy="739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3200" b="1" dirty="0" smtClean="0">
                <a:solidFill>
                  <a:srgbClr val="1F169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2 способ:</a:t>
            </a:r>
            <a:endParaRPr lang="ru-RU" sz="3200" b="1" dirty="0">
              <a:solidFill>
                <a:srgbClr val="1F169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6496754"/>
              </p:ext>
            </p:extLst>
          </p:nvPr>
        </p:nvGraphicFramePr>
        <p:xfrm>
          <a:off x="823339" y="3019145"/>
          <a:ext cx="10545322" cy="3169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6242479">
                  <a:extLst>
                    <a:ext uri="{9D8B030D-6E8A-4147-A177-3AD203B41FA5}">
                      <a16:colId xmlns:a16="http://schemas.microsoft.com/office/drawing/2014/main" val="3109233569"/>
                    </a:ext>
                  </a:extLst>
                </a:gridCol>
                <a:gridCol w="4302843">
                  <a:extLst>
                    <a:ext uri="{9D8B030D-6E8A-4147-A177-3AD203B41FA5}">
                      <a16:colId xmlns:a16="http://schemas.microsoft.com/office/drawing/2014/main" val="154760242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На русском языке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На языке математики</a:t>
                      </a:r>
                      <a:endParaRPr lang="ru-RU" sz="2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99383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Задуманное число</a:t>
                      </a:r>
                    </a:p>
                    <a:p>
                      <a:pPr algn="l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Его умножили на 2</a:t>
                      </a:r>
                    </a:p>
                    <a:p>
                      <a:pPr algn="l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Произведение разделили на 8</a:t>
                      </a:r>
                    </a:p>
                    <a:p>
                      <a:pPr algn="l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К частному прибавили 20</a:t>
                      </a:r>
                    </a:p>
                    <a:p>
                      <a:pPr algn="l"/>
                      <a:r>
                        <a:rPr lang="ru-RU" sz="28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Из полученной суммы</a:t>
                      </a:r>
                      <a:r>
                        <a:rPr lang="ru-RU" sz="2800" b="1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вычли 15 и разность стала равной 10</a:t>
                      </a:r>
                      <a:endParaRPr lang="ru-RU" sz="28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х</a:t>
                      </a:r>
                    </a:p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2х</a:t>
                      </a:r>
                    </a:p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2х : 8</a:t>
                      </a:r>
                    </a:p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2х : 8 + 20</a:t>
                      </a:r>
                    </a:p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2х : 8 + 20 - 15 </a:t>
                      </a:r>
                      <a:endParaRPr lang="ru-RU" sz="2800" b="1" dirty="0" smtClean="0">
                        <a:solidFill>
                          <a:srgbClr val="C0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2х : 8 + 20 - 15 = 10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3108746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14595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2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051837" y="886787"/>
            <a:ext cx="51367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1031.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312" y="1725789"/>
            <a:ext cx="4778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1) 0,25х + 0,4х = 7 – 0,35х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01693" y="1725789"/>
            <a:ext cx="4778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4(2,5 – х) – 4,5 = 12,5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6624" y="2379814"/>
            <a:ext cx="4778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0,25х + 0,4х +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0,35х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7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19096" y="2992600"/>
            <a:ext cx="430311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(0,25 + 0,4 + 0,35)х  = 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443494" y="3605386"/>
            <a:ext cx="1176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х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7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717089" y="2330257"/>
            <a:ext cx="3549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 – 4х – 4,5 = 12,5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717089" y="2867025"/>
            <a:ext cx="3549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5,5 – 4х = 12,5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17089" y="3403793"/>
            <a:ext cx="3549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4х = 12,5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5,5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17090" y="3927013"/>
            <a:ext cx="18865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4х = 7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17090" y="4450233"/>
            <a:ext cx="4061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4х : (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 = 7 : (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17089" y="4987001"/>
            <a:ext cx="4061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((– 4) : (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4))х= 7 : (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861378" y="5605017"/>
            <a:ext cx="3404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1,75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2537" y="3807788"/>
            <a:ext cx="2828161" cy="2138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4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02045" y="844117"/>
            <a:ext cx="109108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1032.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уравнение: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41312" y="1725789"/>
            <a:ext cx="47789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2,5(4 – 2х) – 5(1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3х) = 5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301693" y="1725789"/>
            <a:ext cx="52497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(х – 5) – 1,2(5 – 4х) = 2,8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187676" y="2330257"/>
            <a:ext cx="3980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10 – 5х – 5 + 15х = 5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40728" y="2938053"/>
            <a:ext cx="3980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+ 10х = 5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337710" y="3492444"/>
            <a:ext cx="231989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10х = 5 – 5  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37710" y="4078007"/>
            <a:ext cx="1765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10х = 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37710" y="4684747"/>
            <a:ext cx="17657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х = 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31184" y="2332950"/>
            <a:ext cx="40753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х + 5 – 6 + 4,8х = 2,8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31184" y="2853477"/>
            <a:ext cx="40753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х + 4,8х +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5 – 6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= 2,8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63117" y="3391387"/>
            <a:ext cx="2842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3,8х – 1  = 2,8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63117" y="4001328"/>
            <a:ext cx="28423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3,8х = 2,8 +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63117" y="4601227"/>
            <a:ext cx="216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3,8х = 3,8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763117" y="5151872"/>
            <a:ext cx="21634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1</a:t>
            </a:r>
          </a:p>
        </p:txBody>
      </p:sp>
    </p:spTree>
    <p:extLst>
      <p:ext uri="{BB962C8B-B14F-4D97-AF65-F5344CB8AC3E}">
        <p14:creationId xmlns:p14="http://schemas.microsoft.com/office/powerpoint/2010/main" val="746620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63132" y="900335"/>
            <a:ext cx="530301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1034.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Решите уравнение: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159967" y="1725789"/>
                <a:ext cx="2622324" cy="8038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х + </m:t>
                        </m:r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х + </m:t>
                        </m:r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  <m:r>
                      <a:rPr lang="ru-RU" sz="3200" b="1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ru-RU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den>
                    </m:f>
                  </m:oMath>
                </a14:m>
                <a:endParaRPr lang="ru-RU" sz="3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59967" y="1725789"/>
                <a:ext cx="2622324" cy="803810"/>
              </a:xfrm>
              <a:prstGeom prst="rect">
                <a:avLst/>
              </a:prstGeom>
              <a:blipFill>
                <a:blip r:embed="rId3"/>
                <a:stretch>
                  <a:fillRect l="-5814" b="-98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6301694" y="1725789"/>
                <a:ext cx="2523652" cy="129612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ru-RU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  <m:r>
                          <a:rPr lang="ru-RU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х</m:t>
                        </m:r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− х</m:t>
                        </m:r>
                      </m:den>
                    </m:f>
                    <m:r>
                      <a:rPr lang="ru-RU" sz="3200" b="1" i="1" dirty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3200" b="1" i="1" dirty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𝟑</m:t>
                        </m:r>
                      </m:num>
                      <m:den>
                        <m:r>
                          <a:rPr lang="ru-RU" sz="3200" b="1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den>
                    </m:f>
                  </m:oMath>
                </a14:m>
                <a:endParaRPr lang="ru-RU" sz="32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just"/>
                <a:endParaRPr lang="ru-RU" sz="3200" b="1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01694" y="1725789"/>
                <a:ext cx="2523652" cy="1296124"/>
              </a:xfrm>
              <a:prstGeom prst="rect">
                <a:avLst/>
              </a:prstGeom>
              <a:blipFill>
                <a:blip r:embed="rId4"/>
                <a:stretch>
                  <a:fillRect l="-628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/>
          <p:cNvSpPr txBox="1"/>
          <p:nvPr/>
        </p:nvSpPr>
        <p:spPr>
          <a:xfrm>
            <a:off x="1534039" y="2610847"/>
            <a:ext cx="371683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(х + 1) : (х + 2) = 1 : 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534039" y="3234295"/>
            <a:ext cx="3827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(х + 1) 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2 = (х + 2) 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534039" y="3838763"/>
            <a:ext cx="26638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+ 2 = х + 2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4038" y="4361983"/>
            <a:ext cx="26638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2х – х = 2 – 2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40620" y="4885203"/>
            <a:ext cx="14446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х = 0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771056" y="2615154"/>
            <a:ext cx="4077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(2х + 3) : (5 – х) = 3 : 5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771056" y="3234295"/>
            <a:ext cx="38276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(2х + 3) </a:t>
            </a:r>
            <a:r>
              <a:rPr lang="ru-RU" sz="28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·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5 = (5 – х) </a:t>
            </a:r>
            <a:r>
              <a:rPr lang="ru-RU" sz="2800" b="1" dirty="0">
                <a:latin typeface="Calibri" panose="020F0502020204030204" pitchFamily="34" charset="0"/>
                <a:cs typeface="Calibri" panose="020F0502020204030204" pitchFamily="34" charset="0"/>
              </a:rPr>
              <a:t>·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771056" y="3847377"/>
            <a:ext cx="34120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10х + 15 = 15 – 3х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6771056" y="4460459"/>
            <a:ext cx="407705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10х + 3х = 15 – </a:t>
            </a: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endParaRPr lang="ru-RU" sz="2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563520" y="4983679"/>
            <a:ext cx="166636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13х = 0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966142" y="5408423"/>
            <a:ext cx="11251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0</a:t>
            </a:r>
          </a:p>
        </p:txBody>
      </p:sp>
    </p:spTree>
    <p:extLst>
      <p:ext uri="{BB962C8B-B14F-4D97-AF65-F5344CB8AC3E}">
        <p14:creationId xmlns:p14="http://schemas.microsoft.com/office/powerpoint/2010/main" val="1343609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object 2"/>
          <p:cNvSpPr/>
          <p:nvPr/>
        </p:nvSpPr>
        <p:spPr>
          <a:xfrm>
            <a:off x="0" y="0"/>
            <a:ext cx="12202872" cy="692727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0" y="12702"/>
            <a:ext cx="12192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ru-RU" altLang="ru-RU" sz="40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ЗАДАНИЯ ПО УЧЕБНИКУ</a:t>
            </a:r>
            <a:endParaRPr lang="ru-RU" altLang="ru-RU" sz="40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0590" y="1056973"/>
            <a:ext cx="1091082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28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1038. </a:t>
            </a:r>
            <a:r>
              <a:rPr lang="ru-RU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Я задумал число. Вычел из него 42, разность умножил на 12 и получил 1 080. Какое число я задумал?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0590" y="2272874"/>
            <a:ext cx="630053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3200" b="1" dirty="0" smtClean="0">
                <a:solidFill>
                  <a:srgbClr val="200AA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Решение: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(х – 42) · 12 = 1080</a:t>
            </a:r>
            <a:endParaRPr lang="ru-RU" sz="32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69911" y="3029406"/>
            <a:ext cx="338426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12х – 504 =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1080</a:t>
            </a:r>
            <a:endParaRPr lang="ru-RU" sz="3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2969911" y="3794657"/>
            <a:ext cx="351089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12х = 1080 + </a:t>
            </a:r>
            <a:r>
              <a:rPr lang="ru-RU" sz="3200" b="1" dirty="0">
                <a:latin typeface="Arial" panose="020B0604020202020204" pitchFamily="34" charset="0"/>
                <a:cs typeface="Arial" panose="020B0604020202020204" pitchFamily="34" charset="0"/>
              </a:rPr>
              <a:t>504 </a:t>
            </a:r>
            <a:endParaRPr lang="ru-RU" sz="32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006187" y="4493764"/>
            <a:ext cx="224612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12х = 1584</a:t>
            </a:r>
            <a:endParaRPr lang="ru-RU" sz="32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061605" y="5192871"/>
            <a:ext cx="26100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1584 : 12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3098793" y="5777646"/>
            <a:ext cx="15632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х = 132</a:t>
            </a:r>
            <a:endParaRPr lang="ru-RU" sz="3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9263" y="2212133"/>
            <a:ext cx="2459203" cy="3857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7958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3" grpId="0" autoUpdateAnimBg="0"/>
      <p:bldP spid="2" grpId="0"/>
      <p:bldP spid="9" grpId="0"/>
      <p:bldP spid="3" grpId="0"/>
      <p:bldP spid="10" grpId="0"/>
      <p:bldP spid="11" grpId="0"/>
      <p:bldP spid="12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a9b8d5a91b1fb9ef2beb9e8af291252e190b8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13734</TotalTime>
  <Words>956</Words>
  <Application>Microsoft Office PowerPoint</Application>
  <PresentationFormat>Широкоэкранный</PresentationFormat>
  <Paragraphs>126</Paragraphs>
  <Slides>11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Cambria Math</vt:lpstr>
      <vt:lpstr>Тема Office</vt:lpstr>
      <vt:lpstr>МАТЕМАТИКА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HP</dc:creator>
  <cp:lastModifiedBy>Пользователь</cp:lastModifiedBy>
  <cp:revision>1100</cp:revision>
  <dcterms:created xsi:type="dcterms:W3CDTF">2020-08-26T00:15:27Z</dcterms:created>
  <dcterms:modified xsi:type="dcterms:W3CDTF">2021-01-30T08:04:26Z</dcterms:modified>
</cp:coreProperties>
</file>