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7" r:id="rId2"/>
    <p:sldId id="345" r:id="rId3"/>
    <p:sldId id="328" r:id="rId4"/>
    <p:sldId id="354" r:id="rId5"/>
    <p:sldId id="346" r:id="rId6"/>
    <p:sldId id="348" r:id="rId7"/>
    <p:sldId id="353" r:id="rId8"/>
    <p:sldId id="349" r:id="rId9"/>
    <p:sldId id="347" r:id="rId10"/>
    <p:sldId id="355" r:id="rId11"/>
    <p:sldId id="311" r:id="rId12"/>
  </p:sldIdLst>
  <p:sldSz cx="12192000" cy="6858000"/>
  <p:notesSz cx="6858000" cy="9144000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0AA6"/>
    <a:srgbClr val="1F169A"/>
    <a:srgbClr val="FF99FF"/>
    <a:srgbClr val="FF0066"/>
    <a:srgbClr val="5A2781"/>
    <a:srgbClr val="9C1414"/>
    <a:srgbClr val="F68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07" autoAdjust="0"/>
    <p:restoredTop sz="94364" autoAdjust="0"/>
  </p:normalViewPr>
  <p:slideViewPr>
    <p:cSldViewPr snapToGrid="0">
      <p:cViewPr varScale="1">
        <p:scale>
          <a:sx n="69" d="100"/>
          <a:sy n="69" d="100"/>
        </p:scale>
        <p:origin x="81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24D63-C40D-4953-A3B3-012ACEF41A2B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40020-5023-489D-A913-062CDB77B6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2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27315106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3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6096543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4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3961868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5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2820833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6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31186830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7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11665739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8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26888247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9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22971590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10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971608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019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194847" y="3434249"/>
            <a:ext cx="6007044" cy="249202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40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40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40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РЕШЕНИЕ ЛИНЕЙНЫХ </a:t>
            </a:r>
          </a:p>
          <a:p>
            <a:pPr marL="26841"/>
            <a:r>
              <a:rPr lang="ru-RU" sz="40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УРАВНЕНИЙ С ОДНИМ </a:t>
            </a:r>
          </a:p>
          <a:p>
            <a:pPr marL="26841"/>
            <a:r>
              <a:rPr lang="ru-RU" sz="40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НЕИЗВЕСТНЫМ.</a:t>
            </a:r>
            <a:endParaRPr lang="ru-RU" sz="4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93524" y="3489668"/>
            <a:ext cx="595744" cy="238119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86936" y="513132"/>
            <a:ext cx="575036" cy="77254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277979"/>
            <a:ext cx="1276313" cy="395080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4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90" y="450370"/>
            <a:ext cx="1211157" cy="12279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9249" y="3158787"/>
            <a:ext cx="2851714" cy="3042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ЗАДАНИЕ ПО УЧЕБНИКУ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36510" y="1277502"/>
            <a:ext cx="5553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101</a:t>
            </a:r>
            <a:r>
              <a:rPr lang="en-US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Решите уравнение: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82907" y="2293358"/>
            <a:ext cx="35333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7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2х + 3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861017" y="2293358"/>
            <a:ext cx="42033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21 – 9х  = 24 – 12х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132893" y="2978748"/>
            <a:ext cx="29418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2х = 3 +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132893" y="3664139"/>
            <a:ext cx="2518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2)х = 10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315909" y="4349530"/>
            <a:ext cx="13356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= 10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317673" y="2978747"/>
            <a:ext cx="39762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9х + 12х = 24 – 21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813964" y="3563522"/>
            <a:ext cx="15517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3х = 3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250998" y="4148297"/>
            <a:ext cx="31034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3х : 3 = 3 : 3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050911" y="4733072"/>
            <a:ext cx="124183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= 1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409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2" grpId="0"/>
      <p:bldP spid="3" grpId="0"/>
      <p:bldP spid="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3" y="837685"/>
            <a:ext cx="12189017" cy="6158860"/>
          </a:xfrm>
          <a:prstGeom prst="rect">
            <a:avLst/>
          </a:prstGeom>
        </p:spPr>
      </p:pic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САМОСТОЯТЕЛЬНАЯ РАБОТА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64872" y="2813804"/>
            <a:ext cx="574963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РЕШИТЬ ЗАДАЧИ </a:t>
            </a:r>
            <a:endParaRPr lang="ru-RU" sz="4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1022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№ 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1025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странице 1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91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68600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ПОДОБНЫЕ ЧЛЕНЫ И ИХ ПРИВЕДЕНИЕ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55457" y="784326"/>
            <a:ext cx="105972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Пример: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Упростите выражение 8а – 6а – 4а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79165" y="1832089"/>
            <a:ext cx="7149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8а – 6а – 4а = 8а + (- 6а) + (- 4а)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6718" y="2478420"/>
            <a:ext cx="1048375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Слагаемые в этой сумме 8а,  – 6а,  – 4а имеют одинаковый множитель «а», они отличаются только коэффициентом. Такие слагаемые называются подобными членами.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47479" y="5679028"/>
            <a:ext cx="45850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(8 – 6 – 4) </a:t>
            </a:r>
            <a:r>
              <a:rPr lang="ru-RU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·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 = -2а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0606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26" grpId="0"/>
      <p:bldP spid="7" grpId="0"/>
      <p:bldP spid="6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ПРИВЕДЕНИЕ ПОДОБНЫХ ЧЛЕНОВ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53514" y="1196083"/>
            <a:ext cx="10284972" cy="50783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Чтобы заменить выражение равным ему более простым выражением, нужно:</a:t>
            </a:r>
          </a:p>
          <a:p>
            <a:pPr algn="just">
              <a:lnSpc>
                <a:spcPct val="150000"/>
              </a:lnSpc>
            </a:pPr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шаг: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сложить коэффициенты подобных членов;</a:t>
            </a:r>
          </a:p>
          <a:p>
            <a:pPr algn="just">
              <a:lnSpc>
                <a:spcPct val="150000"/>
              </a:lnSpc>
            </a:pPr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шаг: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умножить результат на общий числовой множитель.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9092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ЗАДАНИЕ ПО УЧЕБНИКУ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05306" y="898439"/>
            <a:ext cx="7334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1007.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Приведите подобные члены.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64147" y="1759068"/>
            <a:ext cx="108637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AutoNum type="arabicParenR"/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8а – 5а + 7а + 2а = (– 8 – 5 + 7 + 2)а =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4а 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64146" y="3198310"/>
            <a:ext cx="1029479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2) 1,3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4,3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5,7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2,9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(1,3 – 4,3 – 5,7 – 2,9)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</a:p>
          <a:p>
            <a:pPr>
              <a:lnSpc>
                <a:spcPct val="15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= -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11,6</a:t>
            </a:r>
            <a:r>
              <a:rPr lang="en-US" sz="3200" b="1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3200" b="1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64146" y="4960716"/>
            <a:ext cx="96851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3) 21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10b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9b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(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8b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495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2" grpId="0"/>
      <p:bldP spid="3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РЕШЕНИЕ ЛИНЕЙНЫХ УРАВНЕНИЙ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3577" y="961114"/>
            <a:ext cx="1118636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Линейные уравнения или уравнения с неизвестной в первой степени это уравнения вида:</a:t>
            </a:r>
          </a:p>
          <a:p>
            <a:pPr algn="ctr"/>
            <a:r>
              <a:rPr lang="ru-RU" sz="3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36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 = </a:t>
            </a:r>
            <a:r>
              <a:rPr lang="en-US" sz="36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6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где </a:t>
            </a:r>
            <a:r>
              <a:rPr lang="en-US" sz="36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и  </a:t>
            </a:r>
            <a:r>
              <a:rPr lang="en-US" sz="36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произвольные числа, а </a:t>
            </a:r>
          </a:p>
          <a:p>
            <a:pPr algn="ctr"/>
            <a:r>
              <a:rPr lang="ru-RU" sz="36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неизвестное число.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54249" y="4617960"/>
            <a:ext cx="60050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Например:  5х = 15</a:t>
            </a:r>
          </a:p>
          <a:p>
            <a:r>
              <a:rPr lang="ru-RU" sz="40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х = 15 : 5</a:t>
            </a:r>
          </a:p>
          <a:p>
            <a:r>
              <a:rPr lang="ru-RU" sz="40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х = 3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250" y="3881353"/>
            <a:ext cx="1705550" cy="2675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049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4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РЕШЕНИЕ ЛИНЕЙНЫХ УРАВНЕНИЙ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4383" y="707195"/>
            <a:ext cx="1118636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Рассмотрим следующее уравнение:</a:t>
            </a:r>
          </a:p>
          <a:p>
            <a:pPr>
              <a:lnSpc>
                <a:spcPct val="150000"/>
              </a:lnSpc>
            </a:pP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+ (х + 4) + (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х –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3) = 34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283016" y="2237763"/>
            <a:ext cx="459613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х +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34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60508" y="3068222"/>
            <a:ext cx="251863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3х + 1 = 34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5472" y="4050754"/>
            <a:ext cx="1060418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Величины </a:t>
            </a:r>
            <a:r>
              <a:rPr lang="ru-RU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3х, 1, 34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называются </a:t>
            </a:r>
            <a:r>
              <a:rPr lang="ru-RU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членами уравнения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Члены уравнения не содержащие </a:t>
            </a:r>
            <a:r>
              <a:rPr lang="ru-RU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то есть </a:t>
            </a:r>
            <a:r>
              <a:rPr lang="ru-RU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34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называются свободными членами.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6638" y="832398"/>
            <a:ext cx="3981196" cy="3159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840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4" grpId="0"/>
      <p:bldP spid="2" grpId="0"/>
      <p:bldP spid="7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РЕШЕНИЕ ЛИНЕЙНЫХ УРАВНЕНИЙ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79202" y="868490"/>
            <a:ext cx="546816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3х + 1 + (– 1) = 34 + (– 1)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35452" y="1560906"/>
            <a:ext cx="173637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3х = 33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75539" y="2316663"/>
            <a:ext cx="307007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3х : 3 = 33 : 3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935452" y="2985893"/>
            <a:ext cx="145443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= 11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39269" y="1791738"/>
            <a:ext cx="596555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Разделим обе части уравнения на одно и то же число 3.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2818" y="4099981"/>
            <a:ext cx="1118636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Вывод 1. 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Любой член уравнения можно перенести из одной части уравнения в другую, поменяв при этом его знак на противоположный.</a:t>
            </a:r>
          </a:p>
          <a:p>
            <a:pPr algn="just"/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Вывод 2.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Все члены уравнения можно умножить или разделить на одно и то же, не равное нулю, число. </a:t>
            </a:r>
          </a:p>
        </p:txBody>
      </p:sp>
    </p:spTree>
    <p:extLst>
      <p:ext uri="{BB962C8B-B14F-4D97-AF65-F5344CB8AC3E}">
        <p14:creationId xmlns:p14="http://schemas.microsoft.com/office/powerpoint/2010/main" val="4078162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9" grpId="0"/>
      <p:bldP spid="10" grpId="0"/>
      <p:bldP spid="11" grpId="0"/>
      <p:bldP spid="12" grpId="0"/>
      <p:bldP spid="3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РЕШЕНИЕ НЕКОТОРЫХ УРАВНЕНИЙ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54080" y="931131"/>
            <a:ext cx="47046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10х + 15 = 10 – 4х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07228" y="1669960"/>
            <a:ext cx="4135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10х + 4х = 10 –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46848" y="2265217"/>
            <a:ext cx="2112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6х =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41333" y="2927681"/>
            <a:ext cx="45236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6х : (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6) =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 : (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6)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012858" y="3522938"/>
                <a:ext cx="1401336" cy="990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х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ru-RU" sz="40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den>
                    </m:f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2858" y="3522938"/>
                <a:ext cx="1401336" cy="990656"/>
              </a:xfrm>
              <a:prstGeom prst="rect">
                <a:avLst/>
              </a:prstGeom>
              <a:blipFill>
                <a:blip r:embed="rId3"/>
                <a:stretch>
                  <a:fillRect l="-10870" b="-30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6703911" y="945705"/>
            <a:ext cx="4424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3х + 2 = 4(х + 1)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х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61111" y="1669960"/>
            <a:ext cx="3648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3х + 2 = 4х + 4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х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61111" y="2266572"/>
            <a:ext cx="30388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3х + 2 = 3х + 4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161111" y="2927680"/>
            <a:ext cx="31358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3х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3х = 4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161111" y="3588788"/>
            <a:ext cx="24569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3)х = 2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768346" y="4221206"/>
            <a:ext cx="17112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ru-RU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·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х = 2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729789" y="4557335"/>
                <a:ext cx="3546763" cy="8109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200AA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х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ru-RU" sz="32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9789" y="4557335"/>
                <a:ext cx="3546763" cy="810991"/>
              </a:xfrm>
              <a:prstGeom prst="rect">
                <a:avLst/>
              </a:prstGeom>
              <a:blipFill>
                <a:blip r:embed="rId4"/>
                <a:stretch>
                  <a:fillRect l="-4467" b="-97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7161111" y="4749073"/>
            <a:ext cx="39671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нет корней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387375" y="5750212"/>
            <a:ext cx="81153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ru-RU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·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х = 0  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бесконечно много решений</a:t>
            </a:r>
            <a:endParaRPr lang="ru-RU" sz="3200" b="1" dirty="0">
              <a:solidFill>
                <a:srgbClr val="200A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176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2" grpId="0"/>
      <p:bldP spid="7" grpId="0"/>
      <p:bldP spid="9" grpId="0"/>
      <p:bldP spid="10" grpId="0"/>
      <p:bldP spid="12" grpId="0"/>
      <p:bldP spid="13" grpId="0"/>
      <p:bldP spid="14" grpId="0"/>
      <p:bldP spid="16" grpId="0"/>
      <p:bldP spid="17" grpId="0"/>
      <p:bldP spid="18" grpId="0"/>
      <p:bldP spid="19" grpId="0"/>
      <p:bldP spid="3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ЗАДАНИЕ ПО УЧЕБНИКУ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71071" y="1113591"/>
            <a:ext cx="5553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1010.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Решите уравнение.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2980" y="2059539"/>
            <a:ext cx="54697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5(х – 1 ) +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7 =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3(х + 1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+ 1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359780" y="2059539"/>
            <a:ext cx="53783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2(х + 1 ) + 3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3(х - 1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+ 6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50957" y="2827979"/>
            <a:ext cx="45833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5х – 5  +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7 =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3х + 3 + 1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46248" y="3534813"/>
            <a:ext cx="44342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5х – 3х = 3 + 1 + 5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827740" y="4149133"/>
            <a:ext cx="13356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2х = 2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36232" y="4792997"/>
            <a:ext cx="2518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2х : 2 = 2 : 2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055366" y="5423057"/>
            <a:ext cx="11079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= 1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825451" y="2811645"/>
            <a:ext cx="44470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2х + 2  + 3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3х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 + 6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825451" y="3534975"/>
            <a:ext cx="45704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2х – 3х = - 3 + 6 -  2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807540" y="4149454"/>
            <a:ext cx="13805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-х = -2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807266" y="4792996"/>
            <a:ext cx="33810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: (-1) = -2 : (-1)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916383" y="5423057"/>
            <a:ext cx="11079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= 2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2226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2" grpId="0"/>
      <p:bldP spid="3" grpId="0"/>
      <p:bldP spid="9" grpId="0"/>
      <p:bldP spid="10" grpId="0"/>
      <p:bldP spid="12" grpId="0"/>
      <p:bldP spid="13" grpId="0"/>
      <p:bldP spid="17" grpId="0"/>
      <p:bldP spid="18" grpId="0"/>
      <p:bldP spid="1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f80cd7c62979958214563e81258f6b5d9212cf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13623</TotalTime>
  <Words>853</Words>
  <Application>Microsoft Office PowerPoint</Application>
  <PresentationFormat>Широкоэкранный</PresentationFormat>
  <Paragraphs>106</Paragraphs>
  <Slides>11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Тема Office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1088</cp:revision>
  <dcterms:created xsi:type="dcterms:W3CDTF">2020-08-26T00:15:27Z</dcterms:created>
  <dcterms:modified xsi:type="dcterms:W3CDTF">2021-01-30T11:30:17Z</dcterms:modified>
</cp:coreProperties>
</file>