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328" r:id="rId3"/>
    <p:sldId id="345" r:id="rId4"/>
    <p:sldId id="344" r:id="rId5"/>
    <p:sldId id="332" r:id="rId6"/>
    <p:sldId id="342" r:id="rId7"/>
    <p:sldId id="333" r:id="rId8"/>
    <p:sldId id="334" r:id="rId9"/>
    <p:sldId id="339" r:id="rId10"/>
    <p:sldId id="335" r:id="rId11"/>
    <p:sldId id="340" r:id="rId12"/>
    <p:sldId id="336" r:id="rId13"/>
    <p:sldId id="341" r:id="rId14"/>
    <p:sldId id="337" r:id="rId15"/>
    <p:sldId id="311" r:id="rId16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69A"/>
    <a:srgbClr val="200AA6"/>
    <a:srgbClr val="FF99FF"/>
    <a:srgbClr val="FF0066"/>
    <a:srgbClr val="5A2781"/>
    <a:srgbClr val="9C1414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60965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4240148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612890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982997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39146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8202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63432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45066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091225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70758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981810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71709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025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96176" y="3261932"/>
            <a:ext cx="8244489" cy="261513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2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28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ВЫЧИСЛЕНИЕ СТЕПЕНИ НАТУРАЛЬНОГО ЧИСЛА В ПРОСТЕЙШИХ СЛУЧАЯХ, КВАДРАТНОГО КОРНЯ, ЗНАЧЕНИЕ КОТОРОГО РАВНО РАЦИОНАЛЬНОМУ ЧИСЛУ. ПОНЯТИЕ ПЕРИОДИЧЕСКОЙ ДРОБИ.</a:t>
            </a:r>
            <a:endParaRPr lang="ru-RU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41124" y="3164950"/>
            <a:ext cx="595744" cy="27121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12036" y="3319942"/>
            <a:ext cx="1961592" cy="25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ПОНЯТИЕ ПЕРИОДИЧЕСКОЙ ДРОБИ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220" y="1308910"/>
            <a:ext cx="5094102" cy="45227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14049" y="1545271"/>
                <a:ext cx="549484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Обратите в десятичную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49" y="1545271"/>
                <a:ext cx="5494847" cy="1446550"/>
              </a:xfrm>
              <a:prstGeom prst="rect">
                <a:avLst/>
              </a:prstGeom>
              <a:blipFill>
                <a:blip r:embed="rId4"/>
                <a:stretch>
                  <a:fillRect l="-222" t="-6303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08662" y="3570284"/>
                <a:ext cx="2505622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𝟒𝟓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662" y="3570284"/>
                <a:ext cx="2505622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2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ПОНЯТИЕ ПЕРИОДИЧЕСКОЙ ДРОБИ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781" y="1016275"/>
            <a:ext cx="4353028" cy="40120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230015" y="1016275"/>
                <a:ext cx="53786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Обратите в десятичную 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15" y="1016275"/>
                <a:ext cx="5378604" cy="1446550"/>
              </a:xfrm>
              <a:prstGeom prst="rect">
                <a:avLst/>
              </a:prstGeom>
              <a:blipFill>
                <a:blip r:embed="rId4"/>
                <a:stretch>
                  <a:fillRect t="-6751" b="-6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69218" y="2635401"/>
                <a:ext cx="3283591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𝟔𝟔𝟔𝟔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218" y="2635401"/>
                <a:ext cx="3283591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0886" y="5143072"/>
                <a:ext cx="10430228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Число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ru-RU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𝟔𝟔𝟔𝟔</m:t>
                    </m:r>
                    <m:r>
                      <a:rPr lang="ru-RU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r>
                  <a:rPr lang="ru-RU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называют 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бесконечной периодической </a:t>
                </a:r>
              </a:p>
              <a:p>
                <a:r>
                  <a:rPr lang="ru-RU" sz="2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десятичной дробью</a:t>
                </a:r>
                <a:r>
                  <a:rPr lang="ru-RU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или коротко 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периодической дробью</a:t>
                </a:r>
                <a:r>
                  <a:rPr lang="ru-RU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ru-RU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читают: 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ноль целых и 6 в периоде</a:t>
                </a:r>
                <a:r>
                  <a:rPr lang="ru-RU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ru-RU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86" y="5143072"/>
                <a:ext cx="10430228" cy="1292662"/>
              </a:xfrm>
              <a:prstGeom prst="rect">
                <a:avLst/>
              </a:prstGeom>
              <a:blipFill>
                <a:blip r:embed="rId6"/>
                <a:stretch>
                  <a:fillRect l="-1170" t="-8491" r="-1287" b="-155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16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ОПРЕДЕЛЕНИЕ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047" y="981307"/>
            <a:ext cx="11285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Бесконечная периодическая дробь, в которой повторяется одна или несколько цифр в определённом порядке, называется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простой периодической дробью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Множество повторяющихся цифр называется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периодом дроби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и записывается в скобках.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028" y="3796571"/>
            <a:ext cx="990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0,777… = 0,(7) – период равен 7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7737" y="4549918"/>
            <a:ext cx="8653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2,171717… = 2,(17) – период равен 17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0312" y="5303265"/>
            <a:ext cx="9411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5,841841841… = 5,(841) период равен 841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3" grpId="0"/>
      <p:bldP spid="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ЗАДАНИЕ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003" y="1119807"/>
            <a:ext cx="10838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970.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Запишите кратко периодическую дробь: 1) 5,222…;   2) 1, 373737…;   3) 3,108108108… 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3494" y="2927173"/>
            <a:ext cx="4095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1) 5,222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= 5,(2);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3494" y="3990818"/>
            <a:ext cx="5378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2) 1, 373737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= 1, (37);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3494" y="5054463"/>
            <a:ext cx="6122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3) 3,108108108…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3, (108).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10946" y="2927173"/>
            <a:ext cx="2812472" cy="29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3" grpId="0"/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ПРАВИЛО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3482" y="817665"/>
            <a:ext cx="11285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Чтобы обратить простую периодическую десятичную дробь в обыкновенную, нужно в числителе написать цифры, стоящие в периоде, а в знаменателе напишите столько девяток, сколько цифр в периоде.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0585" y="3304129"/>
                <a:ext cx="865334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Например:     6, (124) =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𝟏𝟐𝟒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𝟗𝟗𝟗</m:t>
                        </m:r>
                      </m:den>
                    </m:f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5" y="3304129"/>
                <a:ext cx="8653346" cy="892552"/>
              </a:xfrm>
              <a:prstGeom prst="rect">
                <a:avLst/>
              </a:prstGeom>
              <a:blipFill>
                <a:blip r:embed="rId3"/>
                <a:stretch>
                  <a:fillRect l="-2113" b="-130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496416" y="4437580"/>
                <a:ext cx="266885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3, (17) =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𝟗𝟗</m:t>
                        </m:r>
                      </m:den>
                    </m:f>
                  </m:oMath>
                </a14:m>
                <a:endParaRPr lang="ru-RU" sz="3600" b="1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416" y="4437580"/>
                <a:ext cx="2668859" cy="892552"/>
              </a:xfrm>
              <a:prstGeom prst="rect">
                <a:avLst/>
              </a:prstGeom>
              <a:blipFill>
                <a:blip r:embed="rId4"/>
                <a:stretch>
                  <a:fillRect l="-7094" b="-130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510271" y="5571031"/>
                <a:ext cx="284727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0, (841)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𝟖𝟒𝟏</m:t>
                        </m:r>
                      </m:num>
                      <m:den>
                        <m:r>
                          <a:rPr lang="ru-RU" sz="3600" b="1" i="1" smtClean="0">
                            <a:latin typeface="Cambria Math" panose="02040503050406030204" pitchFamily="18" charset="0"/>
                          </a:rPr>
                          <m:t>𝟗𝟗𝟗</m:t>
                        </m:r>
                      </m:den>
                    </m:f>
                  </m:oMath>
                </a14:m>
                <a:endParaRPr lang="ru-RU" sz="3600" b="1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271" y="5571031"/>
                <a:ext cx="2847278" cy="892552"/>
              </a:xfrm>
              <a:prstGeom prst="rect">
                <a:avLst/>
              </a:prstGeom>
              <a:blipFill>
                <a:blip r:embed="rId5"/>
                <a:stretch>
                  <a:fillRect l="-6638" b="-130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0639" y="3372210"/>
            <a:ext cx="4256234" cy="29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2" grpId="0"/>
      <p:bldP spid="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" y="837685"/>
            <a:ext cx="12189017" cy="615886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4872" y="2947619"/>
            <a:ext cx="5749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976, № 978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180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ВЫЧИСЛЕНИЕ СТЕПЕНИ ЧИСЛА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328" y="868471"/>
            <a:ext cx="114854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1.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Вычислите произведение (-2)³ = (-2) · (-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(-2).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 = (-1) · 2;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(-2) · (-2) · (-2) = (-1) · 2 · (-1) · 2 · (-1) · 2 =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(-1) ·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(-1)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(-1) ·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2³ = - 8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Следовательно, (-2)³ = - 8 = - 2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³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87279" y="3647293"/>
            <a:ext cx="9817441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Произведение </a:t>
            </a:r>
            <a:r>
              <a:rPr lang="en-US" sz="2800" b="1" i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натуральное число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множителей, каждое из которых равно </a:t>
            </a:r>
            <a:r>
              <a:rPr lang="en-US" sz="2800" b="1" i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называется </a:t>
            </a:r>
            <a:r>
              <a:rPr lang="en-US" sz="2800" b="1" i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степенью числа </a:t>
            </a:r>
            <a:r>
              <a:rPr lang="en-US" sz="2800" b="1" i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обозначается </a:t>
            </a:r>
            <a:r>
              <a:rPr lang="en-US" sz="2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i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28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i="1" dirty="0" err="1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i="1" baseline="30000" dirty="0" err="1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b="1" i="1" baseline="30000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n </a:t>
            </a:r>
            <a:r>
              <a:rPr lang="en-US" sz="2800" b="1" i="1" dirty="0" smtClean="0">
                <a:solidFill>
                  <a:srgbClr val="1F16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en-US" sz="2800" b="1" i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b="1" i="1" dirty="0" smtClean="0">
                <a:solidFill>
                  <a:srgbClr val="1F16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ru-RU" sz="2800" b="1" i="1" dirty="0" smtClean="0">
                <a:solidFill>
                  <a:srgbClr val="1F16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800" b="1" i="1" dirty="0" smtClean="0">
                <a:solidFill>
                  <a:srgbClr val="1F16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 </a:t>
            </a:r>
            <a:r>
              <a:rPr lang="en-US" sz="2800" b="1" i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2800" b="1" i="1" baseline="30000" dirty="0" smtClean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 rot="16200000">
            <a:off x="6390611" y="4913151"/>
            <a:ext cx="158929" cy="1717967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71309" y="6012873"/>
            <a:ext cx="123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раз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90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6" grpId="0"/>
      <p:bldP spid="78" grpId="0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ТАБЛИЦА СТЕПЕНЕЙ </a:t>
            </a: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ЧИСЕЛ ОТ 1 ДО 50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501" t="20703" r="4375" b="41925"/>
          <a:stretch/>
        </p:blipFill>
        <p:spPr>
          <a:xfrm>
            <a:off x="41565" y="733289"/>
            <a:ext cx="12070303" cy="60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8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ЗАДАНИЕ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7564" y="802068"/>
            <a:ext cx="8007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966.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Найдите значение выражения 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х², 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х =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- 5; -9,3; -0,8; -8.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0546" y="2371728"/>
            <a:ext cx="7329054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х² = (-5)²</a:t>
            </a: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(-5) · (-5) = 25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1746" y="3084239"/>
            <a:ext cx="7329054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х² = (-9,3)²</a:t>
            </a: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(-9,3) · (-9,3) = 86,49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81746" y="3850145"/>
            <a:ext cx="7329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х² = (-0,8)²</a:t>
            </a: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(-0,8) · (-0,8) = 0,64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81746" y="4681142"/>
            <a:ext cx="5638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х² = (-8)²</a:t>
            </a: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(-8) · (-8) = 64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6" grpId="0"/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ВЫЧИСЛЕНИЕ СТЕПЕНИ ЧИСЛА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854" y="3260845"/>
            <a:ext cx="106402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Чётная степень отрицательного числа является положительным числом, а нечётная степень – отрицательным числом.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131" y="1298219"/>
            <a:ext cx="11416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2.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Вычислите произведение (-2)⁴ = (-2) · (-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(-2)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· (-2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(-2)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⁴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(-2) · (-2) · (-2)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· (-2)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4 · 4 = 16 = 2⁴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4293531" y="2003300"/>
            <a:ext cx="79465" cy="1280362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6056266" y="2000475"/>
            <a:ext cx="79465" cy="1280362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076" y="5385960"/>
            <a:ext cx="7369844" cy="9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8" grpId="0"/>
      <p:bldP spid="12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ЗАДАНИЕ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131" y="1046563"/>
            <a:ext cx="11416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964.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Вычислите:  </a:t>
            </a: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 ·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(-2)⁴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+ 5 ·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(-3)³ 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 ·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2⁴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+ 5 · (-3)³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3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2⁴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+ 5 · (-3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· (-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· (-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= 3 · 16 + 5 · (-27) = 48 + (-135) = -87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131" y="3680863"/>
            <a:ext cx="10868724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(-1)⁵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(-2)³ -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(-4)³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2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1)⁵ · (-2)³ - (-4)³ ·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= -1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(-8) – (-64) = </a:t>
            </a: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= 8 + 64 = 72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1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ЗАДАЧИ НА КВАДРАТ ЧИСЛА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7819" y="872542"/>
            <a:ext cx="8854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1.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Периметр квадрата равен 60 см. Найдите площадь этого квадрата.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5073" y="2101715"/>
            <a:ext cx="1055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Сторона квадрата равна 60 : 4 = 15 (см). Поэтому его площадь равна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 = 15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² = 225 (см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²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7819" y="3398429"/>
            <a:ext cx="9269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2.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квадрата со стороной </a:t>
            </a:r>
            <a: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равна 100 см². Найдите сторону этого квадрата.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7819" y="4560060"/>
            <a:ext cx="993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 условию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 =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а² = 100 (см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²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 Длина стороны квадрата – положительное число. Положительное число, квадрат которого равен 100, равно 10.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8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ВЫЧИСЛЕНИЕ КВАДРАТНОГО КОРНЯ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336" y="1095488"/>
                <a:ext cx="10511883" cy="5272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= </a:t>
                </a:r>
                <a:r>
                  <a:rPr lang="ru-RU" sz="4000" b="1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а²; </a:t>
                </a:r>
              </a:p>
              <a:p>
                <a:pPr algn="ctr"/>
                <a:r>
                  <a:rPr lang="ru-RU" sz="4000" b="1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а </a:t>
                </a:r>
                <a:r>
                  <a:rPr lang="en-US" sz="4000" b="1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4000" b="1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4000" b="1" i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</m:rad>
                  </m:oMath>
                </a14:m>
                <a:endParaRPr lang="ru-RU" sz="4000" b="1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Число </a:t>
                </a:r>
                <a:r>
                  <a:rPr lang="ru-RU" sz="3600" b="1" i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есть арифметический квадратный корень из числа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Действие нахождения арифметического квадратного корня называют </a:t>
                </a:r>
                <a:r>
                  <a:rPr lang="ru-RU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извлечение квадратного корня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и оно является действием, обратным возведению в степень.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36" y="1095488"/>
                <a:ext cx="10511883" cy="5272021"/>
              </a:xfrm>
              <a:prstGeom prst="rect">
                <a:avLst/>
              </a:prstGeom>
              <a:blipFill>
                <a:blip r:embed="rId3"/>
                <a:stretch>
                  <a:fillRect l="-1798" t="-2081" r="-1740" b="-3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8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ЗНАК КВАДРАТНОГО КОРНЯ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08081" y="880429"/>
                <a:ext cx="7264174" cy="1317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lang="ru-RU" sz="4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знак арифметического квадратного корня </a:t>
                </a:r>
                <a:endParaRPr lang="ru-RU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081" y="880429"/>
                <a:ext cx="7264174" cy="1317668"/>
              </a:xfrm>
              <a:prstGeom prst="rect">
                <a:avLst/>
              </a:prstGeom>
              <a:blipFill>
                <a:blip r:embed="rId3"/>
                <a:stretch>
                  <a:fillRect l="-4282" t="-5069" r="-2099" b="-22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5173" y="2476584"/>
                <a:ext cx="10571356" cy="76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Например: 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Если 10² = 100, то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10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73" y="2476584"/>
                <a:ext cx="10571356" cy="765915"/>
              </a:xfrm>
              <a:prstGeom prst="rect">
                <a:avLst/>
              </a:prstGeom>
              <a:blipFill>
                <a:blip r:embed="rId4"/>
                <a:stretch>
                  <a:fillRect l="-2017" t="-634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12012" y="3317154"/>
                <a:ext cx="4999463" cy="76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8² = 64, то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8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12" y="3317154"/>
                <a:ext cx="4999463" cy="765915"/>
              </a:xfrm>
              <a:prstGeom prst="rect">
                <a:avLst/>
              </a:prstGeom>
              <a:blipFill>
                <a:blip r:embed="rId5"/>
                <a:stretch>
                  <a:fillRect l="-4390" t="-634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12011" y="4157724"/>
                <a:ext cx="4999463" cy="76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4² = 16, то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11" y="4157724"/>
                <a:ext cx="4999463" cy="765915"/>
              </a:xfrm>
              <a:prstGeom prst="rect">
                <a:avLst/>
              </a:prstGeom>
              <a:blipFill>
                <a:blip r:embed="rId6"/>
                <a:stretch>
                  <a:fillRect l="-4390" t="-634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12011" y="5111341"/>
                <a:ext cx="4999463" cy="765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7² = 49, то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e>
                    </m:rad>
                  </m:oMath>
                </a14:m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11" y="5111341"/>
                <a:ext cx="4999463" cy="765915"/>
              </a:xfrm>
              <a:prstGeom prst="rect">
                <a:avLst/>
              </a:prstGeom>
              <a:blipFill>
                <a:blip r:embed="rId7"/>
                <a:stretch>
                  <a:fillRect l="-4390" t="-634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965" y="3361436"/>
            <a:ext cx="3844232" cy="25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7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3" grpId="0"/>
      <p:bldP spid="4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2f9b1edc87c05d9a28d6cf0fe31c6bcbc59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13364</TotalTime>
  <Words>1014</Words>
  <Application>Microsoft Office PowerPoint</Application>
  <PresentationFormat>Широкоэкранный</PresentationFormat>
  <Paragraphs>105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1056</cp:revision>
  <dcterms:created xsi:type="dcterms:W3CDTF">2020-08-26T00:15:27Z</dcterms:created>
  <dcterms:modified xsi:type="dcterms:W3CDTF">2021-01-28T04:04:53Z</dcterms:modified>
</cp:coreProperties>
</file>