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344" r:id="rId3"/>
    <p:sldId id="328" r:id="rId4"/>
    <p:sldId id="340" r:id="rId5"/>
    <p:sldId id="332" r:id="rId6"/>
    <p:sldId id="333" r:id="rId7"/>
    <p:sldId id="342" r:id="rId8"/>
    <p:sldId id="339" r:id="rId9"/>
    <p:sldId id="343" r:id="rId10"/>
    <p:sldId id="311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577808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40764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450663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07589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17099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420119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53375" y="3541616"/>
            <a:ext cx="6394879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ЗАДАЧ.</a:t>
            </a:r>
          </a:p>
          <a:p>
            <a:pPr marL="26841"/>
            <a:r>
              <a:rPr lang="ru-RU" sz="36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(РАЦИОНАЛЬНЫЕ ЧИСЛА) </a:t>
            </a: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3629891"/>
            <a:ext cx="595744" cy="21423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8254" y="3447340"/>
            <a:ext cx="2668724" cy="256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4872" y="2947619"/>
            <a:ext cx="5749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959, № 961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176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ПОВТОРЕНИЕ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559463" y="1457614"/>
            <a:ext cx="5365750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spcBef>
                <a:spcPts val="800"/>
              </a:spcBef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Рациональные числа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787813" y="3116552"/>
            <a:ext cx="7905750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spcBef>
                <a:spcPts val="700"/>
              </a:spcBef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 </a:t>
            </a: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положительные        нуль          отрицательные 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73526" y="5096164"/>
            <a:ext cx="8280400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spcBef>
                <a:spcPts val="700"/>
              </a:spcBef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>
                <a:solidFill>
                  <a:srgbClr val="5E11A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целые     дробные                целые      дробные</a:t>
            </a:r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flipH="1">
            <a:off x="3391188" y="2035464"/>
            <a:ext cx="2343150" cy="12604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093113" y="2035464"/>
            <a:ext cx="2160588" cy="12604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5913726" y="2216439"/>
            <a:ext cx="1587" cy="1079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 flipH="1">
            <a:off x="2491076" y="3835689"/>
            <a:ext cx="903287" cy="1439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3573751" y="3835689"/>
            <a:ext cx="720725" cy="1439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 flipH="1">
            <a:off x="6991638" y="3656302"/>
            <a:ext cx="1263650" cy="1619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>
            <a:off x="8433088" y="3835689"/>
            <a:ext cx="720725" cy="1439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292882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ДЕЙСТВИЯ НАД РАЦИОНАЛЬНЫМИ ЧИСЛАМИ</a:t>
            </a:r>
            <a:endParaRPr lang="ru-RU" altLang="ru-RU" sz="3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89696" y="733290"/>
            <a:ext cx="92126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Свойства действий над рациональными числами.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6432" y="1620188"/>
            <a:ext cx="114299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1.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Сложение рациональных чисел обладает переместительным и сочетательным законами, то есть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b = b + a</a:t>
            </a: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 + (b + c) = (a + b) + c</a:t>
            </a: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2.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не изменится, если к нему прибавить нуль:</a:t>
            </a:r>
          </a:p>
          <a:p>
            <a:pPr algn="ctr"/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+ 0 = a</a:t>
            </a: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3.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противоположных чисел равна 0: </a:t>
            </a:r>
          </a:p>
          <a:p>
            <a:pPr algn="ctr"/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+ (-а) = 0.</a:t>
            </a: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4.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рациональных чисел обладает переместительным и сочетательным законами, то есть</a:t>
            </a:r>
          </a:p>
          <a:p>
            <a:pPr algn="ctr"/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· b = b · a;    a </a:t>
            </a:r>
            <a:r>
              <a:rPr lang="en-US" sz="28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 </a:t>
            </a:r>
            <a:r>
              <a:rPr lang="en-US" sz="28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= (a </a:t>
            </a:r>
            <a:r>
              <a:rPr lang="en-US" sz="28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/>
      <p:bldP spid="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ДЕЙСТВИЯ НАД РАЦИОНАЛЬНЫМИ ЧИСЛАМИ</a:t>
            </a:r>
            <a:endParaRPr lang="ru-RU" altLang="ru-RU" sz="3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553919" y="774234"/>
                <a:ext cx="11084161" cy="5974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Свойство 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Рациональное число не изменится, если его умножить на 1: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800" b="1" dirty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·</a:t>
                </a:r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 = 1 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а = а.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 smtClean="0">
                  <a:solidFill>
                    <a:srgbClr val="1F169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Свойство 6.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Произведение рационального числа на нуль равно 0:</a:t>
                </a:r>
              </a:p>
              <a:p>
                <a:pPr algn="ctr"/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2800" b="1" dirty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 = a</a:t>
                </a:r>
                <a:r>
                  <a:rPr lang="en-US" sz="2800" b="1" dirty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 = 0</a:t>
                </a:r>
                <a:endParaRPr lang="en-US" sz="2800" b="1" dirty="0" smtClean="0">
                  <a:solidFill>
                    <a:srgbClr val="1F169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Свойство 7.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Произведение взаимно противоположных чисел равно 1: </a:t>
                </a:r>
              </a:p>
              <a:p>
                <a:pPr algn="ctr"/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:r>
                  <a:rPr lang="en-US" sz="2800" b="1" dirty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1F169A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rgbClr val="1F169A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1F169A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а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где а ≠ 0</a:t>
                </a:r>
              </a:p>
              <a:p>
                <a:pPr algn="just"/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Свойство 8.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Умножение рациональных чисел обладает распределительным свойством относительно сложения, то есть для рациональных чисел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· c = a ·</a:t>
                </a:r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 +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2800" b="1" dirty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:r>
                  <a:rPr lang="en-US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919" y="774234"/>
                <a:ext cx="11084161" cy="5974264"/>
              </a:xfrm>
              <a:prstGeom prst="rect">
                <a:avLst/>
              </a:prstGeom>
              <a:blipFill>
                <a:blip r:embed="rId3"/>
                <a:stretch>
                  <a:fillRect l="-1155" t="-1020" r="-1100" b="-18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236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046015" y="2191940"/>
            <a:ext cx="49599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7,6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6,9 – 7,6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(-3,1) =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5854" y="963897"/>
            <a:ext cx="106402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949.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Вынесите за скобки общий множитель и вычислите: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046015" y="3151887"/>
                <a:ext cx="4667111" cy="8111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3200" b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m:rPr>
                        <m:nor/>
                      </m:rPr>
                      <a:rPr lang="ru-RU" sz="32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(</m:t>
                    </m:r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m:rPr>
                        <m:nor/>
                      </m:rPr>
                      <a:rPr lang="ru-RU" sz="32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015" y="3151887"/>
                <a:ext cx="4667111" cy="811119"/>
              </a:xfrm>
              <a:prstGeom prst="rect">
                <a:avLst/>
              </a:prstGeom>
              <a:blipFill>
                <a:blip r:embed="rId3"/>
                <a:stretch>
                  <a:fillRect l="-2745" b="-4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046015" y="4239295"/>
            <a:ext cx="55314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6,2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8,4 – 8,4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(-3,8) =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23006" y="5204200"/>
                <a:ext cx="4825295" cy="810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ru-RU" sz="3200" b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m:rPr>
                        <m:nor/>
                      </m:rPr>
                      <a:rPr lang="ru-RU" sz="32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m:rPr>
                        <m:nor/>
                      </m:rPr>
                      <a:rPr lang="ru-RU" sz="32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006" y="5204200"/>
                <a:ext cx="4825295" cy="810991"/>
              </a:xfrm>
              <a:prstGeom prst="rect">
                <a:avLst/>
              </a:prstGeom>
              <a:blipFill>
                <a:blip r:embed="rId4"/>
                <a:stretch>
                  <a:fillRect l="-2655" b="-4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119252" y="2191940"/>
            <a:ext cx="40940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7,6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( 6,9 – (-3,1)) =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27676" y="2191939"/>
            <a:ext cx="26392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7,6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= 76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379427" y="3158059"/>
                <a:ext cx="3529046" cy="8111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a:rPr lang="ru-RU" sz="3200" b="1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3200" b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(</m:t>
                    </m:r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)) =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427" y="3158059"/>
                <a:ext cx="3529046" cy="8111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517842" y="3175307"/>
                <a:ext cx="2720898" cy="793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·</m:t>
                      </m:r>
                      <m:r>
                        <m:rPr>
                          <m:nor/>
                        </m:rPr>
                        <a:rPr lang="ru-RU" sz="2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d>
                        <m:dPr>
                          <m:ctrlPr>
                            <a:rPr lang="ru-RU" sz="24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400" b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ru-RU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7842" y="3175307"/>
                <a:ext cx="2720898" cy="7938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5270772" y="4239833"/>
            <a:ext cx="3790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8,4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6,2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(-3,8)) =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17843" y="4239295"/>
            <a:ext cx="2284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8,4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= 84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459139" y="5204200"/>
                <a:ext cx="4007006" cy="810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m:rPr>
                        <m:nor/>
                      </m:rPr>
                      <a:rPr lang="ru-RU" sz="32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(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ru-RU" sz="3200" b="1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139" y="5204200"/>
                <a:ext cx="4007006" cy="8109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216726" y="5203662"/>
                <a:ext cx="2498837" cy="793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  <m:r>
                        <m:rPr>
                          <m:nor/>
                        </m:rPr>
                        <a:rPr lang="ru-RU" sz="24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·</m:t>
                      </m:r>
                      <m:r>
                        <m:rPr>
                          <m:nor/>
                        </m:rPr>
                        <a:rPr lang="ru-RU" sz="2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ru-RU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726" y="5203662"/>
                <a:ext cx="2498837" cy="7938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153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79" grpId="0"/>
      <p:bldP spid="8" grpId="0"/>
      <p:bldP spid="4" grpId="0"/>
      <p:bldP spid="11" grpId="0"/>
      <p:bldP spid="14" grpId="0"/>
      <p:bldP spid="9" grpId="0"/>
      <p:bldP spid="10" grpId="0"/>
      <p:bldP spid="12" grpId="0"/>
      <p:bldP spid="13" grpId="0"/>
      <p:bldP spid="15" grpId="0"/>
      <p:bldP spid="16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5851" y="996192"/>
            <a:ext cx="106402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950.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Разъясните распределительный закон умножения относительно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сложения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c = a ·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+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·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5005" y="2958734"/>
            <a:ext cx="5184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0,3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- 0,2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-1,2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5825" y="3801895"/>
            <a:ext cx="89803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(0,3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(-0,2))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(-1,2)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(-1,2)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(-0,2)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(-1,2)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58471" y="4775632"/>
            <a:ext cx="48750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0,1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(-1,2)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- 0,36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0,24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26639" y="5590370"/>
            <a:ext cx="27462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- 0,12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- 0,12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08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5" grpId="0"/>
      <p:bldP spid="2" grpId="0"/>
      <p:bldP spid="4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1567153" y="4334597"/>
            <a:ext cx="8569325" cy="914400"/>
            <a:chOff x="97" y="1492"/>
            <a:chExt cx="5398" cy="576"/>
          </a:xfrm>
        </p:grpSpPr>
        <p:sp>
          <p:nvSpPr>
            <p:cNvPr id="2062" name="Rectangle 4"/>
            <p:cNvSpPr>
              <a:spLocks noChangeArrowheads="1"/>
            </p:cNvSpPr>
            <p:nvPr/>
          </p:nvSpPr>
          <p:spPr bwMode="auto">
            <a:xfrm>
              <a:off x="97" y="1492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2400" b="1" i="1" dirty="0">
                  <a:latin typeface="Georgia" panose="02040502050405020303" pitchFamily="18" charset="0"/>
                </a:rPr>
                <a:t>       </a:t>
              </a:r>
              <a:r>
                <a:rPr lang="ru-RU" altLang="ru-RU" sz="2400" b="1" dirty="0" smtClean="0">
                  <a:latin typeface="Times New Roman" panose="02020603050405020304" pitchFamily="18" charset="0"/>
                </a:rPr>
                <a:t>-8      -7      -6      -5      -4       -3      -2      -1       0        1       2    </a:t>
              </a:r>
              <a:r>
                <a:rPr lang="ru-RU" altLang="ru-RU" sz="2400" b="1" i="1" dirty="0">
                  <a:latin typeface="Times New Roman" panose="02020603050405020304" pitchFamily="18" charset="0"/>
                </a:rPr>
                <a:t>х</a:t>
              </a:r>
              <a:endParaRPr lang="ru-RU" altLang="ru-RU" sz="2400" b="1" i="1" dirty="0">
                <a:latin typeface="Georgia" panose="02040502050405020303" pitchFamily="18" charset="0"/>
              </a:endParaRPr>
            </a:p>
          </p:txBody>
        </p:sp>
        <p:sp>
          <p:nvSpPr>
            <p:cNvPr id="2063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4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5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6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7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8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9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0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1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2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3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4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4313100" y="2673969"/>
            <a:ext cx="258011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latin typeface="Times New Roman" panose="02020603050405020304" pitchFamily="18" charset="0"/>
              </a:rPr>
              <a:t> </a:t>
            </a:r>
            <a:r>
              <a:rPr lang="ru-RU" altLang="ru-RU" sz="4000" b="1" dirty="0" smtClean="0">
                <a:latin typeface="Times New Roman" panose="02020603050405020304" pitchFamily="18" charset="0"/>
              </a:rPr>
              <a:t>- 4 </a:t>
            </a:r>
            <a:r>
              <a:rPr lang="ru-RU" altLang="ru-RU" sz="4000" b="1" dirty="0">
                <a:latin typeface="Times New Roman" panose="02020603050405020304" pitchFamily="18" charset="0"/>
              </a:rPr>
              <a:t>+ </a:t>
            </a:r>
            <a:r>
              <a:rPr lang="ru-RU" altLang="ru-RU" sz="4000" b="1" dirty="0" smtClean="0">
                <a:latin typeface="Times New Roman" panose="02020603050405020304" pitchFamily="18" charset="0"/>
              </a:rPr>
              <a:t>2,3 </a:t>
            </a:r>
            <a:r>
              <a:rPr lang="ru-RU" altLang="ru-RU" sz="4000" b="1" dirty="0">
                <a:latin typeface="Times New Roman" panose="02020603050405020304" pitchFamily="18" charset="0"/>
              </a:rPr>
              <a:t>= </a:t>
            </a:r>
          </a:p>
        </p:txBody>
      </p:sp>
      <p:sp>
        <p:nvSpPr>
          <p:cNvPr id="7187" name="Oval 19"/>
          <p:cNvSpPr>
            <a:spLocks noChangeArrowheads="1"/>
          </p:cNvSpPr>
          <p:nvPr/>
        </p:nvSpPr>
        <p:spPr bwMode="auto">
          <a:xfrm>
            <a:off x="5208305" y="4687964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88" name="Freeform 20"/>
          <p:cNvSpPr>
            <a:spLocks/>
          </p:cNvSpPr>
          <p:nvPr/>
        </p:nvSpPr>
        <p:spPr bwMode="auto">
          <a:xfrm>
            <a:off x="5291428" y="4278744"/>
            <a:ext cx="1701801" cy="395577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5619437" y="3755524"/>
            <a:ext cx="8386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latin typeface="Times New Roman" panose="02020603050405020304" pitchFamily="18" charset="0"/>
              </a:rPr>
              <a:t>+2,3</a:t>
            </a:r>
            <a:endParaRPr lang="ru-RU" altLang="ru-RU" sz="2800" b="1" dirty="0">
              <a:latin typeface="Times New Roman" panose="02020603050405020304" pitchFamily="18" charset="0"/>
            </a:endParaRPr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6977207" y="2720110"/>
            <a:ext cx="1320945" cy="57626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latin typeface="Times New Roman" panose="02020603050405020304" pitchFamily="18" charset="0"/>
              </a:rPr>
              <a:t>-1,7</a:t>
            </a:r>
            <a:endParaRPr lang="ru-RU" altLang="ru-RU" sz="4000" b="1" dirty="0">
              <a:latin typeface="Times New Roman" panose="02020603050405020304" pitchFamily="18" charset="0"/>
            </a:endParaRPr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5028121" y="4097122"/>
            <a:ext cx="420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2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0" y="-26985"/>
            <a:ext cx="12160924" cy="7207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20"/>
          <p:cNvSpPr>
            <a:spLocks/>
          </p:cNvSpPr>
          <p:nvPr/>
        </p:nvSpPr>
        <p:spPr bwMode="auto">
          <a:xfrm flipH="1">
            <a:off x="3580057" y="4258106"/>
            <a:ext cx="1586971" cy="395577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316712" y="5617901"/>
            <a:ext cx="24573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latin typeface="Times New Roman" panose="02020603050405020304" pitchFamily="18" charset="0"/>
              </a:rPr>
              <a:t> </a:t>
            </a:r>
            <a:r>
              <a:rPr lang="ru-RU" altLang="ru-RU" sz="4000" b="1" dirty="0" smtClean="0">
                <a:latin typeface="Times New Roman" panose="02020603050405020304" pitchFamily="18" charset="0"/>
              </a:rPr>
              <a:t>- 4 - 2,3 =</a:t>
            </a:r>
            <a:endParaRPr lang="ru-RU" altLang="ru-RU" sz="4000" b="1" dirty="0">
              <a:latin typeface="Times New Roman" panose="02020603050405020304" pitchFamily="18" charset="0"/>
            </a:endParaRPr>
          </a:p>
        </p:txBody>
      </p:sp>
      <p:sp>
        <p:nvSpPr>
          <p:cNvPr id="31" name="Rectangle 24"/>
          <p:cNvSpPr>
            <a:spLocks noChangeArrowheads="1"/>
          </p:cNvSpPr>
          <p:nvPr/>
        </p:nvSpPr>
        <p:spPr bwMode="auto">
          <a:xfrm>
            <a:off x="6764555" y="5683712"/>
            <a:ext cx="1320945" cy="57626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latin typeface="Times New Roman" panose="02020603050405020304" pitchFamily="18" charset="0"/>
              </a:rPr>
              <a:t>-6,3</a:t>
            </a:r>
            <a:endParaRPr lang="ru-RU" altLang="ru-RU" sz="4000" b="1" dirty="0">
              <a:latin typeface="Times New Roman" panose="02020603050405020304" pitchFamily="18" charset="0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3954196" y="3741528"/>
            <a:ext cx="7537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latin typeface="Times New Roman" panose="02020603050405020304" pitchFamily="18" charset="0"/>
              </a:rPr>
              <a:t>-2,3</a:t>
            </a:r>
            <a:endParaRPr lang="ru-RU" altLang="ru-RU" sz="2800" b="1" dirty="0">
              <a:latin typeface="Times New Roman" panose="02020603050405020304" pitchFamily="18" charset="0"/>
            </a:endParaRPr>
          </a:p>
        </p:txBody>
      </p:sp>
      <p:sp>
        <p:nvSpPr>
          <p:cNvPr id="33" name="Oval 19"/>
          <p:cNvSpPr>
            <a:spLocks noChangeArrowheads="1"/>
          </p:cNvSpPr>
          <p:nvPr/>
        </p:nvSpPr>
        <p:spPr bwMode="auto">
          <a:xfrm>
            <a:off x="5193003" y="4701606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" name="TextBox 33"/>
          <p:cNvSpPr txBox="1"/>
          <p:nvPr/>
        </p:nvSpPr>
        <p:spPr>
          <a:xfrm>
            <a:off x="892098" y="732323"/>
            <a:ext cx="109444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953.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числовой оси найдите числа, которые находятся от числа – 4 на расстоянии 2,3 единицы.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0689" y="1924450"/>
            <a:ext cx="11195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А) – 6,3;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,3  и  - 1,7;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-6,3  и 1,7;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-1,7.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5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88 0.0007 L -0.13606 -0.00324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97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0.13815 -0.0076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4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6" grpId="0"/>
      <p:bldP spid="7187" grpId="0" animBg="1"/>
      <p:bldP spid="7187" grpId="1" animBg="1"/>
      <p:bldP spid="7189" grpId="0"/>
      <p:bldP spid="7192" grpId="0" animBg="1"/>
      <p:bldP spid="7202" grpId="0"/>
      <p:bldP spid="29" grpId="0"/>
      <p:bldP spid="31" grpId="0" animBg="1"/>
      <p:bldP spid="32" grpId="0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4927" y="1210723"/>
            <a:ext cx="687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958.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 удобным способом: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0025" y="2309850"/>
            <a:ext cx="7850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-15 · 37 + 14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37 – 19 · 37 + 17 · 37 =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7462" y="4169060"/>
            <a:ext cx="7582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26 · 45 - 45 · 27 + 31 · 45 - 30 · 45 =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59259" y="2295995"/>
            <a:ext cx="4593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37 · ( -15 + 14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19 + 17) =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60310" y="3047740"/>
            <a:ext cx="5843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37 · ( -1 – 2)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37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(-3) = -111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65104" y="4162930"/>
            <a:ext cx="4505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(26 - 27 + 31 – 30) =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93117" y="5028770"/>
            <a:ext cx="5034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45 · (-1 + 1) = 45 · 0 = 0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47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2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3523" y="1694659"/>
            <a:ext cx="6347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- 48 · 54 : 48 + 54 · 48 : (-54) =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3423" y="3824379"/>
            <a:ext cx="5251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: (-72) 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38 - 38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: (-38) 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2478" y="1689014"/>
            <a:ext cx="5558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- 48 : 48 ·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54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+ 54 : (-54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48 =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21900" y="2523237"/>
            <a:ext cx="3922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- 1 ·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54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(-1) ·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48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42409" y="2523237"/>
            <a:ext cx="4391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- 54  + (-48) =  -102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0960" y="3824379"/>
            <a:ext cx="5739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 · 38 : ( 72) - 38 · 72 : (-38) =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09946" y="4715159"/>
            <a:ext cx="6445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-1 · 38 + 1 · 72 = -38 + 72 = 34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42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7" grpId="0"/>
      <p:bldP spid="8" grpId="0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2a04ffe118c28289158bba676a3bb636359c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13679</TotalTime>
  <Words>791</Words>
  <Application>Microsoft Office PowerPoint</Application>
  <PresentationFormat>Широкоэкранный</PresentationFormat>
  <Paragraphs>96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Georgia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1065</cp:revision>
  <dcterms:created xsi:type="dcterms:W3CDTF">2020-08-26T00:15:27Z</dcterms:created>
  <dcterms:modified xsi:type="dcterms:W3CDTF">2021-01-28T03:54:13Z</dcterms:modified>
</cp:coreProperties>
</file>