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344" r:id="rId3"/>
    <p:sldId id="328" r:id="rId4"/>
    <p:sldId id="340" r:id="rId5"/>
    <p:sldId id="332" r:id="rId6"/>
    <p:sldId id="333" r:id="rId7"/>
    <p:sldId id="342" r:id="rId8"/>
    <p:sldId id="339" r:id="rId9"/>
    <p:sldId id="343" r:id="rId10"/>
    <p:sldId id="311" r:id="rId11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69A"/>
    <a:srgbClr val="200AA6"/>
    <a:srgbClr val="FF99FF"/>
    <a:srgbClr val="FF0066"/>
    <a:srgbClr val="5A2781"/>
    <a:srgbClr val="9C1414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57780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60965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4076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45066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70758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717099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42011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153375" y="3541616"/>
            <a:ext cx="6394879" cy="22458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ЗАДАЧ.</a:t>
            </a:r>
          </a:p>
          <a:p>
            <a:pPr marL="26841"/>
            <a:r>
              <a:rPr lang="ru-RU" sz="36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(РАЦИОНАЛЬНЫЕ ЧИСЛА) </a:t>
            </a:r>
            <a:endParaRPr lang="ru-RU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38996" y="3629891"/>
            <a:ext cx="595744" cy="214230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254" y="3447340"/>
            <a:ext cx="2668724" cy="25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" y="837685"/>
            <a:ext cx="12189017" cy="615886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4872" y="2947619"/>
            <a:ext cx="5749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959, № 961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176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ПОВТОРЕНИЕ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559463" y="1457614"/>
            <a:ext cx="536575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spcBef>
                <a:spcPts val="8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Рациональные числа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87813" y="3116552"/>
            <a:ext cx="790575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7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 </a:t>
            </a: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положительные        нуль          отрицательные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73526" y="5096164"/>
            <a:ext cx="82804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spcBef>
                <a:spcPts val="7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целые     дробные                целые      дробные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3391188" y="2035464"/>
            <a:ext cx="2343150" cy="1260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6093113" y="2035464"/>
            <a:ext cx="2160588" cy="1260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5913726" y="2216439"/>
            <a:ext cx="1587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2491076" y="3835689"/>
            <a:ext cx="903287" cy="143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573751" y="3835689"/>
            <a:ext cx="720725" cy="143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6991638" y="3656302"/>
            <a:ext cx="1263650" cy="161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433088" y="3835689"/>
            <a:ext cx="720725" cy="143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92882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ДЕЙСТВИЯ НАД РАЦИОНАЛЬНЫМИ ЧИСЛАМИ</a:t>
            </a:r>
            <a:endParaRPr lang="ru-RU" alt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9696" y="733290"/>
            <a:ext cx="9212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Свойства действий над рациональными числами.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6432" y="1620188"/>
            <a:ext cx="114299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Свойство 1.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Сложение рациональных чисел обладает переместительным и сочетательным законами, то есть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b = b + a</a:t>
            </a:r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 + (b + c) = (a + b) + c</a:t>
            </a:r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Свойство 2.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 не изменится, если к нему прибавить нуль:</a:t>
            </a:r>
          </a:p>
          <a:p>
            <a:pPr algn="ctr"/>
            <a:r>
              <a:rPr lang="en-US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+ 0 = a</a:t>
            </a:r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Свойство 3.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 противоположных чисел равна 0: </a:t>
            </a:r>
          </a:p>
          <a:p>
            <a:pPr algn="ctr"/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+ (-а) = 0.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Свойство 4.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Произведение рациональных чисел обладает переместительным и сочетательным законами, то есть</a:t>
            </a:r>
          </a:p>
          <a:p>
            <a:pPr algn="ctr"/>
            <a:r>
              <a:rPr lang="en-US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· b = b · a;    a </a:t>
            </a:r>
            <a:r>
              <a:rPr lang="en-US" sz="28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US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 </a:t>
            </a:r>
            <a:r>
              <a:rPr lang="en-US" sz="28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US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= (a </a:t>
            </a:r>
            <a:r>
              <a:rPr lang="en-US" sz="28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US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US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90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6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ДЕЙСТВИЯ НАД РАЦИОНАЛЬНЫМИ ЧИСЛАМИ</a:t>
            </a:r>
            <a:endParaRPr lang="ru-RU" alt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3919" y="774234"/>
                <a:ext cx="11084161" cy="5974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Свойство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Рациональное число не изменится, если его умножить на 1: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800" b="1" dirty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·</a:t>
                </a:r>
                <a:r>
                  <a:rPr lang="ru-RU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= 1 </a:t>
                </a:r>
                <a:r>
                  <a:rPr lang="en-US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·</a:t>
                </a:r>
                <a:r>
                  <a:rPr lang="ru-RU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а = а.</a:t>
                </a:r>
                <a:r>
                  <a:rPr lang="en-US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b="1" dirty="0" smtClean="0">
                  <a:solidFill>
                    <a:srgbClr val="1F169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Свойство 6.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Произведение рационального числа на нуль равно 0:</a:t>
                </a:r>
              </a:p>
              <a:p>
                <a:pPr algn="ctr"/>
                <a:r>
                  <a:rPr lang="en-US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800" b="1" dirty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·</a:t>
                </a:r>
                <a:r>
                  <a:rPr lang="en-US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 = a</a:t>
                </a:r>
                <a:r>
                  <a:rPr lang="en-US" sz="2800" b="1" dirty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·</a:t>
                </a:r>
                <a:r>
                  <a:rPr lang="ru-RU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 = 0</a:t>
                </a:r>
                <a:endParaRPr lang="en-US" sz="2800" b="1" dirty="0" smtClean="0">
                  <a:solidFill>
                    <a:srgbClr val="1F169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Свойство 7.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Произведение взаимно противоположных чисел равно 1: </a:t>
                </a:r>
              </a:p>
              <a:p>
                <a:pPr algn="ctr"/>
                <a:r>
                  <a:rPr lang="ru-RU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 </a:t>
                </a:r>
                <a:r>
                  <a:rPr lang="en-US" sz="2800" b="1" dirty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1F169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1F169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1F169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а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где а ≠ 0</a:t>
                </a:r>
              </a:p>
              <a:p>
                <a:pPr algn="just"/>
                <a:r>
                  <a:rPr lang="ru-RU" sz="2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Свойство 8.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Умножение рациональных чисел обладает распределительным свойством относительно сложения, то есть для рациональных чисел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ru-RU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:r>
                  <a:rPr lang="ru-RU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· c = a ·</a:t>
                </a:r>
                <a:r>
                  <a:rPr lang="ru-RU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 +</a:t>
                </a:r>
                <a:r>
                  <a:rPr lang="en-US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2800" b="1" dirty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· </a:t>
                </a:r>
                <a:r>
                  <a:rPr lang="en-US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ru-RU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19" y="774234"/>
                <a:ext cx="11084161" cy="5974264"/>
              </a:xfrm>
              <a:prstGeom prst="rect">
                <a:avLst/>
              </a:prstGeom>
              <a:blipFill>
                <a:blip r:embed="rId3"/>
                <a:stretch>
                  <a:fillRect l="-1155" t="-1020" r="-1100" b="-18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36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46015" y="2191940"/>
            <a:ext cx="4959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7,6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6,9 – 7,6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(-3,1) =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854" y="963897"/>
            <a:ext cx="10640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949.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Вынесите за скобки общий множитель и вычислите: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46015" y="3151887"/>
                <a:ext cx="4667111" cy="811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3200" b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m:rPr>
                        <m:nor/>
                      </m:rPr>
                      <a:rPr lang="ru-RU" sz="3200" b="1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·</m:t>
                    </m:r>
                    <m:r>
                      <m:rPr>
                        <m:nor/>
                      </m:rPr>
                      <a:rPr lang="ru-RU" sz="32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ru-RU" sz="3200" b="1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+ (</m:t>
                    </m:r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ru-RU" sz="3200" b="1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·</m:t>
                    </m:r>
                    <m:r>
                      <m:rPr>
                        <m:nor/>
                      </m:rPr>
                      <a:rPr lang="ru-RU" sz="32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15" y="3151887"/>
                <a:ext cx="4667111" cy="811119"/>
              </a:xfrm>
              <a:prstGeom prst="rect">
                <a:avLst/>
              </a:prstGeom>
              <a:blipFill>
                <a:blip r:embed="rId3"/>
                <a:stretch>
                  <a:fillRect l="-2745" b="-4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46015" y="4239295"/>
            <a:ext cx="5531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6,2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8,4 – 8,4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(-3,8) =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023006" y="5204200"/>
                <a:ext cx="4825295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ru-RU" sz="3200" b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ru-RU" sz="3200" b="1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·</m:t>
                    </m:r>
                    <m:r>
                      <m:rPr>
                        <m:nor/>
                      </m:rPr>
                      <a:rPr lang="ru-RU" sz="32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ru-RU" sz="3200" b="1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ru-RU" sz="3200" b="1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·</m:t>
                    </m:r>
                    <m:r>
                      <m:rPr>
                        <m:nor/>
                      </m:rPr>
                      <a:rPr lang="ru-RU" sz="32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ru-RU" sz="3200" b="1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ru-RU" sz="3200" b="1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06" y="5204200"/>
                <a:ext cx="4825295" cy="810991"/>
              </a:xfrm>
              <a:prstGeom prst="rect">
                <a:avLst/>
              </a:prstGeom>
              <a:blipFill>
                <a:blip r:embed="rId4"/>
                <a:stretch>
                  <a:fillRect l="-2655" b="-4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119252" y="2191940"/>
            <a:ext cx="4094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7,6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( 6,9 – (-3,1)) =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27676" y="2191939"/>
            <a:ext cx="2639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7,6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= 76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379427" y="3158059"/>
                <a:ext cx="3529046" cy="811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·</m:t>
                    </m:r>
                    <m:r>
                      <a:rPr lang="ru-RU" sz="32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sz="3200" b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m:rPr>
                        <m:nor/>
                      </m:rPr>
                      <a:rPr lang="ru-RU" sz="3200" b="1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+ (</m:t>
                    </m:r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)) =</m:t>
                    </m:r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427" y="3158059"/>
                <a:ext cx="3529046" cy="8111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517842" y="3175307"/>
                <a:ext cx="2720898" cy="793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·</m:t>
                      </m:r>
                      <m:r>
                        <m:rPr>
                          <m:nor/>
                        </m:rPr>
                        <a:rPr lang="ru-RU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ru-RU" sz="24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sz="2400" b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ru-RU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842" y="3175307"/>
                <a:ext cx="2720898" cy="793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270772" y="4239833"/>
            <a:ext cx="3790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8,4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6,2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(-3,8)) =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17843" y="4239295"/>
            <a:ext cx="2284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8,4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= 84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459139" y="5204200"/>
                <a:ext cx="4007006" cy="810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ru-RU" sz="3200" b="1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·</m:t>
                    </m:r>
                    <m:r>
                      <m:rPr>
                        <m:nor/>
                      </m:rPr>
                      <a:rPr lang="ru-RU" sz="32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(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ru-RU" sz="3200" b="1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ru-RU" sz="3200" b="1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39" y="5204200"/>
                <a:ext cx="4007006" cy="8109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8216726" y="5203662"/>
                <a:ext cx="2498837" cy="793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ru-RU" sz="24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·</m:t>
                      </m:r>
                      <m:r>
                        <m:rPr>
                          <m:nor/>
                        </m:rPr>
                        <a:rPr lang="ru-RU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ru-RU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726" y="5203662"/>
                <a:ext cx="2498837" cy="7938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5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9" grpId="0"/>
      <p:bldP spid="8" grpId="0"/>
      <p:bldP spid="4" grpId="0"/>
      <p:bldP spid="11" grpId="0"/>
      <p:bldP spid="14" grpId="0"/>
      <p:bldP spid="9" grpId="0"/>
      <p:bldP spid="10" grpId="0"/>
      <p:bldP spid="12" grpId="0"/>
      <p:bldP spid="13" grpId="0"/>
      <p:bldP spid="15" grpId="0"/>
      <p:bldP spid="16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851" y="996192"/>
            <a:ext cx="106402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950.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Разъясните распределительный закон умножения относительно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сложения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 c = a ·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+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·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5005" y="2958734"/>
            <a:ext cx="5184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0,3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- 0,2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-1,2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5825" y="3801895"/>
            <a:ext cx="8980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(0,3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(-0,2))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(-1,2)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(-1,2)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(-0,2)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(-1,2)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8471" y="4775632"/>
            <a:ext cx="4875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0,1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(-1,2)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- 0,36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0,24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26639" y="5590370"/>
            <a:ext cx="2746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- 0,12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- 0,12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8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5" grpId="0"/>
      <p:bldP spid="2" grpId="0"/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1567153" y="4334597"/>
            <a:ext cx="8569325" cy="914400"/>
            <a:chOff x="97" y="1492"/>
            <a:chExt cx="5398" cy="576"/>
          </a:xfrm>
        </p:grpSpPr>
        <p:sp>
          <p:nvSpPr>
            <p:cNvPr id="2062" name="Rectangle 4"/>
            <p:cNvSpPr>
              <a:spLocks noChangeArrowheads="1"/>
            </p:cNvSpPr>
            <p:nvPr/>
          </p:nvSpPr>
          <p:spPr bwMode="auto">
            <a:xfrm>
              <a:off x="97" y="1492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b="1" i="1" dirty="0">
                <a:latin typeface="Georgia" panose="02040502050405020303" pitchFamily="18" charset="0"/>
              </a:endParaRPr>
            </a:p>
            <a:p>
              <a:pPr eaLnBrk="1" hangingPunct="1"/>
              <a:r>
                <a:rPr lang="ru-RU" altLang="ru-RU" sz="2400" b="1" i="1" dirty="0">
                  <a:latin typeface="Georgia" panose="02040502050405020303" pitchFamily="18" charset="0"/>
                </a:rPr>
                <a:t>       </a:t>
              </a:r>
              <a:r>
                <a:rPr lang="ru-RU" altLang="ru-RU" sz="2400" b="1" dirty="0" smtClean="0">
                  <a:latin typeface="Times New Roman" panose="02020603050405020304" pitchFamily="18" charset="0"/>
                </a:rPr>
                <a:t>-8      -7      -6      -5      -4       -3      -2      -1       0        1       2    </a:t>
              </a:r>
              <a:r>
                <a:rPr lang="ru-RU" altLang="ru-RU" sz="2400" b="1" i="1" dirty="0">
                  <a:latin typeface="Times New Roman" panose="02020603050405020304" pitchFamily="18" charset="0"/>
                </a:rPr>
                <a:t>х</a:t>
              </a:r>
              <a:endParaRPr lang="ru-RU" altLang="ru-RU" sz="2400" b="1" i="1" dirty="0">
                <a:latin typeface="Georgia" panose="02040502050405020303" pitchFamily="18" charset="0"/>
              </a:endParaRPr>
            </a:p>
          </p:txBody>
        </p:sp>
        <p:sp>
          <p:nvSpPr>
            <p:cNvPr id="2063" name="Line 5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6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Line 7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Line 8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Line 9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Line 10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Line 11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Line 12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Line 13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Line 14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Line 15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Line 16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313100" y="2673969"/>
            <a:ext cx="258011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latin typeface="Times New Roman" panose="02020603050405020304" pitchFamily="18" charset="0"/>
              </a:rPr>
              <a:t> </a:t>
            </a:r>
            <a:r>
              <a:rPr lang="ru-RU" altLang="ru-RU" sz="4000" b="1" dirty="0" smtClean="0">
                <a:latin typeface="Times New Roman" panose="02020603050405020304" pitchFamily="18" charset="0"/>
              </a:rPr>
              <a:t>- 4 </a:t>
            </a:r>
            <a:r>
              <a:rPr lang="ru-RU" altLang="ru-RU" sz="4000" b="1" dirty="0">
                <a:latin typeface="Times New Roman" panose="02020603050405020304" pitchFamily="18" charset="0"/>
              </a:rPr>
              <a:t>+ </a:t>
            </a:r>
            <a:r>
              <a:rPr lang="ru-RU" altLang="ru-RU" sz="4000" b="1" dirty="0" smtClean="0">
                <a:latin typeface="Times New Roman" panose="02020603050405020304" pitchFamily="18" charset="0"/>
              </a:rPr>
              <a:t>2,3 </a:t>
            </a:r>
            <a:r>
              <a:rPr lang="ru-RU" altLang="ru-RU" sz="4000" b="1" dirty="0">
                <a:latin typeface="Times New Roman" panose="02020603050405020304" pitchFamily="18" charset="0"/>
              </a:rPr>
              <a:t>= </a:t>
            </a:r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5208305" y="4687964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5291428" y="4278744"/>
            <a:ext cx="1701801" cy="395577"/>
          </a:xfrm>
          <a:custGeom>
            <a:avLst/>
            <a:gdLst>
              <a:gd name="T0" fmla="*/ 1344 w 1344"/>
              <a:gd name="T1" fmla="*/ 249 h 249"/>
              <a:gd name="T2" fmla="*/ 1051 w 1344"/>
              <a:gd name="T3" fmla="*/ 75 h 249"/>
              <a:gd name="T4" fmla="*/ 667 w 1344"/>
              <a:gd name="T5" fmla="*/ 2 h 249"/>
              <a:gd name="T6" fmla="*/ 311 w 1344"/>
              <a:gd name="T7" fmla="*/ 66 h 249"/>
              <a:gd name="T8" fmla="*/ 0 w 1344"/>
              <a:gd name="T9" fmla="*/ 240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4"/>
              <a:gd name="T16" fmla="*/ 0 h 249"/>
              <a:gd name="T17" fmla="*/ 1344 w 1344"/>
              <a:gd name="T18" fmla="*/ 249 h 2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4" h="249">
                <a:moveTo>
                  <a:pt x="1344" y="249"/>
                </a:moveTo>
                <a:cubicBezTo>
                  <a:pt x="1295" y="222"/>
                  <a:pt x="1164" y="116"/>
                  <a:pt x="1051" y="75"/>
                </a:cubicBezTo>
                <a:cubicBezTo>
                  <a:pt x="938" y="34"/>
                  <a:pt x="790" y="4"/>
                  <a:pt x="667" y="2"/>
                </a:cubicBezTo>
                <a:cubicBezTo>
                  <a:pt x="544" y="0"/>
                  <a:pt x="422" y="26"/>
                  <a:pt x="311" y="66"/>
                </a:cubicBezTo>
                <a:cubicBezTo>
                  <a:pt x="200" y="106"/>
                  <a:pt x="65" y="204"/>
                  <a:pt x="0" y="24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619437" y="3755524"/>
            <a:ext cx="838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Times New Roman" panose="02020603050405020304" pitchFamily="18" charset="0"/>
              </a:rPr>
              <a:t>+2,3</a:t>
            </a:r>
            <a:endParaRPr lang="ru-RU" alt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6977207" y="2720110"/>
            <a:ext cx="1320945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latin typeface="Times New Roman" panose="02020603050405020304" pitchFamily="18" charset="0"/>
              </a:rPr>
              <a:t>-1,7</a:t>
            </a:r>
            <a:endParaRPr lang="ru-RU" altLang="ru-RU" sz="4000" b="1" dirty="0">
              <a:latin typeface="Times New Roman" panose="02020603050405020304" pitchFamily="18" charset="0"/>
            </a:endParaRP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5028121" y="4097122"/>
            <a:ext cx="420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27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-26985"/>
            <a:ext cx="12160924" cy="7207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0"/>
          <p:cNvSpPr>
            <a:spLocks/>
          </p:cNvSpPr>
          <p:nvPr/>
        </p:nvSpPr>
        <p:spPr bwMode="auto">
          <a:xfrm flipH="1">
            <a:off x="3580057" y="4258106"/>
            <a:ext cx="1586971" cy="395577"/>
          </a:xfrm>
          <a:custGeom>
            <a:avLst/>
            <a:gdLst>
              <a:gd name="T0" fmla="*/ 1344 w 1344"/>
              <a:gd name="T1" fmla="*/ 249 h 249"/>
              <a:gd name="T2" fmla="*/ 1051 w 1344"/>
              <a:gd name="T3" fmla="*/ 75 h 249"/>
              <a:gd name="T4" fmla="*/ 667 w 1344"/>
              <a:gd name="T5" fmla="*/ 2 h 249"/>
              <a:gd name="T6" fmla="*/ 311 w 1344"/>
              <a:gd name="T7" fmla="*/ 66 h 249"/>
              <a:gd name="T8" fmla="*/ 0 w 1344"/>
              <a:gd name="T9" fmla="*/ 240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4"/>
              <a:gd name="T16" fmla="*/ 0 h 249"/>
              <a:gd name="T17" fmla="*/ 1344 w 1344"/>
              <a:gd name="T18" fmla="*/ 249 h 2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4" h="249">
                <a:moveTo>
                  <a:pt x="1344" y="249"/>
                </a:moveTo>
                <a:cubicBezTo>
                  <a:pt x="1295" y="222"/>
                  <a:pt x="1164" y="116"/>
                  <a:pt x="1051" y="75"/>
                </a:cubicBezTo>
                <a:cubicBezTo>
                  <a:pt x="938" y="34"/>
                  <a:pt x="790" y="4"/>
                  <a:pt x="667" y="2"/>
                </a:cubicBezTo>
                <a:cubicBezTo>
                  <a:pt x="544" y="0"/>
                  <a:pt x="422" y="26"/>
                  <a:pt x="311" y="66"/>
                </a:cubicBezTo>
                <a:cubicBezTo>
                  <a:pt x="200" y="106"/>
                  <a:pt x="65" y="204"/>
                  <a:pt x="0" y="24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316712" y="5617901"/>
            <a:ext cx="2457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latin typeface="Times New Roman" panose="02020603050405020304" pitchFamily="18" charset="0"/>
              </a:rPr>
              <a:t> </a:t>
            </a:r>
            <a:r>
              <a:rPr lang="ru-RU" altLang="ru-RU" sz="4000" b="1" dirty="0" smtClean="0">
                <a:latin typeface="Times New Roman" panose="02020603050405020304" pitchFamily="18" charset="0"/>
              </a:rPr>
              <a:t>- 4 - 2,3 =</a:t>
            </a:r>
            <a:endParaRPr lang="ru-RU" altLang="ru-RU" sz="4000" b="1" dirty="0">
              <a:latin typeface="Times New Roman" panose="02020603050405020304" pitchFamily="18" charset="0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6764555" y="5683712"/>
            <a:ext cx="1320945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latin typeface="Times New Roman" panose="02020603050405020304" pitchFamily="18" charset="0"/>
              </a:rPr>
              <a:t>-6,3</a:t>
            </a:r>
            <a:endParaRPr lang="ru-RU" altLang="ru-RU" sz="4000" b="1" dirty="0">
              <a:latin typeface="Times New Roman" panose="02020603050405020304" pitchFamily="18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3954196" y="3741528"/>
            <a:ext cx="753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Times New Roman" panose="02020603050405020304" pitchFamily="18" charset="0"/>
              </a:rPr>
              <a:t>-2,3</a:t>
            </a:r>
            <a:endParaRPr lang="ru-RU" alt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3" name="Oval 19"/>
          <p:cNvSpPr>
            <a:spLocks noChangeArrowheads="1"/>
          </p:cNvSpPr>
          <p:nvPr/>
        </p:nvSpPr>
        <p:spPr bwMode="auto">
          <a:xfrm>
            <a:off x="5193003" y="4701606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" name="TextBox 33"/>
          <p:cNvSpPr txBox="1"/>
          <p:nvPr/>
        </p:nvSpPr>
        <p:spPr>
          <a:xfrm>
            <a:off x="892098" y="732323"/>
            <a:ext cx="10944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953.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числовой оси найдите числа, которые находятся от числа – 4 на расстоянии 2,3 единицы.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0689" y="1924450"/>
            <a:ext cx="1119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А) – 6,3;  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,3  и  - 1,7;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-6,3  и 1,7;   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-1,7.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88 0.0007 L -0.13606 -0.00324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3815 -0.007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87" grpId="0" animBg="1"/>
      <p:bldP spid="7187" grpId="1" animBg="1"/>
      <p:bldP spid="7189" grpId="0"/>
      <p:bldP spid="7192" grpId="0" animBg="1"/>
      <p:bldP spid="7202" grpId="0"/>
      <p:bldP spid="29" grpId="0"/>
      <p:bldP spid="31" grpId="0" animBg="1"/>
      <p:bldP spid="32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4927" y="1210723"/>
            <a:ext cx="687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958.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Вычислите удобным способом: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025" y="2309850"/>
            <a:ext cx="785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-15 · 37 + 14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37 – 19 · 37 + 17 · 37 =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462" y="4169060"/>
            <a:ext cx="758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 · 45 - 45 · 27 + 31 · 45 - 30 · 45 =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9259" y="2295995"/>
            <a:ext cx="459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37 · ( -15 + 14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19 + 17) =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0310" y="3047740"/>
            <a:ext cx="584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37 · ( -1 – 2)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= 37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(-3) = -111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5104" y="4162930"/>
            <a:ext cx="450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(26 - 27 + 31 – 30) =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3117" y="5028770"/>
            <a:ext cx="5034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45 · (-1 + 1) = 45 · 0 = 0 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7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3" grpId="0"/>
      <p:bldP spid="2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523" y="1694659"/>
            <a:ext cx="634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- 48 · 54 : 48 + 54 · 48 : (-54) =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3423" y="3824379"/>
            <a:ext cx="525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: (-72) ·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38 - 38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: (-38) ·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2478" y="1689014"/>
            <a:ext cx="555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- 48 : 48 ·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54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+ 54 : (-54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) ·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 =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1900" y="2523237"/>
            <a:ext cx="3922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- 1 ·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54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(-1) ·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48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2409" y="2523237"/>
            <a:ext cx="439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- 54  + (-48) =  -102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0960" y="3824379"/>
            <a:ext cx="573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 · 38 : ( 72) - 38 · 72 : (-38) =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9946" y="4715159"/>
            <a:ext cx="644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-1 · 38 + 1 · 72 = -38 + 72 = 34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2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" grpId="0"/>
      <p:bldP spid="8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2a04ffe118c28289158bba676a3bb636359c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13679</TotalTime>
  <Words>791</Words>
  <Application>Microsoft Office PowerPoint</Application>
  <PresentationFormat>Широкоэкранный</PresentationFormat>
  <Paragraphs>96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1065</cp:revision>
  <dcterms:created xsi:type="dcterms:W3CDTF">2020-08-26T00:15:27Z</dcterms:created>
  <dcterms:modified xsi:type="dcterms:W3CDTF">2021-01-28T03:54:13Z</dcterms:modified>
</cp:coreProperties>
</file>