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67" r:id="rId2"/>
    <p:sldId id="328" r:id="rId3"/>
    <p:sldId id="332" r:id="rId4"/>
    <p:sldId id="333" r:id="rId5"/>
    <p:sldId id="334" r:id="rId6"/>
    <p:sldId id="339" r:id="rId7"/>
    <p:sldId id="335" r:id="rId8"/>
    <p:sldId id="336" r:id="rId9"/>
    <p:sldId id="337" r:id="rId10"/>
    <p:sldId id="311" r:id="rId11"/>
  </p:sldIdLst>
  <p:sldSz cx="12192000" cy="6858000"/>
  <p:notesSz cx="6858000" cy="9144000"/>
  <p:custDataLst>
    <p:tags r:id="rId13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169A"/>
    <a:srgbClr val="200AA6"/>
    <a:srgbClr val="FF99FF"/>
    <a:srgbClr val="FF0066"/>
    <a:srgbClr val="5A2781"/>
    <a:srgbClr val="9C1414"/>
    <a:srgbClr val="F682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207" autoAdjust="0"/>
    <p:restoredTop sz="94364" autoAdjust="0"/>
  </p:normalViewPr>
  <p:slideViewPr>
    <p:cSldViewPr snapToGrid="0">
      <p:cViewPr varScale="1">
        <p:scale>
          <a:sx n="69" d="100"/>
          <a:sy n="69" d="100"/>
        </p:scale>
        <p:origin x="810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F24D63-C40D-4953-A3B3-012ACEF41A2B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040020-5023-489D-A913-062CDB77B6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8364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8EAE6B4-8C48-49EE-A058-FA90B7BA18F7}" type="slidenum">
              <a:rPr lang="ru-RU" altLang="ru-RU"/>
              <a:pPr>
                <a:spcBef>
                  <a:spcPct val="0"/>
                </a:spcBef>
              </a:pPr>
              <a:t>2</a:t>
            </a:fld>
            <a:endParaRPr lang="ru-RU" altLang="ru-RU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altLang="ru-RU" smtClean="0">
                <a:latin typeface="Arial" panose="020B0604020202020204" pitchFamily="34" charset="0"/>
              </a:rPr>
              <a:t>Выполнить сложение на координатной прямой. После выполнения математического диктанта – взаимопроверка и оценивание работ учащимися</a:t>
            </a:r>
          </a:p>
        </p:txBody>
      </p:sp>
    </p:spTree>
    <p:extLst>
      <p:ext uri="{BB962C8B-B14F-4D97-AF65-F5344CB8AC3E}">
        <p14:creationId xmlns:p14="http://schemas.microsoft.com/office/powerpoint/2010/main" val="6096543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8EAE6B4-8C48-49EE-A058-FA90B7BA18F7}" type="slidenum">
              <a:rPr lang="ru-RU" altLang="ru-RU"/>
              <a:pPr>
                <a:spcBef>
                  <a:spcPct val="0"/>
                </a:spcBef>
              </a:pPr>
              <a:t>3</a:t>
            </a:fld>
            <a:endParaRPr lang="ru-RU" altLang="ru-RU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altLang="ru-RU" smtClean="0">
                <a:latin typeface="Arial" panose="020B0604020202020204" pitchFamily="34" charset="0"/>
              </a:rPr>
              <a:t>Выполнить сложение на координатной прямой. После выполнения математического диктанта – взаимопроверка и оценивание работ учащимися</a:t>
            </a:r>
          </a:p>
        </p:txBody>
      </p:sp>
    </p:spTree>
    <p:extLst>
      <p:ext uri="{BB962C8B-B14F-4D97-AF65-F5344CB8AC3E}">
        <p14:creationId xmlns:p14="http://schemas.microsoft.com/office/powerpoint/2010/main" val="4506630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8EAE6B4-8C48-49EE-A058-FA90B7BA18F7}" type="slidenum">
              <a:rPr lang="ru-RU" altLang="ru-RU"/>
              <a:pPr>
                <a:spcBef>
                  <a:spcPct val="0"/>
                </a:spcBef>
              </a:pPr>
              <a:t>4</a:t>
            </a:fld>
            <a:endParaRPr lang="ru-RU" altLang="ru-RU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altLang="ru-RU" smtClean="0">
                <a:latin typeface="Arial" panose="020B0604020202020204" pitchFamily="34" charset="0"/>
              </a:rPr>
              <a:t>Выполнить сложение на координатной прямой. После выполнения математического диктанта – взаимопроверка и оценивание работ учащимися</a:t>
            </a:r>
          </a:p>
        </p:txBody>
      </p:sp>
    </p:spTree>
    <p:extLst>
      <p:ext uri="{BB962C8B-B14F-4D97-AF65-F5344CB8AC3E}">
        <p14:creationId xmlns:p14="http://schemas.microsoft.com/office/powerpoint/2010/main" val="7075891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8EAE6B4-8C48-49EE-A058-FA90B7BA18F7}" type="slidenum">
              <a:rPr lang="ru-RU" altLang="ru-RU"/>
              <a:pPr>
                <a:spcBef>
                  <a:spcPct val="0"/>
                </a:spcBef>
              </a:pPr>
              <a:t>5</a:t>
            </a:fld>
            <a:endParaRPr lang="ru-RU" altLang="ru-RU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altLang="ru-RU" smtClean="0">
                <a:latin typeface="Arial" panose="020B0604020202020204" pitchFamily="34" charset="0"/>
              </a:rPr>
              <a:t>Выполнить сложение на координатной прямой. После выполнения математического диктанта – взаимопроверка и оценивание работ учащимися</a:t>
            </a:r>
          </a:p>
        </p:txBody>
      </p:sp>
    </p:spTree>
    <p:extLst>
      <p:ext uri="{BB962C8B-B14F-4D97-AF65-F5344CB8AC3E}">
        <p14:creationId xmlns:p14="http://schemas.microsoft.com/office/powerpoint/2010/main" val="19818104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8EAE6B4-8C48-49EE-A058-FA90B7BA18F7}" type="slidenum">
              <a:rPr lang="ru-RU" altLang="ru-RU"/>
              <a:pPr>
                <a:spcBef>
                  <a:spcPct val="0"/>
                </a:spcBef>
              </a:pPr>
              <a:t>6</a:t>
            </a:fld>
            <a:endParaRPr lang="ru-RU" altLang="ru-RU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altLang="ru-RU" smtClean="0">
                <a:latin typeface="Arial" panose="020B0604020202020204" pitchFamily="34" charset="0"/>
              </a:rPr>
              <a:t>Выполнить сложение на координатной прямой. После выполнения математического диктанта – взаимопроверка и оценивание работ учащимися</a:t>
            </a:r>
          </a:p>
        </p:txBody>
      </p:sp>
    </p:spTree>
    <p:extLst>
      <p:ext uri="{BB962C8B-B14F-4D97-AF65-F5344CB8AC3E}">
        <p14:creationId xmlns:p14="http://schemas.microsoft.com/office/powerpoint/2010/main" val="7170998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8EAE6B4-8C48-49EE-A058-FA90B7BA18F7}" type="slidenum">
              <a:rPr lang="ru-RU" altLang="ru-RU"/>
              <a:pPr>
                <a:spcBef>
                  <a:spcPct val="0"/>
                </a:spcBef>
              </a:pPr>
              <a:t>7</a:t>
            </a:fld>
            <a:endParaRPr lang="ru-RU" altLang="ru-RU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altLang="ru-RU" smtClean="0">
                <a:latin typeface="Arial" panose="020B0604020202020204" pitchFamily="34" charset="0"/>
              </a:rPr>
              <a:t>Выполнить сложение на координатной прямой. После выполнения математического диктанта – взаимопроверка и оценивание работ учащимися</a:t>
            </a:r>
          </a:p>
        </p:txBody>
      </p:sp>
    </p:spTree>
    <p:extLst>
      <p:ext uri="{BB962C8B-B14F-4D97-AF65-F5344CB8AC3E}">
        <p14:creationId xmlns:p14="http://schemas.microsoft.com/office/powerpoint/2010/main" val="202553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8EAE6B4-8C48-49EE-A058-FA90B7BA18F7}" type="slidenum">
              <a:rPr lang="ru-RU" altLang="ru-RU"/>
              <a:pPr>
                <a:spcBef>
                  <a:spcPct val="0"/>
                </a:spcBef>
              </a:pPr>
              <a:t>8</a:t>
            </a:fld>
            <a:endParaRPr lang="ru-RU" altLang="ru-RU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altLang="ru-RU" smtClean="0">
                <a:latin typeface="Arial" panose="020B0604020202020204" pitchFamily="34" charset="0"/>
              </a:rPr>
              <a:t>Выполнить сложение на координатной прямой. После выполнения математического диктанта – взаимопроверка и оценивание работ учащимися</a:t>
            </a:r>
          </a:p>
        </p:txBody>
      </p:sp>
    </p:spTree>
    <p:extLst>
      <p:ext uri="{BB962C8B-B14F-4D97-AF65-F5344CB8AC3E}">
        <p14:creationId xmlns:p14="http://schemas.microsoft.com/office/powerpoint/2010/main" val="16128900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8EAE6B4-8C48-49EE-A058-FA90B7BA18F7}" type="slidenum">
              <a:rPr lang="ru-RU" altLang="ru-RU"/>
              <a:pPr>
                <a:spcBef>
                  <a:spcPct val="0"/>
                </a:spcBef>
              </a:pPr>
              <a:t>9</a:t>
            </a:fld>
            <a:endParaRPr lang="ru-RU" altLang="ru-RU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altLang="ru-RU" smtClean="0">
                <a:latin typeface="Arial" panose="020B0604020202020204" pitchFamily="34" charset="0"/>
              </a:rPr>
              <a:t>Выполнить сложение на координатной прямой. После выполнения математического диктанта – взаимопроверка и оценивание работ учащимися</a:t>
            </a:r>
          </a:p>
        </p:txBody>
      </p:sp>
    </p:spTree>
    <p:extLst>
      <p:ext uri="{BB962C8B-B14F-4D97-AF65-F5344CB8AC3E}">
        <p14:creationId xmlns:p14="http://schemas.microsoft.com/office/powerpoint/2010/main" val="33914646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95687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5279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51021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1/26/2021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12984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154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83826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052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82668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8578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7175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4822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0569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8122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595D81-2D94-4EAB-A4E9-3898723740E1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276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2" r:id="rId13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92000" cy="201954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957485" y="588125"/>
            <a:ext cx="6477231" cy="954498"/>
          </a:xfrm>
          <a:prstGeom prst="rect">
            <a:avLst/>
          </a:prstGeom>
        </p:spPr>
        <p:txBody>
          <a:bodyPr vert="horz" wrap="square" lIns="0" tIns="30867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41"/>
              </a:spcBef>
            </a:pPr>
            <a:r>
              <a:rPr lang="ru-RU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МАТЕМАТИКА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696176" y="3557171"/>
            <a:ext cx="8244489" cy="2245805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Bef>
                <a:spcPts val="233"/>
              </a:spcBef>
            </a:pPr>
            <a:r>
              <a:rPr lang="ru-RU" sz="3600" b="1" dirty="0" smtClean="0">
                <a:solidFill>
                  <a:srgbClr val="002060"/>
                </a:solidFill>
                <a:latin typeface="Arial"/>
                <a:cs typeface="Arial"/>
              </a:rPr>
              <a:t>Тема</a:t>
            </a:r>
            <a:r>
              <a:rPr sz="3600" b="1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endParaRPr sz="36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26841"/>
            <a:r>
              <a:rPr lang="ru-RU" sz="3600" b="1" kern="800" spc="-53" dirty="0" smtClean="0"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rPr>
              <a:t>ПОНЯТИЕ О РАЦИОНАЛЬНЫХ ЧИСЛАХ. СВОЙСТВА ДЕЙСТВИЙ НАД РАЦИОНАЛЬНЫМИ ЧИСЛАМИ. </a:t>
            </a:r>
            <a:endParaRPr lang="ru-RU" sz="36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841124" y="3394515"/>
            <a:ext cx="595744" cy="237768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286936" y="513132"/>
            <a:ext cx="575036" cy="772543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ru-RU" sz="4800" b="1" dirty="0" smtClean="0">
                <a:solidFill>
                  <a:schemeClr val="bg1"/>
                </a:solidFill>
                <a:latin typeface="Arial"/>
                <a:cs typeface="Arial"/>
              </a:rPr>
              <a:t>6</a:t>
            </a:r>
            <a:endParaRPr sz="48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9940665" y="1277979"/>
            <a:ext cx="1276313" cy="395080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algn="ctr">
              <a:spcBef>
                <a:spcPts val="201"/>
              </a:spcBef>
            </a:pPr>
            <a:r>
              <a:rPr lang="ru-RU" sz="24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400" b="1" dirty="0">
              <a:latin typeface="Arial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90" y="450370"/>
            <a:ext cx="1211157" cy="122797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9754591" y="3639240"/>
            <a:ext cx="2214761" cy="188823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012613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3" y="837685"/>
            <a:ext cx="12189017" cy="6158860"/>
          </a:xfrm>
          <a:prstGeom prst="rect">
            <a:avLst/>
          </a:prstGeom>
        </p:spPr>
      </p:pic>
      <p:sp>
        <p:nvSpPr>
          <p:cNvPr id="3" name="object 2"/>
          <p:cNvSpPr/>
          <p:nvPr/>
        </p:nvSpPr>
        <p:spPr>
          <a:xfrm>
            <a:off x="2983" y="0"/>
            <a:ext cx="12189017" cy="81741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83" y="109532"/>
            <a:ext cx="121890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САМОСТОЯТЕЛЬНАЯ РАБОТА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964872" y="2947619"/>
            <a:ext cx="574963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РЕШИТЬ ЗАДАЧИ </a:t>
            </a:r>
            <a:endParaRPr lang="ru-RU" sz="40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 954, № 955</a:t>
            </a:r>
          </a:p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СТРАНИЦЕ 176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68600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0" y="12702"/>
            <a:ext cx="12192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40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ОПРЕДЕЛЕНИЕ</a:t>
            </a:r>
            <a:endParaRPr lang="ru-RU" altLang="ru-RU" sz="40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734287" y="653634"/>
                <a:ext cx="10723419" cy="28260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ru-RU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Число которое можно представить в виде дроби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𝒌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𝒏</m:t>
                        </m:r>
                      </m:den>
                    </m:f>
                  </m:oMath>
                </a14:m>
                <a:r>
                  <a:rPr lang="ru-RU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называется рациональным числом, где </a:t>
                </a:r>
                <a14:m>
                  <m:oMath xmlns:m="http://schemas.openxmlformats.org/officeDocument/2006/math">
                    <m:r>
                      <a:rPr lang="en-US" sz="32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𝒌</m:t>
                    </m:r>
                  </m:oMath>
                </a14:m>
                <a:r>
                  <a:rPr lang="ru-RU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– целое, </a:t>
                </a:r>
                <a14:m>
                  <m:oMath xmlns:m="http://schemas.openxmlformats.org/officeDocument/2006/math">
                    <m:r>
                      <a:rPr lang="en-US" sz="32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𝒏</m:t>
                    </m:r>
                  </m:oMath>
                </a14:m>
                <a:r>
                  <a:rPr lang="ru-RU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– натуральное число.</a:t>
                </a:r>
                <a:endParaRPr lang="ru-RU" sz="3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4287" y="653634"/>
                <a:ext cx="10723419" cy="2826095"/>
              </a:xfrm>
              <a:prstGeom prst="rect">
                <a:avLst/>
              </a:prstGeom>
              <a:blipFill>
                <a:blip r:embed="rId3"/>
                <a:stretch>
                  <a:fillRect l="-1420" r="-1420" b="-60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8" name="TextBox 77"/>
              <p:cNvSpPr txBox="1"/>
              <p:nvPr/>
            </p:nvSpPr>
            <p:spPr>
              <a:xfrm>
                <a:off x="1187277" y="3749733"/>
                <a:ext cx="9817441" cy="23756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Любое целое число</a:t>
                </a:r>
                <a:r>
                  <a:rPr lang="en-US" sz="3200" b="1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𝒌</m:t>
                    </m:r>
                  </m:oMath>
                </a14:m>
                <a:r>
                  <a:rPr lang="ru-RU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является рациональным числом, так как </a:t>
                </a:r>
                <a14:m>
                  <m:oMath xmlns:m="http://schemas.openxmlformats.org/officeDocument/2006/math">
                    <m:r>
                      <a:rPr lang="en-US" sz="32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𝒌</m:t>
                    </m:r>
                  </m:oMath>
                </a14:m>
                <a:r>
                  <a:rPr lang="ru-RU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можно записать в виде </a:t>
                </a:r>
                <a14:m>
                  <m:oMath xmlns:m="http://schemas.openxmlformats.org/officeDocument/2006/math">
                    <m:r>
                      <a:rPr lang="en-US" sz="32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𝒌</m:t>
                    </m:r>
                  </m:oMath>
                </a14:m>
                <a:r>
                  <a:rPr lang="ru-RU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𝒌</m:t>
                        </m:r>
                      </m:num>
                      <m:den>
                        <m:r>
                          <a:rPr lang="ru-RU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den>
                    </m:f>
                  </m:oMath>
                </a14:m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r>
                  <a:rPr lang="ru-RU" sz="4000" b="1" dirty="0" smtClean="0">
                    <a:solidFill>
                      <a:srgbClr val="1F169A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Например</a:t>
                </a:r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-5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ru-RU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𝟓</m:t>
                        </m:r>
                      </m:num>
                      <m:den>
                        <m:r>
                          <a:rPr lang="ru-RU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den>
                    </m:f>
                  </m:oMath>
                </a14:m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, 10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𝟏𝟎</m:t>
                        </m:r>
                      </m:num>
                      <m:den>
                        <m:r>
                          <a:rPr lang="ru-RU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den>
                    </m:f>
                  </m:oMath>
                </a14:m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0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</m:num>
                      <m:den>
                        <m:r>
                          <a:rPr lang="ru-RU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den>
                    </m:f>
                  </m:oMath>
                </a14:m>
                <a:endParaRPr lang="ru-RU" sz="40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8" name="TextBox 7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7277" y="3749733"/>
                <a:ext cx="9817441" cy="2375650"/>
              </a:xfrm>
              <a:prstGeom prst="rect">
                <a:avLst/>
              </a:prstGeom>
              <a:blipFill>
                <a:blip r:embed="rId4"/>
                <a:stretch>
                  <a:fillRect l="-2236" t="-3846" r="-1366" b="-410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79092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 autoUpdateAnimBg="0"/>
      <p:bldP spid="26" grpId="0"/>
      <p:bldP spid="7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0" y="12702"/>
            <a:ext cx="12192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40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ОПРЕДЕЛЕНИЕ</a:t>
            </a:r>
            <a:endParaRPr lang="ru-RU" altLang="ru-RU" sz="40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952896" y="3193583"/>
            <a:ext cx="989521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32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Пример</a:t>
            </a:r>
            <a:r>
              <a:rPr lang="ru-RU" sz="3200" b="1" dirty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32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Являются ли следующие числа</a:t>
            </a:r>
          </a:p>
          <a:p>
            <a:pPr>
              <a:lnSpc>
                <a:spcPct val="150000"/>
              </a:lnSpc>
            </a:pP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</a:t>
            </a:r>
            <a:r>
              <a:rPr lang="ru-RU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рациональными?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5854" y="963897"/>
            <a:ext cx="10640291" cy="2217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Положительные и отрицательные числа, простые дроби, смешанные числа и десятичные дроби также являются рациональными числами.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1188865" y="4751510"/>
                <a:ext cx="2553776" cy="80175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514350" indent="-514350">
                  <a:buAutoNum type="arabicParenR"/>
                </a:pPr>
                <a14:m>
                  <m:oMath xmlns:m="http://schemas.openxmlformats.org/officeDocument/2006/math">
                    <m:r>
                      <a:rPr lang="ru-RU" sz="3200" b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f>
                      <m:fPr>
                        <m:ctrlPr>
                          <a:rPr lang="ru-RU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num>
                      <m:den>
                        <m:r>
                          <a:rPr lang="ru-RU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𝟕</m:t>
                        </m:r>
                      </m:den>
                    </m:f>
                    <m:r>
                      <a:rPr lang="ru-RU" sz="3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ru-RU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ru-RU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num>
                      <m:den>
                        <m:r>
                          <a:rPr lang="ru-RU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ru-RU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  </a:t>
                </a: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8865" y="4751510"/>
                <a:ext cx="2553776" cy="801758"/>
              </a:xfrm>
              <a:prstGeom prst="rect">
                <a:avLst/>
              </a:prstGeom>
              <a:blipFill>
                <a:blip r:embed="rId3"/>
                <a:stretch>
                  <a:fillRect r="-5251" b="-98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2996627" y="5698314"/>
                <a:ext cx="2298899" cy="80175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4) </a:t>
                </a:r>
                <a14:m>
                  <m:oMath xmlns:m="http://schemas.openxmlformats.org/officeDocument/2006/math">
                    <m:r>
                      <a:rPr lang="ru-RU" sz="32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</m:t>
                    </m:r>
                    <m:f>
                      <m:fPr>
                        <m:ctrlPr>
                          <a:rPr lang="ru-RU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ru-RU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𝟕</m:t>
                        </m:r>
                      </m:den>
                    </m:f>
                    <m:r>
                      <a:rPr lang="ru-RU" sz="3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ru-RU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  <m:r>
                          <a:rPr lang="ru-RU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num>
                      <m:den>
                        <m:r>
                          <a:rPr lang="ru-RU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ru-RU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; </a:t>
                </a:r>
                <a:endParaRPr lang="ru-RU" sz="32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6627" y="5698314"/>
                <a:ext cx="2298899" cy="801758"/>
              </a:xfrm>
              <a:prstGeom prst="rect">
                <a:avLst/>
              </a:prstGeom>
              <a:blipFill>
                <a:blip r:embed="rId4"/>
                <a:stretch>
                  <a:fillRect l="-6897" r="-5570" b="-1068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8047288" y="4721066"/>
                <a:ext cx="2549288" cy="80175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3) </a:t>
                </a:r>
                <a:r>
                  <a:rPr lang="ru-RU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  <a:r>
                  <a:rPr lang="ru-RU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0,3 </a:t>
                </a:r>
                <a14:m>
                  <m:oMath xmlns:m="http://schemas.openxmlformats.org/officeDocument/2006/math">
                    <m:r>
                      <a:rPr lang="ru-RU" sz="3200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ru-RU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ru-RU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num>
                      <m:den>
                        <m:r>
                          <a:rPr lang="ru-RU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ru-RU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 </a:t>
                </a:r>
                <a:endParaRPr lang="ru-RU" sz="3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47288" y="4721066"/>
                <a:ext cx="2549288" cy="801758"/>
              </a:xfrm>
              <a:prstGeom prst="rect">
                <a:avLst/>
              </a:prstGeom>
              <a:blipFill>
                <a:blip r:embed="rId5"/>
                <a:stretch>
                  <a:fillRect l="-5981" r="-5263" b="-98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6140579" y="5698314"/>
                <a:ext cx="4768485" cy="80368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5) </a:t>
                </a:r>
                <a14:m>
                  <m:oMath xmlns:m="http://schemas.openxmlformats.org/officeDocument/2006/math">
                    <m:r>
                      <a:rPr lang="ru-RU" sz="3200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r>
                      <a:rPr lang="ru-RU" sz="3200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ru-RU" sz="3200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𝟕𝟒𝟑</m:t>
                    </m:r>
                    <m:r>
                      <a:rPr lang="ru-RU" sz="3200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3200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f>
                      <m:fPr>
                        <m:ctrlPr>
                          <a:rPr lang="ru-RU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𝟕𝟒𝟑</m:t>
                        </m:r>
                      </m:num>
                      <m:den>
                        <m:r>
                          <a:rPr lang="ru-RU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𝟏𝟎𝟎𝟎</m:t>
                        </m:r>
                      </m:den>
                    </m:f>
                    <m:r>
                      <a:rPr lang="ru-RU" sz="3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ru-RU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  <m:r>
                          <a:rPr lang="ru-RU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𝟕𝟒𝟑</m:t>
                        </m:r>
                      </m:num>
                      <m:den>
                        <m:r>
                          <a:rPr lang="ru-RU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𝟏𝟎𝟎𝟎</m:t>
                        </m:r>
                      </m:den>
                    </m:f>
                    <m:r>
                      <a:rPr lang="ru-RU" sz="3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</m:oMath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40579" y="5698314"/>
                <a:ext cx="4768485" cy="803682"/>
              </a:xfrm>
              <a:prstGeom prst="rect">
                <a:avLst/>
              </a:prstGeom>
              <a:blipFill>
                <a:blip r:embed="rId6"/>
                <a:stretch>
                  <a:fillRect l="-3193" b="-98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4584367" y="4704458"/>
                <a:ext cx="2643544" cy="80368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ru-RU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14:m>
                  <m:oMath xmlns:m="http://schemas.openxmlformats.org/officeDocument/2006/math">
                    <m:r>
                      <a:rPr lang="ru-RU" sz="3200" b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ru-RU" sz="32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f>
                      <m:fPr>
                        <m:ctrlPr>
                          <a:rPr lang="ru-RU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num>
                      <m:den>
                        <m:r>
                          <a:rPr lang="ru-RU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den>
                    </m:f>
                    <m:r>
                      <a:rPr lang="ru-RU" sz="3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ru-RU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ru-RU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𝟖</m:t>
                        </m:r>
                      </m:num>
                      <m:den>
                        <m:r>
                          <a:rPr lang="ru-RU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ru-RU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; </a:t>
                </a: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4367" y="4704458"/>
                <a:ext cx="2643544" cy="803682"/>
              </a:xfrm>
              <a:prstGeom prst="rect">
                <a:avLst/>
              </a:prstGeom>
              <a:blipFill>
                <a:blip r:embed="rId7"/>
                <a:stretch>
                  <a:fillRect l="-5760" r="-4839" b="-98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61536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 autoUpdateAnimBg="0"/>
      <p:bldP spid="79" grpId="0"/>
      <p:bldP spid="8" grpId="0"/>
      <p:bldP spid="4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0" y="12702"/>
            <a:ext cx="12192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40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ЗАПОМНИМ ПРАВИЛО</a:t>
            </a:r>
            <a:endParaRPr lang="ru-RU" altLang="ru-RU" sz="40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594217" y="1190642"/>
                <a:ext cx="11003565" cy="4331763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rgbClr val="C00000"/>
                </a:solidFill>
              </a:ln>
            </p:spPr>
            <p:txBody>
              <a:bodyPr wrap="square" rtlCol="0" anchor="t">
                <a:spAutoFit/>
              </a:bodyPr>
              <a:lstStyle/>
              <a:p>
                <a:pPr algn="just">
                  <a:lnSpc>
                    <a:spcPct val="200000"/>
                  </a:lnSpc>
                </a:pPr>
                <a:r>
                  <a:rPr lang="ru-RU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Так как рациональное число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𝒌</m:t>
                        </m:r>
                      </m:num>
                      <m:den>
                        <m:r>
                          <a:rPr lang="en-US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𝒏</m:t>
                        </m:r>
                      </m:den>
                    </m:f>
                  </m:oMath>
                </a14:m>
                <a:r>
                  <a:rPr lang="ru-RU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- это дробь, то оно удовлетворяет всем свойствам дробей.</a:t>
                </a:r>
              </a:p>
              <a:p>
                <a:pPr algn="just">
                  <a:lnSpc>
                    <a:spcPct val="200000"/>
                  </a:lnSpc>
                </a:pPr>
                <a:r>
                  <a:rPr lang="ru-RU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Сумма, разность, произведение и частное рациональных чисел есть число рациональное.  </a:t>
                </a:r>
                <a:endParaRPr lang="ru-RU" sz="3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217" y="1190642"/>
                <a:ext cx="11003565" cy="4331763"/>
              </a:xfrm>
              <a:prstGeom prst="rect">
                <a:avLst/>
              </a:prstGeom>
              <a:blipFill>
                <a:blip r:embed="rId3"/>
                <a:stretch>
                  <a:fillRect l="-1327" r="-1327" b="-3506"/>
                </a:stretch>
              </a:blipFill>
              <a:ln>
                <a:solidFill>
                  <a:srgbClr val="C0000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99085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 autoUpdateAnimBg="0"/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0" y="12702"/>
            <a:ext cx="12192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40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ЗАДАНИЯ ПО УЧЕБНИКУ</a:t>
            </a:r>
            <a:endParaRPr lang="ru-RU" altLang="ru-RU" sz="40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090904" y="4207427"/>
                <a:ext cx="3690026" cy="16534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f>
                        <m:fPr>
                          <m:ctrlPr>
                            <a:rPr lang="ru-RU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ru-RU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ru-RU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den>
                      </m:f>
                      <m:r>
                        <a:rPr lang="ru-RU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f>
                        <m:fPr>
                          <m:ctrlPr>
                            <a:rPr lang="ru-RU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ru-RU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ru-RU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den>
                      </m:f>
                      <m:r>
                        <a:rPr lang="ru-RU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f>
                        <m:fPr>
                          <m:ctrlPr>
                            <a:rPr lang="ru-RU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ru-RU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ru-RU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𝟔</m:t>
                          </m:r>
                        </m:den>
                      </m:f>
                      <m:r>
                        <a:rPr lang="ru-RU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0904" y="4207427"/>
                <a:ext cx="3690026" cy="165346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342565" y="2379085"/>
                <a:ext cx="2603514" cy="16659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f>
                        <m:fPr>
                          <m:ctrlPr>
                            <a:rPr lang="ru-RU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ru-RU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𝟓</m:t>
                          </m:r>
                        </m:num>
                        <m:den>
                          <m:r>
                            <a:rPr lang="ru-RU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𝟕</m:t>
                          </m:r>
                        </m:den>
                      </m:f>
                      <m:r>
                        <a:rPr lang="ru-RU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f>
                        <m:fPr>
                          <m:ctrlPr>
                            <a:rPr lang="ru-RU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ru-RU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𝟖</m:t>
                          </m:r>
                        </m:num>
                        <m:den>
                          <m:r>
                            <a:rPr lang="ru-RU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𝟐𝟏</m:t>
                          </m:r>
                        </m:den>
                      </m:f>
                      <m:r>
                        <a:rPr lang="ru-RU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2565" y="2379085"/>
                <a:ext cx="2603514" cy="166596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/>
          <p:cNvSpPr txBox="1"/>
          <p:nvPr/>
        </p:nvSpPr>
        <p:spPr>
          <a:xfrm>
            <a:off x="675861" y="2967575"/>
            <a:ext cx="831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</a:t>
            </a:r>
            <a:endParaRPr lang="ru-RU" sz="3600" b="1" dirty="0">
              <a:solidFill>
                <a:srgbClr val="1F169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75861" y="4818803"/>
            <a:ext cx="831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</a:t>
            </a:r>
            <a:endParaRPr lang="ru-RU" sz="3600" b="1" dirty="0">
              <a:solidFill>
                <a:srgbClr val="1F169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3579055" y="2366610"/>
                <a:ext cx="3175943" cy="16650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f>
                        <m:fPr>
                          <m:ctrlPr>
                            <a:rPr lang="ru-RU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ru-RU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𝟏𝟓</m:t>
                          </m:r>
                        </m:num>
                        <m:den>
                          <m:r>
                            <a:rPr lang="ru-RU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𝟐𝟏</m:t>
                          </m:r>
                        </m:den>
                      </m:f>
                      <m:r>
                        <a:rPr lang="ru-RU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f>
                        <m:fPr>
                          <m:ctrlPr>
                            <a:rPr lang="ru-RU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ru-RU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𝟖</m:t>
                          </m:r>
                        </m:num>
                        <m:den>
                          <m:r>
                            <a:rPr lang="ru-RU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𝟐𝟏</m:t>
                          </m:r>
                        </m:den>
                      </m:f>
                      <m:r>
                        <a:rPr lang="ru-RU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9055" y="2366610"/>
                <a:ext cx="3175943" cy="166500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5974196" y="2377767"/>
                <a:ext cx="3384316" cy="16534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f>
                        <m:fPr>
                          <m:ctrlPr>
                            <a:rPr lang="ru-RU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ru-RU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𝟕</m:t>
                          </m:r>
                        </m:num>
                        <m:den>
                          <m:r>
                            <a:rPr lang="ru-RU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𝟐𝟏</m:t>
                          </m:r>
                        </m:den>
                      </m:f>
                      <m:r>
                        <a:rPr lang="ru-RU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ru-RU" sz="36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f>
                        <m:fPr>
                          <m:ctrlPr>
                            <a:rPr lang="ru-RU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ru-RU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ru-RU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74196" y="2377767"/>
                <a:ext cx="3384316" cy="165346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961754" y="4208376"/>
                <a:ext cx="3690026" cy="16534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f>
                        <m:fPr>
                          <m:ctrlPr>
                            <a:rPr lang="ru-RU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ru-RU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num>
                        <m:den>
                          <m:r>
                            <a:rPr lang="ru-RU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𝟔</m:t>
                          </m:r>
                        </m:den>
                      </m:f>
                      <m:r>
                        <a:rPr lang="ru-RU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f>
                        <m:fPr>
                          <m:ctrlPr>
                            <a:rPr lang="ru-RU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ru-RU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num>
                        <m:den>
                          <m:r>
                            <a:rPr lang="ru-RU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𝟔</m:t>
                          </m:r>
                        </m:den>
                      </m:f>
                      <m:r>
                        <a:rPr lang="ru-RU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f>
                        <m:fPr>
                          <m:ctrlPr>
                            <a:rPr lang="ru-RU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ru-RU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ru-RU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𝟔</m:t>
                          </m:r>
                        </m:den>
                      </m:f>
                      <m:r>
                        <a:rPr lang="ru-RU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1754" y="4208376"/>
                <a:ext cx="3690026" cy="165346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6892582" y="4207427"/>
                <a:ext cx="4475579" cy="16534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f>
                        <m:fPr>
                          <m:ctrlPr>
                            <a:rPr lang="ru-RU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ru-RU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  <m:r>
                            <a:rPr lang="ru-RU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ru-RU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  <m:r>
                            <a:rPr lang="ru-RU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ru-RU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ru-RU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𝟔</m:t>
                          </m:r>
                        </m:den>
                      </m:f>
                      <m:r>
                        <a:rPr lang="ru-RU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=−</m:t>
                      </m:r>
                      <m:f>
                        <m:fPr>
                          <m:ctrlPr>
                            <a:rPr lang="ru-RU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ru-RU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𝟔</m:t>
                          </m:r>
                        </m:num>
                        <m:den>
                          <m:r>
                            <a:rPr lang="ru-RU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𝟔</m:t>
                          </m:r>
                        </m:den>
                      </m:f>
                    </m:oMath>
                  </m:oMathPara>
                </a14:m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92582" y="4207427"/>
                <a:ext cx="4475579" cy="165346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248937" y="959005"/>
                <a:ext cx="9456234" cy="1480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3200" b="1" dirty="0" smtClean="0">
                    <a:solidFill>
                      <a:srgbClr val="1F169A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942. </a:t>
                </a:r>
                <a:r>
                  <a:rPr lang="ru-RU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Выполните действия и запишите результат в виде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𝐤</m:t>
                        </m:r>
                      </m:num>
                      <m:den>
                        <m:r>
                          <a:rPr lang="en-US" sz="4000" b="1" i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𝐧</m:t>
                        </m:r>
                      </m:den>
                    </m:f>
                  </m:oMath>
                </a14:m>
                <a:r>
                  <a:rPr lang="ru-RU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3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8937" y="959005"/>
                <a:ext cx="9456234" cy="1480277"/>
              </a:xfrm>
              <a:prstGeom prst="rect">
                <a:avLst/>
              </a:prstGeom>
              <a:blipFill>
                <a:blip r:embed="rId9"/>
                <a:stretch>
                  <a:fillRect t="-5350" b="-164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91813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 autoUpdateAnimBg="0"/>
      <p:bldP spid="6" grpId="0"/>
      <p:bldP spid="9" grpId="0"/>
      <p:bldP spid="3" grpId="0"/>
      <p:bldP spid="10" grpId="0"/>
      <p:bldP spid="13" grpId="0"/>
      <p:bldP spid="14" grpId="0"/>
      <p:bldP spid="15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0" y="12702"/>
            <a:ext cx="12192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40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ЗАДАНИЯ ПО УЧЕБНИКУ</a:t>
            </a:r>
            <a:endParaRPr lang="ru-RU" altLang="ru-RU" sz="40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710218" y="1208439"/>
                <a:ext cx="4192122" cy="14741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ru-RU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f>
                      <m:fPr>
                        <m:ctrlPr>
                          <a:rPr lang="ru-RU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𝟗</m:t>
                        </m:r>
                      </m:num>
                      <m:den>
                        <m:r>
                          <a:rPr lang="ru-RU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𝟏𝟑</m:t>
                        </m:r>
                      </m:den>
                    </m:f>
                    <m:r>
                      <a:rPr lang="ru-RU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d>
                      <m:dPr>
                        <m:ctrlPr>
                          <a:rPr lang="ru-RU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ru-RU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ru-RU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  <m:f>
                          <m:fPr>
                            <m:ctrlPr>
                              <a:rPr lang="ru-RU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ru-RU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𝟒</m:t>
                            </m:r>
                          </m:num>
                          <m:den>
                            <m:r>
                              <a:rPr lang="ru-RU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𝟏𝟑</m:t>
                            </m:r>
                          </m:den>
                        </m:f>
                      </m:e>
                    </m:d>
                    <m:r>
                      <a:rPr lang="ru-RU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10218" y="1208439"/>
                <a:ext cx="4192122" cy="14741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591026" y="3002011"/>
                <a:ext cx="4037083" cy="21669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ru-RU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f>
                        <m:fPr>
                          <m:ctrlPr>
                            <a:rPr lang="ru-RU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ru-RU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num>
                        <m:den>
                          <m:r>
                            <a:rPr lang="ru-RU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den>
                      </m:f>
                      <m:r>
                        <a:rPr lang="ru-RU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d>
                        <m:dPr>
                          <m:ctrlPr>
                            <a:rPr lang="ru-RU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ru-RU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ru-RU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  <m:f>
                            <m:fPr>
                              <m:ctrlPr>
                                <a:rPr lang="ru-RU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ru-RU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ru-RU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𝟖</m:t>
                              </m:r>
                            </m:den>
                          </m:f>
                        </m:e>
                      </m:d>
                      <m:r>
                        <a:rPr lang="ru-RU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1026" y="3002011"/>
                <a:ext cx="4037083" cy="216694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809675" y="1730927"/>
            <a:ext cx="831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3)</a:t>
            </a:r>
            <a:endParaRPr lang="ru-RU" sz="3600" b="1" dirty="0">
              <a:solidFill>
                <a:srgbClr val="1F169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8946" y="3947007"/>
            <a:ext cx="831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4)</a:t>
            </a:r>
            <a:endParaRPr lang="ru-RU" sz="3600" b="1" dirty="0">
              <a:solidFill>
                <a:srgbClr val="1F169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5512019" y="1227889"/>
                <a:ext cx="5142126" cy="14741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ru-RU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f>
                      <m:fPr>
                        <m:ctrlPr>
                          <a:rPr lang="ru-RU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𝟗</m:t>
                        </m:r>
                      </m:num>
                      <m:den>
                        <m:r>
                          <a:rPr lang="ru-RU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𝟏𝟑</m:t>
                        </m:r>
                      </m:den>
                    </m:f>
                    <m:r>
                      <a:rPr lang="ru-RU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d>
                      <m:dPr>
                        <m:ctrlPr>
                          <a:rPr lang="ru-RU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ru-RU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ru-RU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  <m:f>
                          <m:fPr>
                            <m:ctrlPr>
                              <a:rPr lang="ru-RU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ru-RU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𝟏𝟕</m:t>
                            </m:r>
                          </m:num>
                          <m:den>
                            <m:r>
                              <a:rPr lang="ru-RU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𝟏𝟑</m:t>
                            </m:r>
                          </m:den>
                        </m:f>
                      </m:e>
                    </m:d>
                    <m:r>
                      <a:rPr lang="ru-RU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</m:t>
                    </m:r>
                    <m:f>
                      <m:fPr>
                        <m:ctrlPr>
                          <a:rPr lang="ru-RU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𝟖</m:t>
                        </m:r>
                      </m:num>
                      <m:den>
                        <m:r>
                          <a:rPr lang="ru-RU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𝟏𝟑</m:t>
                        </m:r>
                      </m:den>
                    </m:f>
                  </m:oMath>
                </a14:m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2019" y="1227889"/>
                <a:ext cx="5142126" cy="14741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5212472" y="3021461"/>
                <a:ext cx="4222473" cy="21669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f>
                        <m:fPr>
                          <m:ctrlPr>
                            <a:rPr lang="ru-RU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ru-RU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𝟖</m:t>
                          </m:r>
                        </m:num>
                        <m:den>
                          <m:r>
                            <a:rPr lang="ru-RU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den>
                      </m:f>
                      <m:r>
                        <a:rPr lang="ru-RU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∙</m:t>
                      </m:r>
                      <m:d>
                        <m:dPr>
                          <m:ctrlPr>
                            <a:rPr lang="ru-RU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ru-RU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ru-RU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ru-RU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𝟗</m:t>
                              </m:r>
                            </m:num>
                            <m:den>
                              <m:r>
                                <a:rPr lang="ru-RU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𝟖</m:t>
                              </m:r>
                            </m:den>
                          </m:f>
                        </m:e>
                      </m:d>
                      <m:r>
                        <a:rPr lang="ru-RU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ru-RU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ru-RU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num>
                        <m:den>
                          <m:r>
                            <a:rPr lang="ru-RU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den>
                      </m:f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2472" y="3021461"/>
                <a:ext cx="4222473" cy="216694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88476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 autoUpdateAnimBg="0"/>
      <p:bldP spid="2" grpId="0"/>
      <p:bldP spid="5" grpId="0"/>
      <p:bldP spid="11" grpId="0"/>
      <p:bldP spid="12" grpId="0"/>
      <p:bldP spid="18" grpId="0"/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0" y="12702"/>
            <a:ext cx="12192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40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ЗАДАЧИ ПО УЧЕБНИКУ</a:t>
            </a:r>
            <a:endParaRPr lang="ru-RU" altLang="ru-RU" sz="40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05464" y="985637"/>
            <a:ext cx="55797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3200" b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945.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Проверьте правильность равенства</a:t>
            </a:r>
          </a:p>
          <a:p>
            <a:pPr algn="ctr">
              <a:lnSpc>
                <a:spcPct val="150000"/>
              </a:lnSpc>
            </a:pPr>
            <a:r>
              <a:rPr lang="ru-RU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+ b = b + a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algn="ctr">
              <a:lnSpc>
                <a:spcPct val="150000"/>
              </a:lnSpc>
            </a:pP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при 1) </a:t>
            </a:r>
            <a:r>
              <a:rPr lang="ru-RU" sz="32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= -27,3   </a:t>
            </a:r>
            <a:r>
              <a:rPr lang="en-US" sz="32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= -12,5; </a:t>
            </a:r>
          </a:p>
          <a:p>
            <a:pPr algn="ctr">
              <a:lnSpc>
                <a:spcPct val="150000"/>
              </a:lnSpc>
            </a:pP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2) </a:t>
            </a:r>
            <a:r>
              <a:rPr lang="ru-RU" sz="32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-54,8   </a:t>
            </a:r>
            <a:r>
              <a:rPr lang="en-US" sz="32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65,9.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096000" y="1040301"/>
            <a:ext cx="5671745" cy="13849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800" b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</a:t>
            </a:r>
            <a:r>
              <a:rPr lang="ru-RU" sz="28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= -27,3   </a:t>
            </a:r>
            <a:r>
              <a:rPr lang="en-US" sz="28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= -12,5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>
              <a:lnSpc>
                <a:spcPct val="150000"/>
              </a:lnSpc>
            </a:pP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-27,3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(-12,5)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-12,5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(-27,3)</a:t>
            </a:r>
            <a:endParaRPr lang="ru-RU" sz="28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6692793" y="2499639"/>
            <a:ext cx="493436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-(27,3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12,5)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-(12,5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27,3)</a:t>
            </a:r>
            <a:endParaRPr lang="ru-RU" sz="2800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8042521" y="3121219"/>
            <a:ext cx="223490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-39,8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-39,8</a:t>
            </a:r>
            <a:endParaRPr lang="ru-RU" sz="2800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6119834" y="3949196"/>
            <a:ext cx="5190845" cy="13849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800" b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 </a:t>
            </a:r>
            <a:r>
              <a:rPr lang="ru-RU" sz="28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-54,8   </a:t>
            </a:r>
            <a:r>
              <a:rPr lang="en-US" sz="28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65,9;</a:t>
            </a:r>
          </a:p>
          <a:p>
            <a:pPr>
              <a:lnSpc>
                <a:spcPct val="150000"/>
              </a:lnSpc>
            </a:pP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-54,8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65,9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65,9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(-54,8)</a:t>
            </a:r>
            <a:endParaRPr lang="ru-RU" sz="2800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7877760" y="5309979"/>
            <a:ext cx="195483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11,1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11,1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695232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 autoUpdateAnimBg="0"/>
      <p:bldP spid="4" grpId="0"/>
      <p:bldP spid="5" grpId="0"/>
      <p:bldP spid="22" grpId="0"/>
      <p:bldP spid="23" grpId="0"/>
      <p:bldP spid="2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0" y="12702"/>
            <a:ext cx="12192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40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ЗАДАЧИ ПО УЧЕБНИКУ</a:t>
            </a:r>
            <a:endParaRPr lang="ru-RU" altLang="ru-RU" sz="40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075820" y="842855"/>
            <a:ext cx="80403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946.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Вычислите удобным способом: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23439" y="1890908"/>
            <a:ext cx="4862228" cy="6588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800" b="1" dirty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4,4 + (-2,3) +2,5 + (-1,7) =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387287" y="3302693"/>
                <a:ext cx="4862230" cy="108048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ru-RU" sz="2800" b="1" dirty="0" smtClean="0">
                    <a:solidFill>
                      <a:srgbClr val="1F169A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</m:num>
                      <m:den>
                        <m:r>
                          <a:rPr lang="ru-RU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𝟏𝟑</m:t>
                        </m:r>
                      </m:den>
                    </m:f>
                    <m:r>
                      <a:rPr lang="ru-RU" sz="3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f>
                      <m:fPr>
                        <m:ctrlPr>
                          <a:rPr lang="ru-RU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num>
                      <m:den>
                        <m:r>
                          <a:rPr lang="ru-RU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𝟏𝟑</m:t>
                        </m:r>
                      </m:den>
                    </m:f>
                    <m:r>
                      <a:rPr lang="ru-RU" sz="3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f>
                      <m:fPr>
                        <m:ctrlPr>
                          <a:rPr lang="ru-RU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𝟓</m:t>
                        </m:r>
                      </m:num>
                      <m:den>
                        <m:r>
                          <a:rPr lang="ru-RU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𝟏𝟑</m:t>
                        </m:r>
                      </m:den>
                    </m:f>
                    <m:r>
                      <a:rPr lang="ru-RU" sz="3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f>
                      <m:fPr>
                        <m:ctrlPr>
                          <a:rPr lang="ru-RU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</m:num>
                      <m:den>
                        <m:r>
                          <a:rPr lang="ru-RU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𝟏𝟑</m:t>
                        </m:r>
                      </m:den>
                    </m:f>
                    <m:r>
                      <a:rPr lang="ru-RU" sz="3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−</m:t>
                    </m:r>
                    <m:f>
                      <m:fPr>
                        <m:ctrlPr>
                          <a:rPr lang="ru-RU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𝟖</m:t>
                        </m:r>
                      </m:num>
                      <m:den>
                        <m:r>
                          <a:rPr lang="ru-RU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𝟏𝟑</m:t>
                        </m:r>
                      </m:den>
                    </m:f>
                  </m:oMath>
                </a14:m>
                <a:r>
                  <a:rPr lang="ru-RU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:endParaRPr lang="ru-RU" sz="3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287" y="3302693"/>
                <a:ext cx="4862230" cy="1080489"/>
              </a:xfrm>
              <a:prstGeom prst="rect">
                <a:avLst/>
              </a:prstGeom>
              <a:blipFill>
                <a:blip r:embed="rId3"/>
                <a:stretch>
                  <a:fillRect l="-2635" r="-1004" b="-734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Прямоугольник 7"/>
          <p:cNvSpPr/>
          <p:nvPr/>
        </p:nvSpPr>
        <p:spPr>
          <a:xfrm>
            <a:off x="423439" y="4688841"/>
            <a:ext cx="521505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800" b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3)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0,4 + (-4,1) + (-3,4) + (-5,9) =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049815" y="1890908"/>
            <a:ext cx="4541628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4,4 + 2,5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(-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2,3) +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(-1,7) =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36575" y="2577440"/>
            <a:ext cx="2872902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= 6,9 + (-4) = 2,9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5047663" y="3316104"/>
                <a:ext cx="3108973" cy="108048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14:m>
                  <m:oMath xmlns:m="http://schemas.openxmlformats.org/officeDocument/2006/math">
                    <m:f>
                      <m:fPr>
                        <m:ctrlPr>
                          <a:rPr lang="ru-RU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  <m:r>
                          <a:rPr lang="ru-RU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+ </m:t>
                        </m:r>
                        <m:r>
                          <a:rPr lang="ru-RU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  <m:r>
                          <a:rPr lang="ru-RU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+ </m:t>
                        </m:r>
                        <m:r>
                          <a:rPr lang="ru-RU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𝟓</m:t>
                        </m:r>
                      </m:num>
                      <m:den>
                        <m:r>
                          <a:rPr lang="ru-RU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𝟏𝟑</m:t>
                        </m:r>
                      </m:den>
                    </m:f>
                    <m:r>
                      <a:rPr lang="ru-RU" sz="3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f>
                      <m:fPr>
                        <m:ctrlPr>
                          <a:rPr lang="ru-RU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𝟏𝟐</m:t>
                        </m:r>
                      </m:num>
                      <m:den>
                        <m:r>
                          <a:rPr lang="ru-RU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𝟏𝟑</m:t>
                        </m:r>
                      </m:den>
                    </m:f>
                    <m:r>
                      <a:rPr lang="ru-RU" sz="3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ru-RU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0 </a:t>
                </a:r>
                <a:endParaRPr lang="ru-RU" sz="3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47663" y="3316104"/>
                <a:ext cx="3108973" cy="1080489"/>
              </a:xfrm>
              <a:prstGeom prst="rect">
                <a:avLst/>
              </a:prstGeom>
              <a:blipFill>
                <a:blip r:embed="rId4"/>
                <a:stretch>
                  <a:fillRect b="-734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Прямоугольник 11"/>
          <p:cNvSpPr/>
          <p:nvPr/>
        </p:nvSpPr>
        <p:spPr>
          <a:xfrm>
            <a:off x="5475654" y="4688841"/>
            <a:ext cx="4849637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0,4 +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(-3,4) +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(-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4,1) +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(-5,9) =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36575" y="5285161"/>
            <a:ext cx="353345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= -2 + (-10) = -12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1952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 autoUpdateAnimBg="0"/>
      <p:bldP spid="2" grpId="0"/>
      <p:bldP spid="6" grpId="0"/>
      <p:bldP spid="8" grpId="0"/>
      <p:bldP spid="9" grpId="0"/>
      <p:bldP spid="10" grpId="0"/>
      <p:bldP spid="12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0" y="12702"/>
            <a:ext cx="12192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40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ЗАДАЧИ ПО УЧЕБНИКУ</a:t>
            </a:r>
            <a:endParaRPr lang="ru-RU" altLang="ru-RU" sz="40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11044" y="982971"/>
            <a:ext cx="1016991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ru-RU" sz="32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32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ru-RU" sz="32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Вычислите удобным способом, используя переместительный закон: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93091" y="2299758"/>
            <a:ext cx="3756608" cy="739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3200" b="1" dirty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3200" b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25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· 28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· (-4) =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793089" y="3146916"/>
                <a:ext cx="3756609" cy="106779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ru-RU" sz="3200" b="1" dirty="0" smtClean="0">
                    <a:solidFill>
                      <a:srgbClr val="1F169A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2) </a:t>
                </a:r>
                <a:r>
                  <a:rPr lang="ru-RU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– </a:t>
                </a:r>
                <a14:m>
                  <m:oMath xmlns:m="http://schemas.openxmlformats.org/officeDocument/2006/math">
                    <m:r>
                      <a:rPr lang="ru-RU" sz="3200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</m:t>
                    </m:r>
                    <m:f>
                      <m:fPr>
                        <m:ctrlPr>
                          <a:rPr lang="ru-RU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ru-RU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ru-RU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· </a:t>
                </a:r>
                <a14:m>
                  <m:oMath xmlns:m="http://schemas.openxmlformats.org/officeDocument/2006/math">
                    <m:r>
                      <a:rPr lang="ru-RU" sz="3200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  <m:f>
                      <m:fPr>
                        <m:ctrlPr>
                          <a:rPr lang="ru-RU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num>
                      <m:den>
                        <m:r>
                          <a:rPr lang="ru-RU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𝟏𝟏</m:t>
                        </m:r>
                      </m:den>
                    </m:f>
                    <m:r>
                      <m:rPr>
                        <m:nor/>
                      </m:rPr>
                      <a: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·</m:t>
                    </m:r>
                    <m:r>
                      <a:rPr lang="ru-RU" sz="3200" b="1" i="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f>
                      <m:fPr>
                        <m:ctrlPr>
                          <a:rPr lang="ru-RU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ru-RU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</m:den>
                    </m:f>
                    <m:r>
                      <a:rPr lang="ru-RU" sz="3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endParaRPr lang="ru-RU" sz="3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3089" y="3146916"/>
                <a:ext cx="3756609" cy="1067793"/>
              </a:xfrm>
              <a:prstGeom prst="rect">
                <a:avLst/>
              </a:prstGeom>
              <a:blipFill>
                <a:blip r:embed="rId3"/>
                <a:stretch>
                  <a:fillRect l="-4058" b="-742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Прямоугольник 19"/>
          <p:cNvSpPr/>
          <p:nvPr/>
        </p:nvSpPr>
        <p:spPr>
          <a:xfrm>
            <a:off x="793090" y="4294426"/>
            <a:ext cx="442568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3200" b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3)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18 · (-25) · 5 · (-4) =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1" name="Прямоугольник 20"/>
              <p:cNvSpPr/>
              <p:nvPr/>
            </p:nvSpPr>
            <p:spPr>
              <a:xfrm>
                <a:off x="793089" y="5021840"/>
                <a:ext cx="3756609" cy="115647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ru-RU" sz="3200" b="1" dirty="0" smtClean="0">
                    <a:solidFill>
                      <a:srgbClr val="1F169A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4) </a:t>
                </a:r>
                <a:r>
                  <a:rPr lang="ru-RU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–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𝟕</m:t>
                        </m:r>
                      </m:num>
                      <m:den>
                        <m:r>
                          <a:rPr lang="ru-RU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ru-RU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· </a:t>
                </a:r>
                <a14:m>
                  <m:oMath xmlns:m="http://schemas.openxmlformats.org/officeDocument/2006/math">
                    <m:r>
                      <a:rPr lang="ru-RU" sz="3200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𝟔</m:t>
                    </m:r>
                    <m:f>
                      <m:fPr>
                        <m:ctrlPr>
                          <a:rPr lang="ru-RU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num>
                      <m:den>
                        <m:r>
                          <a:rPr lang="ru-RU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𝟕</m:t>
                        </m:r>
                      </m:den>
                    </m:f>
                    <m:r>
                      <m:rPr>
                        <m:nor/>
                      </m:rPr>
                      <a: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·</m:t>
                    </m:r>
                    <m:r>
                      <a:rPr lang="ru-RU" sz="3200" b="1" i="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(−</m:t>
                    </m:r>
                    <m:f>
                      <m:fPr>
                        <m:ctrlPr>
                          <a:rPr lang="ru-RU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𝟖</m:t>
                        </m:r>
                      </m:num>
                      <m:den>
                        <m:r>
                          <a:rPr lang="ru-RU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𝟕</m:t>
                        </m:r>
                      </m:den>
                    </m:f>
                    <m:r>
                      <a:rPr lang="ru-RU" sz="3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)=</m:t>
                    </m:r>
                  </m:oMath>
                </a14:m>
                <a:endParaRPr lang="ru-RU" sz="3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3089" y="5021840"/>
                <a:ext cx="3756609" cy="1156470"/>
              </a:xfrm>
              <a:prstGeom prst="rect">
                <a:avLst/>
              </a:prstGeom>
              <a:blipFill>
                <a:blip r:embed="rId4"/>
                <a:stretch>
                  <a:fillRect l="-40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Прямоугольник 8"/>
          <p:cNvSpPr/>
          <p:nvPr/>
        </p:nvSpPr>
        <p:spPr>
          <a:xfrm>
            <a:off x="4215163" y="2288058"/>
            <a:ext cx="537218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3200" b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25 · 4 · 28 = 100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·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28 =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469098" y="2264286"/>
            <a:ext cx="14077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3200" b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2 800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4215164" y="3146916"/>
                <a:ext cx="2712110" cy="106779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ru-RU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–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𝟐𝟐</m:t>
                        </m:r>
                      </m:num>
                      <m:den>
                        <m:r>
                          <a:rPr lang="ru-RU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ru-RU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·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𝟏𝟒</m:t>
                        </m:r>
                      </m:num>
                      <m:den>
                        <m:r>
                          <a:rPr lang="ru-RU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𝟏𝟏</m:t>
                        </m:r>
                      </m:den>
                    </m:f>
                    <m:r>
                      <m:rPr>
                        <m:nor/>
                      </m:rPr>
                      <a:rPr lang="ru-RU" sz="3200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·</m:t>
                    </m:r>
                    <m:r>
                      <a:rPr lang="ru-RU" sz="3200" b="1" i="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f>
                      <m:fPr>
                        <m:ctrlPr>
                          <a:rPr lang="ru-RU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ru-RU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</m:den>
                    </m:f>
                    <m:r>
                      <a:rPr lang="ru-RU" sz="3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endParaRPr lang="ru-RU" sz="3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5164" y="3146916"/>
                <a:ext cx="2712110" cy="1067793"/>
              </a:xfrm>
              <a:prstGeom prst="rect">
                <a:avLst/>
              </a:prstGeom>
              <a:blipFill>
                <a:blip r:embed="rId5"/>
                <a:stretch>
                  <a:fillRect l="-5618" b="-742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6764400" y="3346924"/>
                <a:ext cx="855600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ru-RU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– </a:t>
                </a:r>
                <a14:m>
                  <m:oMath xmlns:m="http://schemas.openxmlformats.org/officeDocument/2006/math">
                    <m:r>
                      <a:rPr lang="ru-RU" sz="3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</m:oMath>
                </a14:m>
                <a:endParaRPr lang="ru-RU" sz="3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64400" y="3346924"/>
                <a:ext cx="855600" cy="830997"/>
              </a:xfrm>
              <a:prstGeom prst="rect">
                <a:avLst/>
              </a:prstGeom>
              <a:blipFill>
                <a:blip r:embed="rId6"/>
                <a:stretch>
                  <a:fillRect l="-18571" b="-125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Прямоугольник 13"/>
          <p:cNvSpPr/>
          <p:nvPr/>
        </p:nvSpPr>
        <p:spPr>
          <a:xfrm>
            <a:off x="4967785" y="4285795"/>
            <a:ext cx="36474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(18 · 5)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·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(25 · 4) =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8427534" y="4274095"/>
            <a:ext cx="20950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90 · 100 =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0343855" y="4274094"/>
            <a:ext cx="131229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9 000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4282574" y="5021840"/>
                <a:ext cx="4081684" cy="119782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ru-RU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𝟕</m:t>
                        </m:r>
                      </m:num>
                      <m:den>
                        <m:r>
                          <a:rPr lang="ru-RU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ru-RU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·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𝟖</m:t>
                        </m:r>
                      </m:num>
                      <m:den>
                        <m:r>
                          <a:rPr lang="ru-RU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𝟕</m:t>
                        </m:r>
                      </m:den>
                    </m:f>
                    <m:r>
                      <m:rPr>
                        <m:nor/>
                      </m:rPr>
                      <a: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·</m:t>
                    </m:r>
                    <m:r>
                      <a:rPr lang="ru-RU" sz="32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f>
                      <m:fPr>
                        <m:ctrlPr>
                          <a:rPr lang="ru-RU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𝟒𝟓</m:t>
                        </m:r>
                      </m:num>
                      <m:den>
                        <m:r>
                          <a:rPr lang="ru-RU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𝟕</m:t>
                        </m:r>
                      </m:den>
                    </m:f>
                    <m:r>
                      <a:rPr lang="ru-RU" sz="3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ru-RU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𝟒𝟓</m:t>
                        </m:r>
                      </m:num>
                      <m:den>
                        <m:r>
                          <a:rPr lang="ru-RU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𝟕</m:t>
                        </m:r>
                      </m:den>
                    </m:f>
                  </m:oMath>
                </a14:m>
                <a:endParaRPr lang="ru-RU" sz="3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2574" y="5021840"/>
                <a:ext cx="4081684" cy="119782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22902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 autoUpdateAnimBg="0"/>
      <p:bldP spid="2" grpId="0"/>
      <p:bldP spid="18" grpId="0"/>
      <p:bldP spid="19" grpId="0"/>
      <p:bldP spid="20" grpId="0"/>
      <p:bldP spid="21" grpId="0"/>
      <p:bldP spid="9" grpId="0"/>
      <p:bldP spid="10" grpId="0"/>
      <p:bldP spid="11" grpId="0"/>
      <p:bldP spid="13" grpId="0"/>
      <p:bldP spid="14" grpId="0"/>
      <p:bldP spid="15" grpId="0"/>
      <p:bldP spid="16" grpId="0"/>
      <p:bldP spid="1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65953181a7aa9b5edecb5e3bec799ef197dcbdc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13201</TotalTime>
  <Words>553</Words>
  <Application>Microsoft Office PowerPoint</Application>
  <PresentationFormat>Широкоэкранный</PresentationFormat>
  <Paragraphs>94</Paragraphs>
  <Slides>10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Cambria Math</vt:lpstr>
      <vt:lpstr>Тема Office</vt:lpstr>
      <vt:lpstr>МАТЕМАТИКА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HP</dc:creator>
  <cp:lastModifiedBy>Пользователь</cp:lastModifiedBy>
  <cp:revision>1033</cp:revision>
  <dcterms:created xsi:type="dcterms:W3CDTF">2020-08-26T00:15:27Z</dcterms:created>
  <dcterms:modified xsi:type="dcterms:W3CDTF">2021-01-26T05:11:55Z</dcterms:modified>
</cp:coreProperties>
</file>