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328" r:id="rId3"/>
    <p:sldId id="332" r:id="rId4"/>
    <p:sldId id="333" r:id="rId5"/>
    <p:sldId id="334" r:id="rId6"/>
    <p:sldId id="339" r:id="rId7"/>
    <p:sldId id="335" r:id="rId8"/>
    <p:sldId id="336" r:id="rId9"/>
    <p:sldId id="337" r:id="rId10"/>
    <p:sldId id="311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69A"/>
    <a:srgbClr val="200AA6"/>
    <a:srgbClr val="FF99FF"/>
    <a:srgbClr val="FF0066"/>
    <a:srgbClr val="5A2781"/>
    <a:srgbClr val="9C1414"/>
    <a:srgbClr val="F6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7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4D63-C40D-4953-A3B3-012ACEF41A2B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40020-5023-489D-A913-062CDB77B6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6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60965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45066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0758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981810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717099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2025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1612890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EAE6B4-8C48-49EE-A058-FA90B7BA18F7}" type="slidenum">
              <a:rPr lang="ru-RU" altLang="ru-RU"/>
              <a:pPr>
                <a:spcBef>
                  <a:spcPct val="0"/>
                </a:spcBef>
              </a:pPr>
              <a:t>9</a:t>
            </a:fld>
            <a:endParaRPr lang="ru-RU" altLang="ru-RU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Выполнить сложение на координатной прямой. После выполнения математического диктанта – взаимопроверка и оценивание работ учащимися</a:t>
            </a:r>
          </a:p>
        </p:txBody>
      </p:sp>
    </p:spTree>
    <p:extLst>
      <p:ext uri="{BB962C8B-B14F-4D97-AF65-F5344CB8AC3E}">
        <p14:creationId xmlns:p14="http://schemas.microsoft.com/office/powerpoint/2010/main" val="339146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6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79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0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984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154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3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6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7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17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822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12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95D81-2D94-4EAB-A4E9-3898723740E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BEC83-BD83-4E7E-81AE-40D2444D3A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6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92000" cy="201954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7485" y="588125"/>
            <a:ext cx="6477231" cy="954498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>
              <a:lnSpc>
                <a:spcPct val="100000"/>
              </a:lnSpc>
              <a:spcBef>
                <a:spcPts val="241"/>
              </a:spcBef>
            </a:pPr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96176" y="3557171"/>
            <a:ext cx="8244489" cy="2245805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36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sz="36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6841"/>
            <a:r>
              <a:rPr lang="ru-RU" sz="3600" b="1" kern="800" spc="-53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ПОНЯТИЕ О РАЦИОНАЛЬНЫХ ЧИСЛАХ. СВОЙСТВА ДЕЙСТВИЙ НАД РАЦИОНАЛЬНЫМИ ЧИСЛАМИ. </a:t>
            </a:r>
            <a:endParaRPr lang="ru-RU" sz="36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41124" y="3394515"/>
            <a:ext cx="595744" cy="237768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286936" y="513132"/>
            <a:ext cx="575036" cy="77254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277979"/>
            <a:ext cx="1276313" cy="395080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4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400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450370"/>
            <a:ext cx="1211157" cy="1227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754591" y="3639240"/>
            <a:ext cx="2214761" cy="18882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26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" y="837685"/>
            <a:ext cx="12189017" cy="6158860"/>
          </a:xfrm>
          <a:prstGeom prst="rect">
            <a:avLst/>
          </a:prstGeom>
        </p:spPr>
      </p:pic>
      <p:sp>
        <p:nvSpPr>
          <p:cNvPr id="3" name="object 2"/>
          <p:cNvSpPr/>
          <p:nvPr/>
        </p:nvSpPr>
        <p:spPr>
          <a:xfrm>
            <a:off x="2983" y="0"/>
            <a:ext cx="12189017" cy="81741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3" y="109532"/>
            <a:ext cx="1218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САМОСТОЯТЕЛЬНАЯ РАБОТА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4872" y="2947619"/>
            <a:ext cx="5749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РЕШИТЬ ЗАДАЧИ </a:t>
            </a:r>
            <a:endParaRPr lang="ru-RU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954, № 955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СТРАНИЦЕ 176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86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4287" y="653634"/>
                <a:ext cx="10723419" cy="2826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Число которое можно представить в виде дроби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называется рациональным числом, где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целое,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натуральное число.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87" y="653634"/>
                <a:ext cx="10723419" cy="2826095"/>
              </a:xfrm>
              <a:prstGeom prst="rect">
                <a:avLst/>
              </a:prstGeom>
              <a:blipFill>
                <a:blip r:embed="rId3"/>
                <a:stretch>
                  <a:fillRect l="-1420" r="-1420" b="-60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1187277" y="3749733"/>
                <a:ext cx="9817441" cy="2375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Любое целое число</a:t>
                </a:r>
                <a:r>
                  <a:rPr lang="en-US" sz="32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является рациональным числом, так как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можно записать в виде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ru-RU" sz="40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Например</a:t>
                </a:r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-5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, 10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den>
                    </m:f>
                  </m:oMath>
                </a14:m>
                <a:endParaRPr lang="ru-RU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277" y="3749733"/>
                <a:ext cx="9817441" cy="2375650"/>
              </a:xfrm>
              <a:prstGeom prst="rect">
                <a:avLst/>
              </a:prstGeom>
              <a:blipFill>
                <a:blip r:embed="rId4"/>
                <a:stretch>
                  <a:fillRect l="-2236" t="-3846" r="-1366" b="-41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09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6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52896" y="3193583"/>
            <a:ext cx="9895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Являются ли следующие числа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рациональными?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854" y="963897"/>
            <a:ext cx="1064029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Положительные и отрицательные числа, простые дроби, смешанные числа и десятичные дроби также являются рациональными числами.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88865" y="4751510"/>
                <a:ext cx="2553776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ru-RU" sz="3200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65" y="4751510"/>
                <a:ext cx="2553776" cy="801758"/>
              </a:xfrm>
              <a:prstGeom prst="rect">
                <a:avLst/>
              </a:prstGeom>
              <a:blipFill>
                <a:blip r:embed="rId3"/>
                <a:stretch>
                  <a:fillRect r="-5251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96627" y="5698314"/>
                <a:ext cx="2298899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27" y="5698314"/>
                <a:ext cx="2298899" cy="801758"/>
              </a:xfrm>
              <a:prstGeom prst="rect">
                <a:avLst/>
              </a:prstGeom>
              <a:blipFill>
                <a:blip r:embed="rId4"/>
                <a:stretch>
                  <a:fillRect l="-6897" r="-5570" b="-10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047288" y="4721066"/>
                <a:ext cx="2549288" cy="801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0,3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288" y="4721066"/>
                <a:ext cx="2549288" cy="801758"/>
              </a:xfrm>
              <a:prstGeom prst="rect">
                <a:avLst/>
              </a:prstGeom>
              <a:blipFill>
                <a:blip r:embed="rId5"/>
                <a:stretch>
                  <a:fillRect l="-5981" r="-5263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140579" y="5698314"/>
                <a:ext cx="4768485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5)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𝟕𝟒𝟑</m:t>
                    </m:r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𝟕𝟒𝟑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𝟕𝟒𝟑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𝟏𝟎𝟎𝟎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579" y="5698314"/>
                <a:ext cx="4768485" cy="803682"/>
              </a:xfrm>
              <a:prstGeom prst="rect">
                <a:avLst/>
              </a:prstGeom>
              <a:blipFill>
                <a:blip r:embed="rId6"/>
                <a:stretch>
                  <a:fillRect l="-3193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584367" y="4704458"/>
                <a:ext cx="2643544" cy="8036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3200" b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32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367" y="4704458"/>
                <a:ext cx="2643544" cy="803682"/>
              </a:xfrm>
              <a:prstGeom prst="rect">
                <a:avLst/>
              </a:prstGeom>
              <a:blipFill>
                <a:blip r:embed="rId7"/>
                <a:stretch>
                  <a:fillRect l="-5760" r="-4839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15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79" grpId="0"/>
      <p:bldP spid="8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ЗАПОМНИМ ПРАВИЛО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4217" y="1190642"/>
                <a:ext cx="11003565" cy="43317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C00000"/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Так как рациональное число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𝒌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это дробь, то оно удовлетворяет всем свойствам дробей.</a:t>
                </a:r>
              </a:p>
              <a:p>
                <a:pPr algn="just">
                  <a:lnSpc>
                    <a:spcPct val="20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Сумма, разность, произведение и частное рациональных чисел есть число рациональное. 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17" y="1190642"/>
                <a:ext cx="11003565" cy="4331763"/>
              </a:xfrm>
              <a:prstGeom prst="rect">
                <a:avLst/>
              </a:prstGeom>
              <a:blipFill>
                <a:blip r:embed="rId3"/>
                <a:stretch>
                  <a:fillRect l="-1327" r="-1327" b="-3506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90904" y="4207427"/>
                <a:ext cx="3690026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04" y="4207427"/>
                <a:ext cx="3690026" cy="16534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42565" y="2379085"/>
                <a:ext cx="2603514" cy="166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65" y="2379085"/>
                <a:ext cx="2603514" cy="16659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5861" y="2967575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61" y="4818803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579055" y="2366610"/>
                <a:ext cx="3175943" cy="166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055" y="2366610"/>
                <a:ext cx="3175943" cy="1665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74196" y="2377767"/>
                <a:ext cx="3384316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𝟐𝟏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36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96" y="2377767"/>
                <a:ext cx="3384316" cy="1653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61754" y="4208376"/>
                <a:ext cx="3690026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754" y="4208376"/>
                <a:ext cx="3690026" cy="165346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92582" y="4207427"/>
                <a:ext cx="4475579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ru-RU" sz="3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82" y="4207427"/>
                <a:ext cx="4475579" cy="1653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248937" y="959005"/>
                <a:ext cx="9456234" cy="1480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942.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Выполните действия и запишите результат в виде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𝐤</m:t>
                        </m:r>
                      </m:num>
                      <m:den>
                        <m:r>
                          <a:rPr lang="en-US" sz="40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𝐧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937" y="959005"/>
                <a:ext cx="9456234" cy="1480277"/>
              </a:xfrm>
              <a:prstGeom prst="rect">
                <a:avLst/>
              </a:prstGeom>
              <a:blipFill>
                <a:blip r:embed="rId9"/>
                <a:stretch>
                  <a:fillRect t="-5350" b="-1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8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6" grpId="0"/>
      <p:bldP spid="9" grpId="0"/>
      <p:bldP spid="3" grpId="0"/>
      <p:bldP spid="10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ЗАДАНИЯ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10218" y="1208439"/>
                <a:ext cx="4192122" cy="147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18" y="1208439"/>
                <a:ext cx="4192122" cy="14741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91026" y="3002011"/>
                <a:ext cx="4037083" cy="2166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026" y="3002011"/>
                <a:ext cx="4037083" cy="21669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09675" y="1730927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946" y="3947007"/>
            <a:ext cx="83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</a:t>
            </a:r>
            <a:endParaRPr lang="ru-RU" sz="3600" b="1" dirty="0">
              <a:solidFill>
                <a:srgbClr val="1F16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2019" y="1227889"/>
                <a:ext cx="5142126" cy="147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d>
                      <m:d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f>
                          <m:fPr>
                            <m:ctrlPr>
                              <a:rPr lang="ru-RU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𝟏𝟕</m:t>
                            </m:r>
                          </m:num>
                          <m:den>
                            <m:r>
                              <a:rPr 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19" y="1227889"/>
                <a:ext cx="5142126" cy="14741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12472" y="3021461"/>
                <a:ext cx="4222473" cy="2166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∙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𝟗</m:t>
                              </m:r>
                            </m:num>
                            <m:den>
                              <m:r>
                                <a:rPr lang="ru-RU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</m:den>
                          </m:f>
                        </m:e>
                      </m:d>
                      <m:r>
                        <a:rPr 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472" y="3021461"/>
                <a:ext cx="4222473" cy="2166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47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5" grpId="0"/>
      <p:bldP spid="11" grpId="0"/>
      <p:bldP spid="12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464" y="985637"/>
            <a:ext cx="5579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Проверьте правильность равенства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= b + a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 1)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-27,3   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-12,5;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2) </a:t>
            </a:r>
            <a:r>
              <a:rPr lang="ru-RU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-54,8   </a:t>
            </a:r>
            <a:r>
              <a:rPr lang="en-US" sz="3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65,9.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1040301"/>
            <a:ext cx="56717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-27,3  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-12,5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-27,3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(-12,5)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-12,5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(-27,3)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692793" y="2499639"/>
            <a:ext cx="4934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-(27,3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12,5)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-(12,5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27,3)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042521" y="3121219"/>
            <a:ext cx="22349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-39,8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-39,8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19834" y="3949196"/>
            <a:ext cx="519084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-54,8   </a:t>
            </a:r>
            <a:r>
              <a:rPr lang="en-US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65,9;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-54,8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65,9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65,9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(-54,8)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877760" y="5309979"/>
            <a:ext cx="1954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11,1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11,1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52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4" grpId="0"/>
      <p:bldP spid="5" grpId="0"/>
      <p:bldP spid="2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75820" y="842855"/>
            <a:ext cx="80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946.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удобным способом: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439" y="1890908"/>
            <a:ext cx="4862228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4,4 + (-2,3) +2,5 + (-1,7) =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7287" y="3302693"/>
                <a:ext cx="4862230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28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87" y="3302693"/>
                <a:ext cx="4862230" cy="1080489"/>
              </a:xfrm>
              <a:prstGeom prst="rect">
                <a:avLst/>
              </a:prstGeom>
              <a:blipFill>
                <a:blip r:embed="rId3"/>
                <a:stretch>
                  <a:fillRect l="-2635" r="-1004" b="-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423439" y="4688841"/>
            <a:ext cx="52150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0,4 + (-4,1) + (-3,4) + (-5,9) =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49815" y="1890908"/>
            <a:ext cx="45416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4,4 + 2,5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2,3)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(-1,7) =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6575" y="2577440"/>
            <a:ext cx="28729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6,9 + (-4) = 2,9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047663" y="3316104"/>
                <a:ext cx="3108973" cy="1080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𝟏𝟐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𝟏𝟑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0 </a:t>
                </a:r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663" y="3316104"/>
                <a:ext cx="3108973" cy="1080489"/>
              </a:xfrm>
              <a:prstGeom prst="rect">
                <a:avLst/>
              </a:prstGeom>
              <a:blipFill>
                <a:blip r:embed="rId4"/>
                <a:stretch>
                  <a:fillRect b="-73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5475654" y="4688841"/>
            <a:ext cx="48496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0,4 +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(-3,4)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4,1) + 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(-5,9) =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6575" y="5285161"/>
            <a:ext cx="35334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-2 + (-10) = -12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6" grpId="0"/>
      <p:bldP spid="8" grpId="0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bject 2"/>
          <p:cNvSpPr/>
          <p:nvPr/>
        </p:nvSpPr>
        <p:spPr>
          <a:xfrm>
            <a:off x="0" y="0"/>
            <a:ext cx="12202872" cy="69272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0" y="12702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ЗАДАЧИ ПО УЧЕБНИКУ</a:t>
            </a:r>
            <a:endParaRPr lang="ru-RU" altLang="ru-RU" sz="4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1044" y="982971"/>
            <a:ext cx="10169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3200" b="1" dirty="0" smtClean="0">
                <a:solidFill>
                  <a:srgbClr val="200A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Вычислите удобным способом, используя переместительный закон: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3091" y="2299758"/>
            <a:ext cx="3756608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25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28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· (-4)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793089" y="3146916"/>
                <a:ext cx="3756609" cy="106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den>
                    </m:f>
                    <m:r>
                      <m:rPr>
                        <m:nor/>
                      </m:rPr>
                      <a: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32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9" y="3146916"/>
                <a:ext cx="3756609" cy="1067793"/>
              </a:xfrm>
              <a:prstGeom prst="rect">
                <a:avLst/>
              </a:prstGeom>
              <a:blipFill>
                <a:blip r:embed="rId3"/>
                <a:stretch>
                  <a:fillRect l="-4058" b="-7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793090" y="4294426"/>
            <a:ext cx="4425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· (-25) · 5 · (-4)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/>
              <p:cNvSpPr/>
              <p:nvPr/>
            </p:nvSpPr>
            <p:spPr>
              <a:xfrm>
                <a:off x="793089" y="5021840"/>
                <a:ext cx="3756609" cy="1156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solidFill>
                      <a:srgbClr val="1F169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4) </a:t>
                </a: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14:m>
                  <m:oMath xmlns:m="http://schemas.openxmlformats.org/officeDocument/2006/math">
                    <m: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32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(−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)=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9" y="5021840"/>
                <a:ext cx="3756609" cy="1156470"/>
              </a:xfrm>
              <a:prstGeom prst="rect">
                <a:avLst/>
              </a:prstGeom>
              <a:blipFill>
                <a:blip r:embed="rId4"/>
                <a:stretch>
                  <a:fillRect l="-40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215163" y="2288058"/>
            <a:ext cx="5372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· 4 · 28 = 100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 =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9098" y="2264286"/>
            <a:ext cx="1407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rgbClr val="1F16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2 800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215164" y="3146916"/>
                <a:ext cx="2712110" cy="1067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𝟐𝟐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𝟏𝟒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𝟏𝟏</m:t>
                        </m:r>
                      </m:den>
                    </m:f>
                    <m:r>
                      <m:rPr>
                        <m:nor/>
                      </m:rPr>
                      <a:rPr lang="ru-RU" sz="32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3200" b="1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164" y="3146916"/>
                <a:ext cx="2712110" cy="1067793"/>
              </a:xfrm>
              <a:prstGeom prst="rect">
                <a:avLst/>
              </a:prstGeom>
              <a:blipFill>
                <a:blip r:embed="rId5"/>
                <a:stretch>
                  <a:fillRect l="-5618" b="-7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764400" y="3346924"/>
                <a:ext cx="855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14:m>
                  <m:oMath xmlns:m="http://schemas.openxmlformats.org/officeDocument/2006/math"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400" y="3346924"/>
                <a:ext cx="855600" cy="830997"/>
              </a:xfrm>
              <a:prstGeom prst="rect">
                <a:avLst/>
              </a:prstGeom>
              <a:blipFill>
                <a:blip r:embed="rId6"/>
                <a:stretch>
                  <a:fillRect l="-18571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4967785" y="4285795"/>
            <a:ext cx="36474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 · 5)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·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(25 · 4)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27534" y="4274095"/>
            <a:ext cx="2095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90 · 100 =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43855" y="4274094"/>
            <a:ext cx="13122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9 000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282574" y="5021840"/>
                <a:ext cx="4081684" cy="1197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ru-RU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·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𝟖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m:rPr>
                        <m:nor/>
                      </m:rPr>
                      <a:rPr lang="ru-RU" sz="3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·</m:t>
                    </m:r>
                    <m:r>
                      <a:rPr lang="ru-RU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ru-RU" sz="32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  <m:r>
                      <a:rPr lang="ru-RU" sz="32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𝟒𝟓</m:t>
                        </m:r>
                      </m:num>
                      <m:den>
                        <m:r>
                          <a:rPr lang="ru-RU" sz="32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</m:t>
                        </m:r>
                      </m:den>
                    </m:f>
                  </m:oMath>
                </a14:m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74" y="5021840"/>
                <a:ext cx="4081684" cy="11978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9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utoUpdateAnimBg="0"/>
      <p:bldP spid="2" grpId="0"/>
      <p:bldP spid="18" grpId="0"/>
      <p:bldP spid="19" grpId="0"/>
      <p:bldP spid="20" grpId="0"/>
      <p:bldP spid="21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5953181a7aa9b5edecb5e3bec799ef197dcb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13201</TotalTime>
  <Words>553</Words>
  <Application>Microsoft Office PowerPoint</Application>
  <PresentationFormat>Широкоэкранный</PresentationFormat>
  <Paragraphs>94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Тема Office</vt:lpstr>
      <vt:lpstr>МАТЕМАТИКА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</cp:lastModifiedBy>
  <cp:revision>1033</cp:revision>
  <dcterms:created xsi:type="dcterms:W3CDTF">2020-08-26T00:15:27Z</dcterms:created>
  <dcterms:modified xsi:type="dcterms:W3CDTF">2021-01-26T05:11:55Z</dcterms:modified>
</cp:coreProperties>
</file>