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0" r:id="rId2"/>
    <p:sldId id="343" r:id="rId3"/>
    <p:sldId id="344" r:id="rId4"/>
    <p:sldId id="345" r:id="rId5"/>
    <p:sldId id="328" r:id="rId6"/>
    <p:sldId id="342" r:id="rId7"/>
    <p:sldId id="329" r:id="rId8"/>
    <p:sldId id="327" r:id="rId9"/>
    <p:sldId id="341" r:id="rId10"/>
    <p:sldId id="330" r:id="rId11"/>
    <p:sldId id="331" r:id="rId12"/>
    <p:sldId id="311" r:id="rId13"/>
  </p:sldIdLst>
  <p:sldSz cx="12192000" cy="6858000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69A"/>
    <a:srgbClr val="200AA6"/>
    <a:srgbClr val="5A2781"/>
    <a:srgbClr val="FF0066"/>
    <a:srgbClr val="9C1414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785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176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25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95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58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609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108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822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971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291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042447" y="3401627"/>
            <a:ext cx="6240724" cy="224580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ЗАДАЧ. </a:t>
            </a:r>
            <a:r>
              <a:rPr lang="ru-RU" sz="36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(ДЕЛЕНИЕ ЧИСЕЛ 2.)</a:t>
            </a:r>
            <a:endParaRPr lang="ru-RU"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38996" y="3588327"/>
            <a:ext cx="595744" cy="205910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869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277979"/>
            <a:ext cx="1276313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522925" y="3297528"/>
            <a:ext cx="2835480" cy="276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0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1281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С САМООЦЕНКОЙ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24981" y="1034934"/>
            <a:ext cx="11402291" cy="54767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>
                <a:solidFill>
                  <a:srgbClr val="1F16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высказывание верно, запишите цифру 1, если не верно цифру  0.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двух отрицательных чисел число отрицательное.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чисел разного знака всегда положительна.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Произведение чисел разного знака число отрицательное.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Частное чисел одинакового знака число положительное.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Разность чисел разного знака всегда число отрицательное.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Произведение противоположных чисел число отрицательное.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Произведение взаимно обратных чисел равно единице.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Частное взаимно простых чисел равно единице.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Произведение нуля на любое число равно единице.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Частное нуля на любое число равно нулю.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72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-103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ПРОВЕРИМ И ОЦЕНИМ СВОИ ЗНАНИЯ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666576" y="1422862"/>
            <a:ext cx="9331459" cy="4389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ошибок нет поставьте себе  «5»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 – 2 ошибки                                     «4»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3 - 4  ошибки                                     «3»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более 4 ошибок                                «2»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У вас должно получиться число  1 0 1 1 0 1 1 0 0 1.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31" y="1422862"/>
            <a:ext cx="2333645" cy="453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0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728" y="865395"/>
            <a:ext cx="9255525" cy="5697965"/>
          </a:xfrm>
          <a:prstGeom prst="rect">
            <a:avLst/>
          </a:prstGeom>
        </p:spPr>
      </p:pic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САМОСТОЯТЕЛЬНАЯ РАБОТА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67687" y="2174352"/>
            <a:ext cx="80656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ru-RU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937, № 938</a:t>
            </a: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СТРАНИЦЕ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171.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860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029774" y="911737"/>
            <a:ext cx="8757371" cy="769058"/>
          </a:xfrm>
          <a:prstGeom prst="wedgeRoundRectCallout">
            <a:avLst>
              <a:gd name="adj1" fmla="val -49996"/>
              <a:gd name="adj2" fmla="val 18281"/>
              <a:gd name="adj3" fmla="val 16667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Сравните  значения  выражений</a:t>
            </a:r>
          </a:p>
        </p:txBody>
      </p: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1407102" y="2276475"/>
            <a:ext cx="5689600" cy="646113"/>
            <a:chOff x="975" y="889"/>
            <a:chExt cx="3584" cy="364"/>
          </a:xfrm>
        </p:grpSpPr>
        <p:sp>
          <p:nvSpPr>
            <p:cNvPr id="7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975" y="935"/>
              <a:ext cx="1451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2800" b="1" kern="1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16  4,4  0</a:t>
              </a:r>
            </a:p>
          </p:txBody>
        </p:sp>
        <p:sp>
          <p:nvSpPr>
            <p:cNvPr id="10" name="Oval 63"/>
            <p:cNvSpPr>
              <a:spLocks noChangeArrowheads="1"/>
            </p:cNvSpPr>
            <p:nvPr/>
          </p:nvSpPr>
          <p:spPr bwMode="auto">
            <a:xfrm>
              <a:off x="1429" y="1026"/>
              <a:ext cx="46" cy="77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" name="Group 64"/>
            <p:cNvGrpSpPr>
              <a:grpSpLocks/>
            </p:cNvGrpSpPr>
            <p:nvPr/>
          </p:nvGrpSpPr>
          <p:grpSpPr bwMode="auto">
            <a:xfrm>
              <a:off x="3198" y="935"/>
              <a:ext cx="1361" cy="318"/>
              <a:chOff x="3152" y="1434"/>
              <a:chExt cx="1361" cy="318"/>
            </a:xfrm>
          </p:grpSpPr>
          <p:sp>
            <p:nvSpPr>
              <p:cNvPr id="14" name="WordArt 6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52" y="1434"/>
                <a:ext cx="1361" cy="31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2800" b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-7   3,68</a:t>
                </a:r>
              </a:p>
            </p:txBody>
          </p:sp>
          <p:sp>
            <p:nvSpPr>
              <p:cNvPr id="15" name="Oval 66"/>
              <p:cNvSpPr>
                <a:spLocks noChangeArrowheads="1"/>
              </p:cNvSpPr>
              <p:nvPr/>
            </p:nvSpPr>
            <p:spPr bwMode="auto">
              <a:xfrm>
                <a:off x="3651" y="1525"/>
                <a:ext cx="46" cy="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2" name="Text Box 67"/>
            <p:cNvSpPr txBox="1">
              <a:spLocks noChangeArrowheads="1"/>
            </p:cNvSpPr>
            <p:nvPr/>
          </p:nvSpPr>
          <p:spPr bwMode="auto">
            <a:xfrm>
              <a:off x="2745" y="889"/>
              <a:ext cx="2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solidFill>
                    <a:schemeClr val="accent2"/>
                  </a:solidFill>
                  <a:latin typeface="Times New Roman" pitchFamily="18" charset="0"/>
                </a:rPr>
                <a:t>и</a:t>
              </a:r>
            </a:p>
          </p:txBody>
        </p:sp>
        <p:sp>
          <p:nvSpPr>
            <p:cNvPr id="13" name="Oval 68"/>
            <p:cNvSpPr>
              <a:spLocks noChangeArrowheads="1"/>
            </p:cNvSpPr>
            <p:nvPr/>
          </p:nvSpPr>
          <p:spPr bwMode="auto">
            <a:xfrm>
              <a:off x="2109" y="1026"/>
              <a:ext cx="46" cy="77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" name="AutoShape 69"/>
          <p:cNvSpPr>
            <a:spLocks noChangeArrowheads="1"/>
          </p:cNvSpPr>
          <p:nvPr/>
        </p:nvSpPr>
        <p:spPr bwMode="auto">
          <a:xfrm>
            <a:off x="3710565" y="1989138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FF"/>
                </a:solidFill>
                <a:latin typeface="Times New Roman" pitchFamily="18" charset="0"/>
              </a:rPr>
              <a:t>&gt;</a:t>
            </a:r>
            <a:endParaRPr lang="ru-RU" sz="7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17" name="Group 71"/>
          <p:cNvGrpSpPr>
            <a:grpSpLocks/>
          </p:cNvGrpSpPr>
          <p:nvPr/>
        </p:nvGrpSpPr>
        <p:grpSpPr bwMode="auto">
          <a:xfrm>
            <a:off x="1334077" y="3357563"/>
            <a:ext cx="6049963" cy="647700"/>
            <a:chOff x="975" y="1389"/>
            <a:chExt cx="3811" cy="408"/>
          </a:xfrm>
        </p:grpSpPr>
        <p:sp>
          <p:nvSpPr>
            <p:cNvPr id="18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975" y="1434"/>
              <a:ext cx="1451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2800" b="1" kern="1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- 29 - 19</a:t>
              </a:r>
            </a:p>
          </p:txBody>
        </p:sp>
        <p:sp>
          <p:nvSpPr>
            <p:cNvPr id="19" name="Text Box 73"/>
            <p:cNvSpPr txBox="1">
              <a:spLocks noChangeArrowheads="1"/>
            </p:cNvSpPr>
            <p:nvPr/>
          </p:nvSpPr>
          <p:spPr bwMode="auto">
            <a:xfrm>
              <a:off x="2789" y="1389"/>
              <a:ext cx="26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solidFill>
                    <a:schemeClr val="accent2"/>
                  </a:solidFill>
                  <a:latin typeface="Times New Roman" pitchFamily="18" charset="0"/>
                </a:rPr>
                <a:t>и</a:t>
              </a:r>
            </a:p>
          </p:txBody>
        </p:sp>
        <p:grpSp>
          <p:nvGrpSpPr>
            <p:cNvPr id="20" name="Group 74"/>
            <p:cNvGrpSpPr>
              <a:grpSpLocks/>
            </p:cNvGrpSpPr>
            <p:nvPr/>
          </p:nvGrpSpPr>
          <p:grpSpPr bwMode="auto">
            <a:xfrm>
              <a:off x="3198" y="1434"/>
              <a:ext cx="1588" cy="363"/>
              <a:chOff x="3016" y="1434"/>
              <a:chExt cx="1588" cy="363"/>
            </a:xfrm>
          </p:grpSpPr>
          <p:sp>
            <p:nvSpPr>
              <p:cNvPr id="21" name="Oval 75"/>
              <p:cNvSpPr>
                <a:spLocks noChangeArrowheads="1"/>
              </p:cNvSpPr>
              <p:nvPr/>
            </p:nvSpPr>
            <p:spPr bwMode="auto">
              <a:xfrm>
                <a:off x="3787" y="1570"/>
                <a:ext cx="46" cy="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" name="WordArt 76"/>
              <p:cNvSpPr>
                <a:spLocks noChangeArrowheads="1" noChangeShapeType="1" noTextEdit="1"/>
              </p:cNvSpPr>
              <p:nvPr/>
            </p:nvSpPr>
            <p:spPr bwMode="auto">
              <a:xfrm>
                <a:off x="3016" y="1434"/>
                <a:ext cx="1588" cy="36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2800" b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 - 29  (-19)</a:t>
                </a:r>
              </a:p>
            </p:txBody>
          </p:sp>
        </p:grpSp>
      </p:grpSp>
      <p:sp>
        <p:nvSpPr>
          <p:cNvPr id="23" name="AutoShape 77"/>
          <p:cNvSpPr>
            <a:spLocks noChangeArrowheads="1"/>
          </p:cNvSpPr>
          <p:nvPr/>
        </p:nvSpPr>
        <p:spPr bwMode="auto">
          <a:xfrm>
            <a:off x="3782002" y="3068638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Times New Roman" pitchFamily="18" charset="0"/>
              </a:rPr>
              <a:t>&lt;</a:t>
            </a:r>
            <a:endParaRPr lang="ru-RU" sz="7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4" name="Group 83"/>
          <p:cNvGrpSpPr>
            <a:grpSpLocks/>
          </p:cNvGrpSpPr>
          <p:nvPr/>
        </p:nvGrpSpPr>
        <p:grpSpPr bwMode="auto">
          <a:xfrm>
            <a:off x="1478540" y="4292600"/>
            <a:ext cx="5545137" cy="579438"/>
            <a:chOff x="975" y="1933"/>
            <a:chExt cx="3448" cy="324"/>
          </a:xfrm>
        </p:grpSpPr>
        <p:grpSp>
          <p:nvGrpSpPr>
            <p:cNvPr id="25" name="Group 78"/>
            <p:cNvGrpSpPr>
              <a:grpSpLocks/>
            </p:cNvGrpSpPr>
            <p:nvPr/>
          </p:nvGrpSpPr>
          <p:grpSpPr bwMode="auto">
            <a:xfrm>
              <a:off x="975" y="1978"/>
              <a:ext cx="1316" cy="272"/>
              <a:chOff x="657" y="1434"/>
              <a:chExt cx="1316" cy="272"/>
            </a:xfrm>
          </p:grpSpPr>
          <p:sp>
            <p:nvSpPr>
              <p:cNvPr id="28" name="Oval 79"/>
              <p:cNvSpPr>
                <a:spLocks noChangeArrowheads="1"/>
              </p:cNvSpPr>
              <p:nvPr/>
            </p:nvSpPr>
            <p:spPr bwMode="auto">
              <a:xfrm>
                <a:off x="1474" y="1525"/>
                <a:ext cx="46" cy="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WordArt 8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57" y="1434"/>
                <a:ext cx="1316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2800" b="1" kern="10" dirty="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 - 18   18</a:t>
                </a:r>
              </a:p>
            </p:txBody>
          </p:sp>
        </p:grpSp>
        <p:sp>
          <p:nvSpPr>
            <p:cNvPr id="26" name="Text Box 81"/>
            <p:cNvSpPr txBox="1">
              <a:spLocks noChangeArrowheads="1"/>
            </p:cNvSpPr>
            <p:nvPr/>
          </p:nvSpPr>
          <p:spPr bwMode="auto">
            <a:xfrm>
              <a:off x="2653" y="1933"/>
              <a:ext cx="261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solidFill>
                    <a:schemeClr val="accent2"/>
                  </a:solidFill>
                  <a:latin typeface="Times New Roman" pitchFamily="18" charset="0"/>
                </a:rPr>
                <a:t>и</a:t>
              </a:r>
            </a:p>
          </p:txBody>
        </p:sp>
        <p:sp>
          <p:nvSpPr>
            <p:cNvPr id="27" name="WordArt 82"/>
            <p:cNvSpPr>
              <a:spLocks noChangeArrowheads="1" noChangeShapeType="1" noTextEdit="1"/>
            </p:cNvSpPr>
            <p:nvPr/>
          </p:nvSpPr>
          <p:spPr bwMode="auto">
            <a:xfrm>
              <a:off x="3107" y="1979"/>
              <a:ext cx="1316" cy="27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2800" b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- 18 </a:t>
              </a:r>
              <a:r>
                <a:rPr lang="ru-RU" sz="2800" b="1" kern="10" dirty="0" smtClean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+ 18</a:t>
              </a:r>
              <a:endParaRPr lang="ru-RU" sz="2800" b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sp>
        <p:nvSpPr>
          <p:cNvPr id="30" name="AutoShape 84"/>
          <p:cNvSpPr>
            <a:spLocks noChangeArrowheads="1"/>
          </p:cNvSpPr>
          <p:nvPr/>
        </p:nvSpPr>
        <p:spPr bwMode="auto">
          <a:xfrm>
            <a:off x="3782002" y="4076700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Times New Roman" pitchFamily="18" charset="0"/>
              </a:rPr>
              <a:t>&lt;</a:t>
            </a:r>
            <a:endParaRPr lang="ru-RU" sz="7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31" name="Group 85"/>
          <p:cNvGrpSpPr>
            <a:grpSpLocks/>
          </p:cNvGrpSpPr>
          <p:nvPr/>
        </p:nvGrpSpPr>
        <p:grpSpPr bwMode="auto">
          <a:xfrm>
            <a:off x="1334077" y="5445125"/>
            <a:ext cx="6265863" cy="579438"/>
            <a:chOff x="1020" y="799"/>
            <a:chExt cx="3720" cy="365"/>
          </a:xfrm>
        </p:grpSpPr>
        <p:grpSp>
          <p:nvGrpSpPr>
            <p:cNvPr id="32" name="Group 86"/>
            <p:cNvGrpSpPr>
              <a:grpSpLocks/>
            </p:cNvGrpSpPr>
            <p:nvPr/>
          </p:nvGrpSpPr>
          <p:grpSpPr bwMode="auto">
            <a:xfrm>
              <a:off x="1020" y="799"/>
              <a:ext cx="1497" cy="363"/>
              <a:chOff x="3107" y="981"/>
              <a:chExt cx="1497" cy="363"/>
            </a:xfrm>
          </p:grpSpPr>
          <p:sp>
            <p:nvSpPr>
              <p:cNvPr id="37" name="WordArt 87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07" y="981"/>
                <a:ext cx="1497" cy="36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2800" b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0,3   (7 - 5)</a:t>
                </a:r>
              </a:p>
            </p:txBody>
          </p:sp>
          <p:sp>
            <p:nvSpPr>
              <p:cNvPr id="38" name="Oval 88"/>
              <p:cNvSpPr>
                <a:spLocks noChangeArrowheads="1"/>
              </p:cNvSpPr>
              <p:nvPr/>
            </p:nvSpPr>
            <p:spPr bwMode="auto">
              <a:xfrm>
                <a:off x="3606" y="1117"/>
                <a:ext cx="46" cy="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3" name="Text Box 89"/>
            <p:cNvSpPr txBox="1">
              <a:spLocks noChangeArrowheads="1"/>
            </p:cNvSpPr>
            <p:nvPr/>
          </p:nvSpPr>
          <p:spPr bwMode="auto">
            <a:xfrm>
              <a:off x="2744" y="799"/>
              <a:ext cx="2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 b="1">
                  <a:solidFill>
                    <a:schemeClr val="accent2"/>
                  </a:solidFill>
                  <a:latin typeface="Times New Roman" pitchFamily="18" charset="0"/>
                </a:rPr>
                <a:t>и</a:t>
              </a:r>
            </a:p>
          </p:txBody>
        </p:sp>
        <p:grpSp>
          <p:nvGrpSpPr>
            <p:cNvPr id="34" name="Group 90"/>
            <p:cNvGrpSpPr>
              <a:grpSpLocks/>
            </p:cNvGrpSpPr>
            <p:nvPr/>
          </p:nvGrpSpPr>
          <p:grpSpPr bwMode="auto">
            <a:xfrm>
              <a:off x="3243" y="799"/>
              <a:ext cx="1497" cy="363"/>
              <a:chOff x="3107" y="981"/>
              <a:chExt cx="1497" cy="363"/>
            </a:xfrm>
          </p:grpSpPr>
          <p:sp>
            <p:nvSpPr>
              <p:cNvPr id="35" name="WordArt 91"/>
              <p:cNvSpPr>
                <a:spLocks noChangeArrowheads="1" noChangeShapeType="1" noTextEdit="1"/>
              </p:cNvSpPr>
              <p:nvPr/>
            </p:nvSpPr>
            <p:spPr bwMode="auto">
              <a:xfrm>
                <a:off x="3107" y="981"/>
                <a:ext cx="1497" cy="36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2800" b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0,3   (5 - 7)</a:t>
                </a:r>
              </a:p>
            </p:txBody>
          </p:sp>
          <p:sp>
            <p:nvSpPr>
              <p:cNvPr id="36" name="Oval 92"/>
              <p:cNvSpPr>
                <a:spLocks noChangeArrowheads="1"/>
              </p:cNvSpPr>
              <p:nvPr/>
            </p:nvSpPr>
            <p:spPr bwMode="auto">
              <a:xfrm>
                <a:off x="3606" y="1117"/>
                <a:ext cx="46" cy="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9" name="AutoShape 93"/>
          <p:cNvSpPr>
            <a:spLocks noChangeArrowheads="1"/>
          </p:cNvSpPr>
          <p:nvPr/>
        </p:nvSpPr>
        <p:spPr bwMode="auto">
          <a:xfrm>
            <a:off x="3855027" y="5157788"/>
            <a:ext cx="1143000" cy="1066800"/>
          </a:xfrm>
          <a:prstGeom prst="star16">
            <a:avLst>
              <a:gd name="adj" fmla="val 41884"/>
            </a:avLst>
          </a:prstGeom>
          <a:gradFill rotWithShape="0">
            <a:gsLst>
              <a:gs pos="0">
                <a:srgbClr val="FFFFFF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Times New Roman" pitchFamily="18" charset="0"/>
              </a:rPr>
              <a:t>&gt;</a:t>
            </a:r>
            <a:endParaRPr lang="ru-RU" sz="7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392103" y="2250251"/>
            <a:ext cx="2528391" cy="424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0543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30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 ЗНАКИ ЧАСТНОГО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WordArt 25"/>
          <p:cNvSpPr>
            <a:spLocks noChangeArrowheads="1" noChangeShapeType="1" noTextEdit="1"/>
          </p:cNvSpPr>
          <p:nvPr/>
        </p:nvSpPr>
        <p:spPr bwMode="auto">
          <a:xfrm>
            <a:off x="1214097" y="1383394"/>
            <a:ext cx="475297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- ) : ( + ) = ( - )</a:t>
            </a:r>
          </a:p>
        </p:txBody>
      </p:sp>
      <p:sp>
        <p:nvSpPr>
          <p:cNvPr id="23" name="WordArt 29"/>
          <p:cNvSpPr>
            <a:spLocks noChangeArrowheads="1" noChangeShapeType="1" noTextEdit="1"/>
          </p:cNvSpPr>
          <p:nvPr/>
        </p:nvSpPr>
        <p:spPr bwMode="auto">
          <a:xfrm>
            <a:off x="1214097" y="3112181"/>
            <a:ext cx="475297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+ ) : ( - ) = ( - )</a:t>
            </a:r>
          </a:p>
        </p:txBody>
      </p:sp>
      <p:sp>
        <p:nvSpPr>
          <p:cNvPr id="27" name="WordArt 33"/>
          <p:cNvSpPr>
            <a:spLocks noChangeArrowheads="1" noChangeShapeType="1" noTextEdit="1"/>
          </p:cNvSpPr>
          <p:nvPr/>
        </p:nvSpPr>
        <p:spPr bwMode="auto">
          <a:xfrm>
            <a:off x="1214097" y="4912406"/>
            <a:ext cx="475297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- ) : ( - ) = ( + 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80720" y="1383394"/>
            <a:ext cx="3342697" cy="424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169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-103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ЗАПОМНИТЬ?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0" y="5634038"/>
            <a:ext cx="64008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b="1" i="1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1944832" y="2817099"/>
            <a:ext cx="8229600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Враг моего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друга – мой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враг.</a:t>
            </a:r>
            <a:b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2160732" y="415203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Друг моего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врага – мой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враг.</a:t>
            </a: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1944832" y="84483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Враг моего врага – мой друг.</a:t>
            </a:r>
          </a:p>
        </p:txBody>
      </p:sp>
      <p:sp>
        <p:nvSpPr>
          <p:cNvPr id="39" name="WordArt 25"/>
          <p:cNvSpPr>
            <a:spLocks noChangeArrowheads="1" noChangeShapeType="1" noTextEdit="1"/>
          </p:cNvSpPr>
          <p:nvPr/>
        </p:nvSpPr>
        <p:spPr bwMode="auto">
          <a:xfrm>
            <a:off x="3745057" y="3431309"/>
            <a:ext cx="475297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- ) : ( + ) = ( - )</a:t>
            </a:r>
          </a:p>
        </p:txBody>
      </p:sp>
      <p:sp>
        <p:nvSpPr>
          <p:cNvPr id="40" name="WordArt 29"/>
          <p:cNvSpPr>
            <a:spLocks noChangeArrowheads="1" noChangeShapeType="1" noTextEdit="1"/>
          </p:cNvSpPr>
          <p:nvPr/>
        </p:nvSpPr>
        <p:spPr bwMode="auto">
          <a:xfrm>
            <a:off x="3745057" y="5375997"/>
            <a:ext cx="475297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+ ) : ( - ) = ( - )</a:t>
            </a:r>
          </a:p>
        </p:txBody>
      </p:sp>
      <p:sp>
        <p:nvSpPr>
          <p:cNvPr id="41" name="WordArt 33"/>
          <p:cNvSpPr>
            <a:spLocks noChangeArrowheads="1" noChangeShapeType="1" noTextEdit="1"/>
          </p:cNvSpPr>
          <p:nvPr/>
        </p:nvSpPr>
        <p:spPr bwMode="auto">
          <a:xfrm>
            <a:off x="3756609" y="1920009"/>
            <a:ext cx="475297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- ) : ( - ) = ( + )</a:t>
            </a:r>
          </a:p>
        </p:txBody>
      </p:sp>
    </p:spTree>
    <p:extLst>
      <p:ext uri="{BB962C8B-B14F-4D97-AF65-F5344CB8AC3E}">
        <p14:creationId xmlns:p14="http://schemas.microsoft.com/office/powerpoint/2010/main" val="873044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  <p:bldP spid="32" grpId="0"/>
      <p:bldP spid="33" grpId="0"/>
      <p:bldP spid="34" grpId="0"/>
      <p:bldP spid="39" grpId="0"/>
      <p:bldP spid="40" grpId="0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199399" y="1114909"/>
                <a:ext cx="11804073" cy="5112568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ru-RU" sz="3200" b="1" dirty="0" smtClean="0">
                    <a:solidFill>
                      <a:srgbClr val="200AA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 929.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Вычислите:</a:t>
                </a:r>
              </a:p>
              <a:p>
                <a:pPr marL="0" indent="0">
                  <a:buNone/>
                </a:pPr>
                <a:endParaRPr lang="ru-RU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 ((1 – 3) + (5 – 7) + ... + ( 97 – 99)) : (-5) = 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= (-2 + (-2) + ... (-2)) : (-5) =</a:t>
                </a:r>
              </a:p>
              <a:p>
                <a:pPr marL="0" indent="0" algn="ctr"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= -2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25 : (-5)  = -50 : (-5) = 10</a:t>
                </a:r>
              </a:p>
              <a:p>
                <a:pPr marL="0" indent="0">
                  <a:buNone/>
                </a:pP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((2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4) +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(6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8) +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(10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12) + . . .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.(98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100)) :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10) =</a:t>
                </a:r>
              </a:p>
              <a:p>
                <a:pPr marL="0" indent="0" algn="ctr">
                  <a:buNone/>
                </a:pP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+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+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+ . . . +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2)) :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10) = </a:t>
                </a:r>
              </a:p>
              <a:p>
                <a:pPr marL="0" indent="0" algn="ctr">
                  <a:buNone/>
                </a:pP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-2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25 :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10) = -50 :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10)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399" y="1114909"/>
                <a:ext cx="11804073" cy="5112568"/>
              </a:xfrm>
              <a:prstGeom prst="rect">
                <a:avLst/>
              </a:prstGeom>
              <a:blipFill>
                <a:blip r:embed="rId3"/>
                <a:stretch>
                  <a:fillRect t="-2503" b="-16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11040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-103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32526" y="1057125"/>
            <a:ext cx="11002274" cy="52882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930.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заданных значениях «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»  и  «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»,  найти значение выражения: 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(-2).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1)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 4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 = 6</a:t>
            </a:r>
            <a:r>
              <a:rPr lang="ru-RU" sz="3200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6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(-3) + 4 : (- 2) = - 2 - 2 = -4.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-16,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(-2) = 18 : (-3) + (-16) : (- 2) = - 6 + 8 = 2.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3200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= </a:t>
            </a:r>
            <a:r>
              <a:rPr lang="ru-RU" sz="3200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endParaRPr lang="ru-RU" sz="3200" dirty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: (-2)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-12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(-3) +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(-8)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( -2) = 4 +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115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93095" y="1647928"/>
            <a:ext cx="11461220" cy="473901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4)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k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-15;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(-15)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(-3) + (-20) : (- 2) = 5 + 10 = 15.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k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(-3) + 14 : (- 2) = -3 + (-7) = - 10.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- 24,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(-3) + (-24) : (- 2) = - 16 + 12 = -4.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7) 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22,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k = </a:t>
            </a:r>
            <a:r>
              <a:rPr lang="ru-RU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-45;</a:t>
            </a:r>
            <a:r>
              <a:rPr lang="en-US" sz="3200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sz="3200" dirty="0" smtClean="0">
              <a:solidFill>
                <a:srgbClr val="200A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 -2)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- 45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(-3) + 22 : (- 2) = 15 - 11 = 4.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77918" y="872074"/>
            <a:ext cx="3358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(-3) +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(-2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058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6311" y="2147724"/>
            <a:ext cx="89584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arenR"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-9,8 + 5,6 – 8,4) : ( -1,4)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=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( -9,8) : ( - 1,4) + 5,6 : ( -1,4) – 8,4 : ( -1,4)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=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7 + 4 – 6 = 5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arenR" startAt="2"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( -3,6 + 2,7 – 7,2) : 1,8 = -8,1 : 1,8 = - 4,5</a:t>
            </a: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46577" y="1053353"/>
            <a:ext cx="50915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931.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Вычислите:</a:t>
            </a:r>
          </a:p>
        </p:txBody>
      </p:sp>
    </p:spTree>
    <p:extLst>
      <p:ext uri="{BB962C8B-B14F-4D97-AF65-F5344CB8AC3E}">
        <p14:creationId xmlns:p14="http://schemas.microsoft.com/office/powerpoint/2010/main" val="7250119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1052945" y="1865665"/>
                <a:ext cx="10224655" cy="434062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Font typeface="Arial" panose="020B0604020202020204" pitchFamily="34" charset="0"/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-2,7 : ( -0,3) – 11 = 9 – 11  = -2</a:t>
                </a:r>
              </a:p>
              <a:p>
                <a:pPr marL="0" indent="0">
                  <a:lnSpc>
                    <a:spcPct val="150000"/>
                  </a:lnSpc>
                  <a:buFont typeface="Arial" panose="020B0604020202020204" pitchFamily="34" charset="0"/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(5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: (-2) = -2 : ( -2) = 1</a:t>
                </a:r>
              </a:p>
              <a:p>
                <a:pPr marL="0" indent="0">
                  <a:lnSpc>
                    <a:spcPct val="150000"/>
                  </a:lnSpc>
                  <a:buFont typeface="Arial" panose="020B0604020202020204" pitchFamily="34" charset="0"/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2,7 : ( -3) + 1,1 = -0,9 + 1,1 = 0,2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4) (-8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+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: ( -3)  =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: ( -3)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𝟖𝟏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𝟐𝟕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3200" b="1" i="1">
                            <a:latin typeface="Cambria Math"/>
                          </a:rPr>
                          <m:t>𝟏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buFont typeface="Arial" panose="020B0604020202020204" pitchFamily="34" charset="0"/>
                  <a:buNone/>
                </a:pP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945" y="1865665"/>
                <a:ext cx="10224655" cy="4340629"/>
              </a:xfrm>
              <a:prstGeom prst="rect">
                <a:avLst/>
              </a:prstGeom>
              <a:blipFill>
                <a:blip r:embed="rId3"/>
                <a:stretch>
                  <a:fillRect l="-15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636832" y="1004657"/>
            <a:ext cx="41088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939.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Вычислите: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8049" y="2092036"/>
            <a:ext cx="3531951" cy="264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68aa0d6e8d7863b62c21df399f96cf56c7e5c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12849</TotalTime>
  <Words>944</Words>
  <Application>Microsoft Office PowerPoint</Application>
  <PresentationFormat>Широкоэкранный</PresentationFormat>
  <Paragraphs>115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1006</cp:revision>
  <dcterms:created xsi:type="dcterms:W3CDTF">2020-08-26T00:15:27Z</dcterms:created>
  <dcterms:modified xsi:type="dcterms:W3CDTF">2021-01-26T09:06:59Z</dcterms:modified>
</cp:coreProperties>
</file>