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317" r:id="rId3"/>
    <p:sldId id="293" r:id="rId4"/>
    <p:sldId id="318" r:id="rId5"/>
    <p:sldId id="312" r:id="rId6"/>
    <p:sldId id="320" r:id="rId7"/>
    <p:sldId id="319" r:id="rId8"/>
    <p:sldId id="313" r:id="rId9"/>
    <p:sldId id="314" r:id="rId10"/>
    <p:sldId id="315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FF0066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41" d="100"/>
          <a:sy n="41" d="100"/>
        </p:scale>
        <p:origin x="72" y="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421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630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430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998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414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2911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8415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472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33458" y="3512464"/>
            <a:ext cx="7392037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ЗАДАЧ.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07379" y="3268921"/>
            <a:ext cx="595744" cy="187111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357" y="3017288"/>
            <a:ext cx="3053225" cy="252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-103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ОЦЕНИТЕ СЕБЯ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76490" y="829135"/>
            <a:ext cx="9116291" cy="539155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200000"/>
              </a:lnSpc>
              <a:buFontTx/>
              <a:buNone/>
            </a:pP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Оцените самостоятельно свои знания, проверив ответы: 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0111000110</a:t>
            </a:r>
          </a:p>
          <a:p>
            <a:pPr marL="0" indent="0">
              <a:lnSpc>
                <a:spcPct val="200000"/>
              </a:lnSpc>
              <a:buFontTx/>
              <a:buNone/>
            </a:pP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Если нет ошибок поставьте себе 5 баллов.</a:t>
            </a:r>
          </a:p>
          <a:p>
            <a:pPr marL="0" indent="0">
              <a:lnSpc>
                <a:spcPct val="200000"/>
              </a:lnSpc>
              <a:buFontTx/>
              <a:buNone/>
            </a:pP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1 – 2 ошибки            4 балла.</a:t>
            </a:r>
          </a:p>
          <a:p>
            <a:pPr marL="0" indent="0">
              <a:lnSpc>
                <a:spcPct val="200000"/>
              </a:lnSpc>
              <a:buFontTx/>
              <a:buNone/>
            </a:pP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alt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3 – </a:t>
            </a: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ошибки            3 балла.</a:t>
            </a:r>
          </a:p>
          <a:p>
            <a:pPr marL="0" indent="0">
              <a:lnSpc>
                <a:spcPct val="200000"/>
              </a:lnSpc>
              <a:buFontTx/>
              <a:buNone/>
            </a:pP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более 4 ошибок       2 балла.</a:t>
            </a:r>
          </a:p>
          <a:p>
            <a:pPr marL="0" indent="0" algn="ctr">
              <a:lnSpc>
                <a:spcPct val="200000"/>
              </a:lnSpc>
              <a:buFontTx/>
              <a:buNone/>
            </a:pPr>
            <a:endParaRPr lang="ru-RU" alt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200000"/>
              </a:lnSpc>
              <a:buFontTx/>
              <a:buNone/>
            </a:pPr>
            <a:endParaRPr lang="ru-RU" alt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747" y="1866533"/>
            <a:ext cx="3668067" cy="385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0114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2427" y="2202062"/>
            <a:ext cx="64301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911, № 912, № 913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 СТРАНИЦЕ 167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4052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ПОВТОРЯЕМ ПРАВИЛА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573471" y="960863"/>
            <a:ext cx="11083638" cy="11646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перемножить числа разного знака необходимо перемножить их модули и перед произведением поставить знак минус.</a:t>
            </a:r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573471" y="5069513"/>
            <a:ext cx="11083638" cy="94201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  Произведение любого числа на ноль равно нулю.</a:t>
            </a:r>
          </a:p>
          <a:p>
            <a:pPr marL="0" indent="0">
              <a:buFontTx/>
              <a:buNone/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 умножении числа на (-1) получаем противоположное число.</a:t>
            </a:r>
          </a:p>
          <a:p>
            <a:pPr marL="0" indent="0">
              <a:buFontTx/>
              <a:buNone/>
              <a:defRPr/>
            </a:pPr>
            <a:endParaRPr lang="ru-RU" sz="24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ru-RU" sz="24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573471" y="3338181"/>
            <a:ext cx="11111346" cy="17152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</a:pP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Если количество отрицательных множителей четное число, то произведение положительно. Если число отрицательных множителей нечетно, то произведение отрицательно.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73471" y="2130604"/>
            <a:ext cx="11083638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 Чтобы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перемножить числа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одинакового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знака необходимо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найти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произведение их модулей.</a:t>
            </a:r>
          </a:p>
        </p:txBody>
      </p:sp>
    </p:spTree>
    <p:extLst>
      <p:ext uri="{BB962C8B-B14F-4D97-AF65-F5344CB8AC3E}">
        <p14:creationId xmlns:p14="http://schemas.microsoft.com/office/powerpoint/2010/main" val="2242378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4052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97863" y="686860"/>
            <a:ext cx="81244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36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906.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произведение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 = -10   b = 7   c = -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7863" y="2316379"/>
            <a:ext cx="874221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3600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pPr marL="457200" indent="-457200">
              <a:lnSpc>
                <a:spcPct val="150000"/>
              </a:lnSpc>
              <a:buFontTx/>
              <a:buAutoNum type="arabicParenR"/>
              <a:defRPr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 · b · c = -10 · 7 · (-15) = 1050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  <a:defRPr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-a · (-b) · c =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 · b · c = 1050</a:t>
            </a:r>
          </a:p>
          <a:p>
            <a:pPr>
              <a:lnSpc>
                <a:spcPct val="150000"/>
              </a:lnSpc>
              <a:defRPr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-( a · b · c ) = - 1050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>
              <a:lnSpc>
                <a:spcPct val="150000"/>
              </a:lnSpc>
              <a:defRPr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 · b · ( -c ) = - ( a · b · c ) = -1050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9861" y="1159951"/>
            <a:ext cx="3668067" cy="3855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4052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786239" y="3330279"/>
            <a:ext cx="10782306" cy="293197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50000"/>
              </a:lnSpc>
              <a:buNone/>
              <a:defRPr/>
            </a:pPr>
            <a:r>
              <a:rPr lang="ru-RU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(-2)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·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(-99)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(-100)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&gt; 0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, так как количество отрицательных сомножителей 100 штук – чётное число.</a:t>
            </a:r>
          </a:p>
          <a:p>
            <a:pPr marL="0" indent="0" algn="just">
              <a:lnSpc>
                <a:spcPct val="150000"/>
              </a:lnSpc>
              <a:buNone/>
              <a:defRPr/>
            </a:pPr>
            <a:r>
              <a:rPr lang="ru-RU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-2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(-4)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(-6)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(-100)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&gt; 0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так как количество отрицательных чётных чисел от (-1) до (-100) 50 штук.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lnSpc>
                <a:spcPct val="150000"/>
              </a:lnSpc>
              <a:buFontTx/>
              <a:buAutoNum type="arabicParenR"/>
              <a:defRPr/>
            </a:pP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defRPr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93269" y="879303"/>
            <a:ext cx="9975276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907.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которое из произведений: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 положительно; б) отрицательно; в) равно нулю: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35381" y="2574632"/>
            <a:ext cx="252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8946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8890" y="3463635"/>
            <a:ext cx="1094509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(-20) ∙ (-1)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 0 ∙ 20 ∙ 100 = 0 так как произведение любого     числа на нуль равно нулю.</a:t>
            </a:r>
          </a:p>
          <a:p>
            <a:pPr algn="just">
              <a:lnSpc>
                <a:spcPct val="150000"/>
              </a:lnSpc>
            </a:pP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(-1) ∙ (-3) ∙ (-5) ∙ …(-99) &gt; 0 так как отрицательных нечетных чисел от (-1) до (-100) 50 штук, количество чётное.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8705" y="935399"/>
            <a:ext cx="9975276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8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907.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которое из произведений: 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 положительно; б) отрицательно; в) равно нулю: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35381" y="2574632"/>
            <a:ext cx="2521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6127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5864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1104" y="2400610"/>
            <a:ext cx="103002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arenR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-5 ≤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≤ 0;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(-5; -4; -3; -2; -1; 0) произведение перечисленных чисел будет равно нулю так как присутствует число «0».</a:t>
            </a:r>
          </a:p>
          <a:p>
            <a:pPr marL="342900" indent="-342900" algn="just">
              <a:lnSpc>
                <a:spcPct val="150000"/>
              </a:lnSpc>
              <a:buAutoNum type="arabicParenR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-100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≤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≤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100;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(-100; -99; …; -2; -1; 0; 1; 2; …; 100) произведение перечисленных чисел будет равно нулю, так как присутствует число «0».</a:t>
            </a:r>
          </a:p>
          <a:p>
            <a:pPr marL="342900" indent="-342900" algn="just">
              <a:lnSpc>
                <a:spcPct val="150000"/>
              </a:lnSpc>
              <a:buAutoNum type="arabicParenR"/>
            </a:pP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-5 ≤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≤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-1;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= (-5; -4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-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-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-1) </a:t>
            </a:r>
          </a:p>
          <a:p>
            <a:pPr algn="just">
              <a:lnSpc>
                <a:spcPct val="150000"/>
              </a:lnSpc>
            </a:pPr>
            <a:r>
              <a:rPr lang="ru-RU" sz="24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-5 ∙ (-4) ∙ (-3) ∙ (-2) ∙ (-1) = -120.</a:t>
            </a:r>
            <a:endParaRPr lang="ru-RU" sz="24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27016" y="806497"/>
            <a:ext cx="103770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908.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произведение всех целых чисел, удовлетворяющих неравенству: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73780" y="1815835"/>
            <a:ext cx="2521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7409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5019" y="1232539"/>
            <a:ext cx="107511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sz="3200" b="1" dirty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alt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910.  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каком из вариантов ответов числа </a:t>
            </a:r>
            <a:endParaRPr lang="ru-RU" alt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; -39; -52; 9 расположены в порядке убывания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alt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5840" y="3048931"/>
            <a:ext cx="2944052" cy="28820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97528" y="3474310"/>
            <a:ext cx="66917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А) -52; -39;  9; 25   </a:t>
            </a: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В) -39; -52; 9; 25   </a:t>
            </a:r>
          </a:p>
          <a:p>
            <a:pPr>
              <a:lnSpc>
                <a:spcPct val="150000"/>
              </a:lnSpc>
            </a:pP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alt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С) 25; 9; -39; -52      </a:t>
            </a:r>
            <a:r>
              <a:rPr lang="en-US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 25; 9; -39; -52</a:t>
            </a:r>
          </a:p>
        </p:txBody>
      </p:sp>
    </p:spTree>
    <p:extLst>
      <p:ext uri="{BB962C8B-B14F-4D97-AF65-F5344CB8AC3E}">
        <p14:creationId xmlns:p14="http://schemas.microsoft.com/office/powerpoint/2010/main" val="26754337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РЕШАЕМ ЗАДАЧИ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25872" y="810519"/>
            <a:ext cx="11064347" cy="26531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ru-RU" alt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914. 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выполняя умножения определите, какое из произведений: </a:t>
            </a:r>
          </a:p>
          <a:p>
            <a:pPr marL="0" indent="0">
              <a:lnSpc>
                <a:spcPct val="150000"/>
              </a:lnSpc>
              <a:buFontTx/>
              <a:buNone/>
            </a:pP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а) положительно;  б) отрицательно;  в) равно нулю:</a:t>
            </a:r>
          </a:p>
          <a:p>
            <a:pPr marL="0" indent="0">
              <a:lnSpc>
                <a:spcPct val="150000"/>
              </a:lnSpc>
              <a:buFontTx/>
              <a:buNone/>
            </a:pPr>
            <a:endParaRPr lang="en-US" alt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86687" y="3545730"/>
            <a:ext cx="104740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(-1)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(-2)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(-14)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(-15) </a:t>
            </a:r>
            <a:r>
              <a:rPr lang="en-US" alt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</a:p>
          <a:p>
            <a:pPr>
              <a:lnSpc>
                <a:spcPct val="150000"/>
              </a:lnSpc>
            </a:pPr>
            <a:r>
              <a:rPr lang="ru-RU" alt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-25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(-24)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(-2)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 -1)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…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25 </a:t>
            </a:r>
            <a:r>
              <a:rPr lang="ru-RU" alt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  <a:p>
            <a:pPr>
              <a:lnSpc>
                <a:spcPct val="150000"/>
              </a:lnSpc>
            </a:pPr>
            <a:r>
              <a:rPr lang="ru-RU" altLang="ru-RU" sz="32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·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(-4)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(-6)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(-8)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(-10)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ru-RU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(-12) </a:t>
            </a:r>
            <a:r>
              <a:rPr lang="en-US" altLang="ru-RU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583773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2667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ЗНАНИЙ НА ПРАКТИКЕ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86090" y="1004317"/>
            <a:ext cx="100306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утверждение указанное ниже верно, то поставьте цифру 1, если не верно то цифру 0:</a:t>
            </a:r>
            <a:endParaRPr lang="ru-RU" sz="2400" b="1" dirty="0">
              <a:solidFill>
                <a:srgbClr val="200A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4910" y="1994505"/>
            <a:ext cx="6040581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 ∙ (-2) ∙ 0 число отрицательное</a:t>
            </a:r>
          </a:p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∙ 2 ∙ (-3) ∙ (-4) число положительное</a:t>
            </a:r>
          </a:p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∙ (-2) = -20</a:t>
            </a:r>
          </a:p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(-2)⁵ число отрицательное</a:t>
            </a:r>
          </a:p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(-1)³ ∙ (-2)³ число отрицательное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329056" y="2146905"/>
                <a:ext cx="4294904" cy="36599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6)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 ∙ (-1)  и  (-2) ∙ 1 числа противоположные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7) </a:t>
                </a:r>
                <a14:m>
                  <m:oMath xmlns:m="http://schemas.openxmlformats.org/officeDocument/2006/math">
                    <m:r>
                      <a:rPr lang="ru-RU" sz="2400" b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ru-RU" sz="2400" b="1"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m:rPr>
                        <m:nor/>
                      </m:rPr>
                      <a: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(-1) &gt; 3,5 ∙ 1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8)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-7 + (-8) &lt; 3 ∙ (-5)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9)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(2 ∙ 3 + 6 ∙ (-1)) ∙ 5 = 0</a:t>
                </a:r>
              </a:p>
              <a:p>
                <a:pPr>
                  <a:lnSpc>
                    <a:spcPct val="150000"/>
                  </a:lnSpc>
                </a:pPr>
                <a:r>
                  <a:rPr lang="ru-RU" sz="2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10) 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 ∙ (-1) = - (-7)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9056" y="2146905"/>
                <a:ext cx="4294904" cy="3659976"/>
              </a:xfrm>
              <a:prstGeom prst="rect">
                <a:avLst/>
              </a:prstGeom>
              <a:blipFill>
                <a:blip r:embed="rId3"/>
                <a:stretch>
                  <a:fillRect l="-2128" b="-9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3639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9ef98a9dc40eda76b1e1e82cbffe72f67517a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12508</TotalTime>
  <Words>866</Words>
  <Application>Microsoft Office PowerPoint</Application>
  <PresentationFormat>Широкоэкранный</PresentationFormat>
  <Paragraphs>81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963</cp:revision>
  <dcterms:created xsi:type="dcterms:W3CDTF">2020-08-26T00:15:27Z</dcterms:created>
  <dcterms:modified xsi:type="dcterms:W3CDTF">2021-01-21T14:21:11Z</dcterms:modified>
</cp:coreProperties>
</file>