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93" r:id="rId3"/>
    <p:sldId id="312" r:id="rId4"/>
    <p:sldId id="318" r:id="rId5"/>
    <p:sldId id="313" r:id="rId6"/>
    <p:sldId id="314" r:id="rId7"/>
    <p:sldId id="319" r:id="rId8"/>
    <p:sldId id="315" r:id="rId9"/>
    <p:sldId id="316" r:id="rId10"/>
    <p:sldId id="317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5A2781"/>
    <a:srgbClr val="FF0066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43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48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911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841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688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472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71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421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33458" y="3512464"/>
            <a:ext cx="7392037" cy="15071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УМНОЖЕНИЕ ЧИСЕЛ.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07379" y="3268921"/>
            <a:ext cx="595744" cy="18711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2925" y="3051234"/>
            <a:ext cx="3050930" cy="230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ПОДВЕДЁМ ИТОГИ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070259" y="1039089"/>
            <a:ext cx="10106891" cy="53478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ru-RU" alt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Запомним!</a:t>
            </a:r>
          </a:p>
          <a:p>
            <a:pPr>
              <a:lnSpc>
                <a:spcPct val="150000"/>
              </a:lnSpc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чисел одинакового знака всегда число положительное.</a:t>
            </a:r>
          </a:p>
          <a:p>
            <a:pPr>
              <a:lnSpc>
                <a:spcPct val="150000"/>
              </a:lnSpc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чисел разного знака всегда число отрицательное.</a:t>
            </a:r>
          </a:p>
        </p:txBody>
      </p:sp>
    </p:spTree>
    <p:extLst>
      <p:ext uri="{BB962C8B-B14F-4D97-AF65-F5344CB8AC3E}">
        <p14:creationId xmlns:p14="http://schemas.microsoft.com/office/powerpoint/2010/main" val="2242378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64669" y="1841843"/>
            <a:ext cx="80656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alt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901, № 902, </a:t>
            </a:r>
          </a:p>
          <a:p>
            <a:pPr algn="ctr"/>
            <a:r>
              <a:rPr lang="ru-RU" alt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904, № 905</a:t>
            </a:r>
            <a:endParaRPr lang="ru-RU" alt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166.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50" y="4052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90914" y="1685578"/>
            <a:ext cx="6505631" cy="20940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AutoNum type="arabicPeriod"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перемножить числа разного знака необходимо перемножить их модули и перед произведением поставить знак минус.</a:t>
            </a: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7523162" y="1685578"/>
            <a:ext cx="4170073" cy="18002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ru-RU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</a:p>
          <a:p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  <a:r>
              <a:rPr lang="ru-RU" alt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= -(3</a:t>
            </a:r>
            <a:r>
              <a:rPr lang="ru-RU" alt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·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12) = -36</a:t>
            </a:r>
          </a:p>
          <a:p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(-12) = -(3</a:t>
            </a:r>
            <a:r>
              <a:rPr lang="ru-RU" alt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·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12) = -36</a:t>
            </a:r>
            <a:endParaRPr lang="en-US" alt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4"/>
          <p:cNvSpPr txBox="1">
            <a:spLocks/>
          </p:cNvSpPr>
          <p:nvPr/>
        </p:nvSpPr>
        <p:spPr>
          <a:xfrm>
            <a:off x="7523162" y="4186845"/>
            <a:ext cx="3948401" cy="1548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altLang="ru-RU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ru-RU" altLang="ru-RU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ru-RU" alt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ru-RU" b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(-12)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·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  <a:p>
            <a:pPr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·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= 36</a:t>
            </a:r>
          </a:p>
          <a:p>
            <a:pPr marL="0" indent="0">
              <a:buFontTx/>
              <a:buNone/>
              <a:defRPr/>
            </a:pPr>
            <a:endParaRPr lang="ru-RU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ru-RU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0914" y="4186845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Чтобы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перемножить числа одинакового знака необходимо найти произведение их модулей.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80205" y="986003"/>
            <a:ext cx="23270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ПРАВИЛА:</a:t>
            </a:r>
          </a:p>
        </p:txBody>
      </p:sp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95145" y="1253648"/>
            <a:ext cx="10612581" cy="12817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Запишем таблицу правил знаков </a:t>
            </a:r>
          </a:p>
          <a:p>
            <a:pPr algn="ctr"/>
            <a:r>
              <a:rPr lang="ru-RU" alt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умножения: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83069" y="2371153"/>
            <a:ext cx="11234858" cy="3489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None/>
              <a:defRPr/>
            </a:pP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«</a:t>
            </a:r>
            <a:r>
              <a:rPr lang="ru-RU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∙ «</a:t>
            </a:r>
            <a:r>
              <a:rPr lang="ru-RU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= «</a:t>
            </a:r>
            <a:r>
              <a:rPr lang="ru-RU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   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3) «</a:t>
            </a:r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» ∙ «</a:t>
            </a:r>
            <a:r>
              <a:rPr lang="ru-RU" sz="48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» = «</a:t>
            </a:r>
            <a:r>
              <a:rPr lang="ru-RU" sz="48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 algn="ctr">
              <a:lnSpc>
                <a:spcPct val="200000"/>
              </a:lnSpc>
              <a:buNone/>
              <a:defRPr/>
            </a:pP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8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» ∙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=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«+»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4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) «</a:t>
            </a:r>
            <a:r>
              <a:rPr lang="ru-RU" sz="48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» ∙ «</a:t>
            </a:r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» = «</a:t>
            </a:r>
            <a:r>
              <a:rPr lang="ru-RU" sz="48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 algn="ctr">
              <a:lnSpc>
                <a:spcPct val="200000"/>
              </a:lnSpc>
              <a:buNone/>
              <a:defRPr/>
            </a:pP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612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ПО УЧЕБНИКУ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064528"/>
              </p:ext>
            </p:extLst>
          </p:nvPr>
        </p:nvGraphicFramePr>
        <p:xfrm>
          <a:off x="526473" y="2284793"/>
          <a:ext cx="11146717" cy="2382837"/>
        </p:xfrm>
        <a:graphic>
          <a:graphicData uri="http://schemas.openxmlformats.org/drawingml/2006/table">
            <a:tbl>
              <a:tblPr/>
              <a:tblGrid>
                <a:gridCol w="104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02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4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67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6757">
                  <a:extLst>
                    <a:ext uri="{9D8B030D-6E8A-4147-A177-3AD203B41FA5}">
                      <a16:colId xmlns:a16="http://schemas.microsoft.com/office/drawing/2014/main" val="2639005898"/>
                    </a:ext>
                  </a:extLst>
                </a:gridCol>
                <a:gridCol w="9251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5102">
                  <a:extLst>
                    <a:ext uri="{9D8B030D-6E8A-4147-A177-3AD203B41FA5}">
                      <a16:colId xmlns:a16="http://schemas.microsoft.com/office/drawing/2014/main" val="699324950"/>
                    </a:ext>
                  </a:extLst>
                </a:gridCol>
                <a:gridCol w="7880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277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755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24333">
                <a:tc>
                  <a:txBody>
                    <a:bodyPr/>
                    <a:lstStyle/>
                    <a:p>
                      <a:pPr algn="ctr"/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-19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25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252">
                <a:tc>
                  <a:txBody>
                    <a:bodyPr/>
                    <a:lstStyle/>
                    <a:p>
                      <a:pPr algn="ctr"/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 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∙ 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5" marB="45725">
                    <a:lnL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978727" y="1178523"/>
            <a:ext cx="6941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899.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Заполните таблицу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6764" y="3906982"/>
            <a:ext cx="872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13564" y="3906982"/>
            <a:ext cx="872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-48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90309" y="3906982"/>
            <a:ext cx="1032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-108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26380" y="3906981"/>
            <a:ext cx="872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75416" y="3906981"/>
            <a:ext cx="932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07500" y="3906981"/>
            <a:ext cx="1021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35391" y="3906981"/>
            <a:ext cx="768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-91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056303" y="3906981"/>
            <a:ext cx="581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01752" y="3906981"/>
            <a:ext cx="477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4605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68032" y="886325"/>
            <a:ext cx="11334778" cy="53778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Запишем утверждения, которые необходимо помнить.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68032" y="1582011"/>
            <a:ext cx="9302892" cy="50479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Если один из множителей равен нулю, то и произведение будет равно нулю:</a:t>
            </a:r>
          </a:p>
          <a:p>
            <a:pPr marL="0" indent="0">
              <a:buFontTx/>
              <a:buNone/>
              <a:defRPr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= 0     n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= 0</a:t>
            </a:r>
          </a:p>
          <a:p>
            <a:pPr marL="0" indent="0">
              <a:buFontTx/>
              <a:buNone/>
              <a:defRPr/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-7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0 = 0     2,5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0 = 0</a:t>
            </a:r>
          </a:p>
          <a:p>
            <a:pPr marL="0" indent="0">
              <a:buFontTx/>
              <a:buNone/>
              <a:defRPr/>
            </a:pP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При умножении числа на ( - 1 ) получаем противоположное число:</a:t>
            </a:r>
          </a:p>
          <a:p>
            <a:pPr marL="0" indent="0">
              <a:buFontTx/>
              <a:buNone/>
              <a:defRPr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(-1) = - n       -1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= - n</a:t>
            </a:r>
            <a:endParaRPr lang="ru-RU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5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(-1) = - 5       -1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7 = - 7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8615" y="2117182"/>
            <a:ext cx="2394195" cy="375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77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 ПРАВИЛО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4200" y="961638"/>
            <a:ext cx="8229599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количество отрицательных множителей чётно, то произведение положительное число.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же количество отрицательных множителей нечётно, то произведение будет отрицательным.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9490" y="3503175"/>
            <a:ext cx="1138843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· (-5) · (-1) = три отрицательных множителя, нечетное число = -10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3)³ = степень нечетное число, значит число множителей нечетно = -27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2)² = степень четное число, значит число множителей четно =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7487" y="961638"/>
            <a:ext cx="2569603" cy="316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639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НА ПРАВИЛО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5854" y="672701"/>
            <a:ext cx="91994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-8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11 · (-25) =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отрицательных множителей два, произведение положительно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2 200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15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12 · (-6) =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отрицательных множителей один, произведение отрицательно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- 1 080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-3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(-12) · 7 =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отрицательных множителей два, произведение положительно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252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30582" y="4532182"/>
            <a:ext cx="45581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7) -48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11 · 4 = -2 212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8) -57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(-3) · (-2) = - 342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9) -11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(-12) · (-5) = -660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3722" t="5582"/>
          <a:stretch/>
        </p:blipFill>
        <p:spPr>
          <a:xfrm>
            <a:off x="7779326" y="3865419"/>
            <a:ext cx="2328977" cy="2992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8107" r="56279"/>
          <a:stretch/>
        </p:blipFill>
        <p:spPr>
          <a:xfrm>
            <a:off x="9975272" y="810519"/>
            <a:ext cx="1704109" cy="312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77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78872" y="962097"/>
            <a:ext cx="4655128" cy="4709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Разбираем </a:t>
            </a:r>
            <a:r>
              <a:rPr lang="ru-RU" alt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903 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678872" y="1520616"/>
            <a:ext cx="10729610" cy="14098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трех чисел положительно. Можно ли утверждать, что каждое из трёх чисел положительно? Какие случаи возможны? Приведите примеры.</a:t>
            </a:r>
          </a:p>
          <a:p>
            <a:pPr algn="just"/>
            <a:endParaRPr lang="ru-RU" alt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678872" y="3252785"/>
            <a:ext cx="5644108" cy="28082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200" b="1" dirty="0" smtClean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Утверждать нельзя!</a:t>
            </a:r>
          </a:p>
          <a:p>
            <a:r>
              <a:rPr lang="ru-RU" altLang="ru-RU" sz="3200" b="1" dirty="0" smtClean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два из сомножителей будут отрицательными, произведение останется положительным.</a:t>
            </a:r>
          </a:p>
        </p:txBody>
      </p:sp>
      <p:sp>
        <p:nvSpPr>
          <p:cNvPr id="8" name="Объект 5"/>
          <p:cNvSpPr txBox="1">
            <a:spLocks/>
          </p:cNvSpPr>
          <p:nvPr/>
        </p:nvSpPr>
        <p:spPr>
          <a:xfrm>
            <a:off x="6705226" y="3252785"/>
            <a:ext cx="4567069" cy="3128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Приведём примеры:</a:t>
            </a:r>
          </a:p>
          <a:p>
            <a:pPr marL="0" indent="0">
              <a:buFontTx/>
              <a:buNone/>
              <a:defRPr/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6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= 420</a:t>
            </a:r>
          </a:p>
          <a:p>
            <a:pPr marL="0" indent="0">
              <a:buFontTx/>
              <a:buNone/>
              <a:defRPr/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-6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-7)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= 420</a:t>
            </a:r>
          </a:p>
          <a:p>
            <a:pPr marL="0" indent="0">
              <a:buFontTx/>
              <a:buNone/>
              <a:defRPr/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-6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(-10) = 420</a:t>
            </a:r>
          </a:p>
          <a:p>
            <a:pPr marL="0" indent="0">
              <a:buFontTx/>
              <a:buNone/>
              <a:defRPr/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6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(-7)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(-10) = 420</a:t>
            </a:r>
            <a:endParaRPr lang="ru-RU" sz="32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0114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5049" y="4677208"/>
            <a:ext cx="10972804" cy="175432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 равно нулю, так как один из множителей равен нулю.</a:t>
            </a:r>
          </a:p>
          <a:p>
            <a:pPr>
              <a:lnSpc>
                <a:spcPct val="150000"/>
              </a:lnSpc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Число В положительно, так как отрицательных множителей два. Положительное число больше отрицательного, следовательно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&gt; А</a:t>
            </a:r>
            <a:endParaRPr lang="ru-RU" alt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818" y="721401"/>
            <a:ext cx="94072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alt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Сравнить числа </a:t>
            </a:r>
          </a:p>
          <a:p>
            <a:pPr algn="ctr">
              <a:lnSpc>
                <a:spcPct val="150000"/>
              </a:lnSpc>
            </a:pP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=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-17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(-13)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2 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и    В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(-171)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(-130)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(-51)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7305" y="2062648"/>
            <a:ext cx="113082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Число А положительно, так как отрицательных 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множителей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чётное число.</a:t>
            </a:r>
          </a:p>
          <a:p>
            <a:pPr>
              <a:lnSpc>
                <a:spcPct val="150000"/>
              </a:lnSpc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Число В отрицательно, так как отрицательных 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множителей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нечётное число.</a:t>
            </a:r>
          </a:p>
          <a:p>
            <a:pPr>
              <a:lnSpc>
                <a:spcPct val="150000"/>
              </a:lnSpc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Любое положительное число больше отрицательного, следовательно </a:t>
            </a:r>
            <a:r>
              <a:rPr lang="ru-RU" alt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&gt; В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8908" y="3608174"/>
            <a:ext cx="74398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А =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(-3)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0 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В =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(-8)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(-1)</a:t>
            </a:r>
          </a:p>
        </p:txBody>
      </p:sp>
    </p:spTree>
    <p:extLst>
      <p:ext uri="{BB962C8B-B14F-4D97-AF65-F5344CB8AC3E}">
        <p14:creationId xmlns:p14="http://schemas.microsoft.com/office/powerpoint/2010/main" val="1093135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d32e46860b02f18f092c06fe0d65e97c556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12543</TotalTime>
  <Words>720</Words>
  <Application>Microsoft Office PowerPoint</Application>
  <PresentationFormat>Широкоэкранный</PresentationFormat>
  <Paragraphs>120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965</cp:revision>
  <dcterms:created xsi:type="dcterms:W3CDTF">2020-08-26T00:15:27Z</dcterms:created>
  <dcterms:modified xsi:type="dcterms:W3CDTF">2021-01-21T05:38:40Z</dcterms:modified>
</cp:coreProperties>
</file>