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475" r:id="rId2"/>
    <p:sldId id="481" r:id="rId3"/>
    <p:sldId id="483" r:id="rId4"/>
    <p:sldId id="484" r:id="rId5"/>
    <p:sldId id="448" r:id="rId6"/>
    <p:sldId id="470" r:id="rId7"/>
    <p:sldId id="477" r:id="rId8"/>
    <p:sldId id="479" r:id="rId9"/>
    <p:sldId id="482" r:id="rId10"/>
    <p:sldId id="317" r:id="rId11"/>
  </p:sldIdLst>
  <p:sldSz cx="12801600" cy="7200900"/>
  <p:notesSz cx="5765800" cy="3244850"/>
  <p:custDataLst>
    <p:tags r:id="rId13"/>
  </p:custDataLst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02" autoAdjust="0"/>
    <p:restoredTop sz="91316" autoAdjust="0"/>
  </p:normalViewPr>
  <p:slideViewPr>
    <p:cSldViewPr>
      <p:cViewPr varScale="1">
        <p:scale>
          <a:sx n="70" d="100"/>
          <a:sy n="70" d="100"/>
        </p:scale>
        <p:origin x="444" y="6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EAE6B4-8C48-49EE-A058-FA90B7BA18F7}" type="slidenum">
              <a:rPr lang="ru-RU" altLang="ru-RU"/>
              <a:pPr>
                <a:spcBef>
                  <a:spcPct val="0"/>
                </a:spcBef>
              </a:pPr>
              <a:t>4</a:t>
            </a:fld>
            <a:endParaRPr lang="ru-RU" altLang="ru-RU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>
                <a:latin typeface="Arial" panose="020B0604020202020204" pitchFamily="34" charset="0"/>
              </a:rPr>
              <a:t>Выполнить сложение на координатной прямой. После выполнения математического диктанта – взаимопроверка и оценивание работ учащимися</a:t>
            </a:r>
          </a:p>
        </p:txBody>
      </p:sp>
    </p:spTree>
    <p:extLst>
      <p:ext uri="{BB962C8B-B14F-4D97-AF65-F5344CB8AC3E}">
        <p14:creationId xmlns:p14="http://schemas.microsoft.com/office/powerpoint/2010/main" val="404192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5" y="293961"/>
            <a:ext cx="1088136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60121" y="1466851"/>
            <a:ext cx="3494837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6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53382" y="1466851"/>
            <a:ext cx="3494837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6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346642" y="1466851"/>
            <a:ext cx="3494837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6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60121" y="5229598"/>
            <a:ext cx="3494837" cy="1006794"/>
          </a:xfrm>
        </p:spPr>
        <p:txBody>
          <a:bodyPr>
            <a:noAutofit/>
          </a:bodyPr>
          <a:lstStyle>
            <a:lvl1pPr marL="0" indent="0">
              <a:buNone/>
              <a:defRPr sz="1469"/>
            </a:lvl1pPr>
            <a:lvl2pPr marL="159997" indent="-159997">
              <a:buFont typeface="Arial" panose="020B0604020202020204" pitchFamily="34" charset="0"/>
              <a:buChar char="•"/>
              <a:defRPr sz="1469"/>
            </a:lvl2pPr>
            <a:lvl3pPr marL="319995" indent="-159997">
              <a:defRPr sz="1469"/>
            </a:lvl3pPr>
            <a:lvl4pPr marL="559990" indent="-239995">
              <a:defRPr sz="1469"/>
            </a:lvl4pPr>
            <a:lvl5pPr marL="799986" indent="-239995">
              <a:defRPr sz="146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53382" y="5229598"/>
            <a:ext cx="3494837" cy="1006794"/>
          </a:xfrm>
        </p:spPr>
        <p:txBody>
          <a:bodyPr>
            <a:noAutofit/>
          </a:bodyPr>
          <a:lstStyle>
            <a:lvl1pPr marL="0" indent="0">
              <a:buNone/>
              <a:defRPr sz="1469"/>
            </a:lvl1pPr>
            <a:lvl2pPr marL="159997" indent="-159997">
              <a:buFont typeface="Arial" panose="020B0604020202020204" pitchFamily="34" charset="0"/>
              <a:buChar char="•"/>
              <a:defRPr sz="1469"/>
            </a:lvl2pPr>
            <a:lvl3pPr marL="319995" indent="-159997">
              <a:defRPr sz="1469"/>
            </a:lvl3pPr>
            <a:lvl4pPr marL="559990" indent="-239995">
              <a:defRPr sz="1469"/>
            </a:lvl4pPr>
            <a:lvl5pPr marL="799986" indent="-239995">
              <a:defRPr sz="146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346642" y="5229598"/>
            <a:ext cx="3494837" cy="1006794"/>
          </a:xfrm>
        </p:spPr>
        <p:txBody>
          <a:bodyPr>
            <a:noAutofit/>
          </a:bodyPr>
          <a:lstStyle>
            <a:lvl1pPr marL="0" indent="0">
              <a:buNone/>
              <a:defRPr sz="1469"/>
            </a:lvl1pPr>
            <a:lvl2pPr marL="159997" indent="-159997">
              <a:buFont typeface="Arial" panose="020B0604020202020204" pitchFamily="34" charset="0"/>
              <a:buChar char="•"/>
              <a:defRPr sz="1469"/>
            </a:lvl2pPr>
            <a:lvl3pPr marL="319995" indent="-159997">
              <a:defRPr sz="1469"/>
            </a:lvl3pPr>
            <a:lvl4pPr marL="559990" indent="-239995">
              <a:defRPr sz="1469"/>
            </a:lvl4pPr>
            <a:lvl5pPr marL="799986" indent="-239995">
              <a:defRPr sz="146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60125" y="980126"/>
            <a:ext cx="10881361" cy="42672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8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280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290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12801600" cy="21205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05360" y="617532"/>
            <a:ext cx="6801093" cy="1002223"/>
          </a:xfrm>
          <a:prstGeom prst="rect">
            <a:avLst/>
          </a:prstGeom>
        </p:spPr>
        <p:txBody>
          <a:bodyPr vert="horz" wrap="square" lIns="0" tIns="32410" rIns="0" bIns="0" rtlCol="0" anchor="ctr">
            <a:spAutoFit/>
          </a:bodyPr>
          <a:lstStyle/>
          <a:p>
            <a:pPr marL="28183">
              <a:spcBef>
                <a:spcPts val="253"/>
              </a:spcBef>
            </a:pPr>
            <a:r>
              <a:rPr lang="ru-RU" sz="6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44131" y="3164388"/>
            <a:ext cx="7219652" cy="2524294"/>
          </a:xfrm>
          <a:prstGeom prst="rect">
            <a:avLst/>
          </a:prstGeom>
        </p:spPr>
        <p:txBody>
          <a:bodyPr vert="horz" wrap="square" lIns="0" tIns="31001" rIns="0" bIns="0" rtlCol="0">
            <a:spAutoFit/>
          </a:bodyPr>
          <a:lstStyle/>
          <a:p>
            <a:pPr marL="40864">
              <a:spcBef>
                <a:spcPts val="245"/>
              </a:spcBef>
            </a:pPr>
            <a:r>
              <a:rPr lang="ru-RU" sz="5400" b="1" dirty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54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</a:p>
          <a:p>
            <a:pPr marL="28183"/>
            <a:r>
              <a:rPr lang="ru-RU" sz="5400" b="1" kern="800" spc="-56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РЕШЕНИЕ </a:t>
            </a:r>
            <a:r>
              <a:rPr lang="ru-RU" sz="5400" b="1" kern="800" spc="-56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ЗАДАЧ И ТЕСТОВ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68152" y="2976992"/>
            <a:ext cx="625531" cy="271169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437700" y="506206"/>
            <a:ext cx="1340129" cy="134012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37700" y="506206"/>
            <a:ext cx="1340129" cy="134012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801283" y="538789"/>
            <a:ext cx="603788" cy="811171"/>
          </a:xfrm>
          <a:prstGeom prst="rect">
            <a:avLst/>
          </a:prstGeom>
        </p:spPr>
        <p:txBody>
          <a:bodyPr vert="horz" wrap="square" lIns="0" tIns="35230" rIns="0" bIns="0" rtlCol="0">
            <a:spAutoFit/>
          </a:bodyPr>
          <a:lstStyle/>
          <a:p>
            <a:pPr algn="ctr">
              <a:spcBef>
                <a:spcPts val="278"/>
              </a:spcBef>
            </a:pPr>
            <a:r>
              <a:rPr lang="ru-RU" sz="5040" b="1" dirty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504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437699" y="1341878"/>
            <a:ext cx="1340129" cy="414834"/>
          </a:xfrm>
          <a:prstGeom prst="rect">
            <a:avLst/>
          </a:prstGeom>
        </p:spPr>
        <p:txBody>
          <a:bodyPr vert="horz" wrap="square" lIns="0" tIns="26774" rIns="0" bIns="0" rtlCol="0">
            <a:spAutoFit/>
          </a:bodyPr>
          <a:lstStyle/>
          <a:p>
            <a:pPr algn="ctr">
              <a:spcBef>
                <a:spcPts val="211"/>
              </a:spcBef>
            </a:pPr>
            <a:r>
              <a:rPr lang="ru-RU" sz="2520" b="1" spc="-12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52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855" y="472889"/>
            <a:ext cx="1271715" cy="1289378"/>
          </a:xfrm>
          <a:prstGeom prst="rect">
            <a:avLst/>
          </a:prstGeom>
        </p:spPr>
      </p:pic>
      <p:sp>
        <p:nvSpPr>
          <p:cNvPr id="12" name="object 11"/>
          <p:cNvSpPr/>
          <p:nvPr/>
        </p:nvSpPr>
        <p:spPr>
          <a:xfrm>
            <a:off x="9114231" y="2923616"/>
            <a:ext cx="3000977" cy="27779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092"/>
          </a:p>
        </p:txBody>
      </p:sp>
    </p:spTree>
    <p:extLst>
      <p:ext uri="{BB962C8B-B14F-4D97-AF65-F5344CB8AC3E}">
        <p14:creationId xmlns:p14="http://schemas.microsoft.com/office/powerpoint/2010/main" val="44420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411204"/>
            <a:ext cx="12498064" cy="596958"/>
          </a:xfrm>
        </p:spPr>
        <p:txBody>
          <a:bodyPr/>
          <a:lstStyle/>
          <a:p>
            <a:pPr algn="ctr"/>
            <a:r>
              <a:rPr lang="ru-RU" sz="3879" b="1" dirty="0" smtClean="0"/>
              <a:t>САМОСТОЯТЕЛЬНАЯ РАБОТА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4375975" y="1972141"/>
            <a:ext cx="7425425" cy="3693319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ru-RU" sz="4800" b="1" dirty="0" smtClean="0">
                <a:solidFill>
                  <a:schemeClr val="tx1"/>
                </a:solidFill>
              </a:rPr>
              <a:t>Решить задачу </a:t>
            </a:r>
          </a:p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№ 880 на странице 162, ТЕСТ №7   </a:t>
            </a:r>
          </a:p>
          <a:p>
            <a:pPr algn="ctr"/>
            <a:r>
              <a:rPr lang="ru-RU" sz="4800" b="1" dirty="0">
                <a:solidFill>
                  <a:schemeClr val="tx1"/>
                </a:solidFill>
              </a:rPr>
              <a:t>ч</a:t>
            </a:r>
            <a:r>
              <a:rPr lang="ru-RU" sz="4800" b="1" dirty="0" smtClean="0">
                <a:solidFill>
                  <a:schemeClr val="tx1"/>
                </a:solidFill>
              </a:rPr>
              <a:t>ётные номера</a:t>
            </a:r>
          </a:p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на странице 164.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160" y="2051989"/>
            <a:ext cx="3519791" cy="353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2783" y="202028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3562" y="1296194"/>
            <a:ext cx="11093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890.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Которое из чисел: - 3,5; 3,5; - 4; 3 является корнем уравнения: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94789" y="2607124"/>
            <a:ext cx="23516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36204" y="3365228"/>
            <a:ext cx="5112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</a:t>
            </a:r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– 5 + х = - 8,5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694358" y="3361401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3 – х = 7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504256" y="4146326"/>
            <a:ext cx="35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х = - 8,5 – (- 5)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502272" y="4947067"/>
            <a:ext cx="35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х = - 8,5 + 5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502272" y="5729816"/>
            <a:ext cx="20902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х = - 3,5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6270422" y="4146326"/>
            <a:ext cx="2146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х = 3 - 7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6270422" y="4947067"/>
            <a:ext cx="1800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х = - 4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065096" y="2804020"/>
            <a:ext cx="2578019" cy="357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82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  <p:bldP spid="91" grpId="0"/>
      <p:bldP spid="92" grpId="0"/>
      <p:bldP spid="93" grpId="0"/>
      <p:bldP spid="94" grpId="0"/>
      <p:bldP spid="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2783" y="202028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1304539" y="1584226"/>
            <a:ext cx="10177968" cy="1351971"/>
          </a:xfrm>
          <a:prstGeom prst="wedgeRoundRectCallout">
            <a:avLst>
              <a:gd name="adj1" fmla="val 16346"/>
              <a:gd name="adj2" fmla="val 46536"/>
              <a:gd name="adj3" fmla="val 16667"/>
            </a:avLst>
          </a:prstGeom>
          <a:gradFill rotWithShape="1">
            <a:gsLst>
              <a:gs pos="0">
                <a:srgbClr val="CCFFCC">
                  <a:gamma/>
                  <a:tint val="0"/>
                  <a:invGamma/>
                </a:srgbClr>
              </a:gs>
              <a:gs pos="100000">
                <a:srgbClr val="CCFFCC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CCFF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Вычислить  значения  выражений  при             </a:t>
            </a:r>
          </a:p>
          <a:p>
            <a:pPr algn="ctr"/>
            <a:r>
              <a:rPr lang="ru-RU" altLang="ru-RU" sz="3200" b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= - 5 ,   у = </a:t>
            </a:r>
            <a:r>
              <a:rPr lang="en-US" altLang="ru-RU" sz="32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32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ru-RU" sz="32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3200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55"/>
          <p:cNvSpPr>
            <a:spLocks noChangeArrowheads="1"/>
          </p:cNvSpPr>
          <p:nvPr/>
        </p:nvSpPr>
        <p:spPr bwMode="auto">
          <a:xfrm>
            <a:off x="762588" y="4238315"/>
            <a:ext cx="863600" cy="5746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-4,8</a:t>
            </a:r>
          </a:p>
        </p:txBody>
      </p:sp>
      <p:sp>
        <p:nvSpPr>
          <p:cNvPr id="14" name="Rectangle 56"/>
          <p:cNvSpPr>
            <a:spLocks noChangeArrowheads="1"/>
          </p:cNvSpPr>
          <p:nvPr/>
        </p:nvSpPr>
        <p:spPr bwMode="auto">
          <a:xfrm>
            <a:off x="1903279" y="4245002"/>
            <a:ext cx="863600" cy="5746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-5,2</a:t>
            </a:r>
          </a:p>
        </p:txBody>
      </p:sp>
      <p:sp>
        <p:nvSpPr>
          <p:cNvPr id="15" name="Rectangle 57"/>
          <p:cNvSpPr>
            <a:spLocks noChangeArrowheads="1"/>
          </p:cNvSpPr>
          <p:nvPr/>
        </p:nvSpPr>
        <p:spPr bwMode="auto">
          <a:xfrm>
            <a:off x="2893447" y="4238314"/>
            <a:ext cx="863600" cy="5746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5,2</a:t>
            </a:r>
          </a:p>
        </p:txBody>
      </p:sp>
      <p:sp>
        <p:nvSpPr>
          <p:cNvPr id="18" name="Rectangle 58"/>
          <p:cNvSpPr>
            <a:spLocks noChangeArrowheads="1"/>
          </p:cNvSpPr>
          <p:nvPr/>
        </p:nvSpPr>
        <p:spPr bwMode="auto">
          <a:xfrm>
            <a:off x="4067329" y="4246728"/>
            <a:ext cx="863600" cy="5746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5,2</a:t>
            </a:r>
          </a:p>
        </p:txBody>
      </p:sp>
      <p:sp>
        <p:nvSpPr>
          <p:cNvPr id="19" name="Rectangle 59"/>
          <p:cNvSpPr>
            <a:spLocks noChangeArrowheads="1"/>
          </p:cNvSpPr>
          <p:nvPr/>
        </p:nvSpPr>
        <p:spPr bwMode="auto">
          <a:xfrm>
            <a:off x="5352809" y="4252281"/>
            <a:ext cx="863600" cy="5746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 b="1">
                <a:solidFill>
                  <a:srgbClr val="CC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0" name="Rectangle 60"/>
          <p:cNvSpPr>
            <a:spLocks noChangeArrowheads="1"/>
          </p:cNvSpPr>
          <p:nvPr/>
        </p:nvSpPr>
        <p:spPr bwMode="auto">
          <a:xfrm>
            <a:off x="6721859" y="4252280"/>
            <a:ext cx="863600" cy="5746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4,8</a:t>
            </a:r>
          </a:p>
        </p:txBody>
      </p:sp>
      <p:sp>
        <p:nvSpPr>
          <p:cNvPr id="21" name="Rectangle 61"/>
          <p:cNvSpPr>
            <a:spLocks noChangeArrowheads="1"/>
          </p:cNvSpPr>
          <p:nvPr/>
        </p:nvSpPr>
        <p:spPr bwMode="auto">
          <a:xfrm>
            <a:off x="8042036" y="4252279"/>
            <a:ext cx="863600" cy="5746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4,8</a:t>
            </a:r>
          </a:p>
        </p:txBody>
      </p:sp>
      <p:sp>
        <p:nvSpPr>
          <p:cNvPr id="22" name="Rectangle 62"/>
          <p:cNvSpPr>
            <a:spLocks noChangeArrowheads="1"/>
          </p:cNvSpPr>
          <p:nvPr/>
        </p:nvSpPr>
        <p:spPr bwMode="auto">
          <a:xfrm>
            <a:off x="9436442" y="4252278"/>
            <a:ext cx="863600" cy="5746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5,2</a:t>
            </a:r>
          </a:p>
        </p:txBody>
      </p:sp>
      <p:sp>
        <p:nvSpPr>
          <p:cNvPr id="23" name="Rectangle 63"/>
          <p:cNvSpPr>
            <a:spLocks noChangeArrowheads="1"/>
          </p:cNvSpPr>
          <p:nvPr/>
        </p:nvSpPr>
        <p:spPr bwMode="auto">
          <a:xfrm>
            <a:off x="10900123" y="4252278"/>
            <a:ext cx="863600" cy="5746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5,2</a:t>
            </a: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331573"/>
              </p:ext>
            </p:extLst>
          </p:nvPr>
        </p:nvGraphicFramePr>
        <p:xfrm>
          <a:off x="636020" y="3240410"/>
          <a:ext cx="11515005" cy="1617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927">
                  <a:extLst>
                    <a:ext uri="{9D8B030D-6E8A-4147-A177-3AD203B41FA5}">
                      <a16:colId xmlns:a16="http://schemas.microsoft.com/office/drawing/2014/main" val="2713013847"/>
                    </a:ext>
                  </a:extLst>
                </a:gridCol>
                <a:gridCol w="1039091">
                  <a:extLst>
                    <a:ext uri="{9D8B030D-6E8A-4147-A177-3AD203B41FA5}">
                      <a16:colId xmlns:a16="http://schemas.microsoft.com/office/drawing/2014/main" val="1241926783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3333146962"/>
                    </a:ext>
                  </a:extLst>
                </a:gridCol>
                <a:gridCol w="1330037">
                  <a:extLst>
                    <a:ext uri="{9D8B030D-6E8A-4147-A177-3AD203B41FA5}">
                      <a16:colId xmlns:a16="http://schemas.microsoft.com/office/drawing/2014/main" val="983440776"/>
                    </a:ext>
                  </a:extLst>
                </a:gridCol>
                <a:gridCol w="1205345">
                  <a:extLst>
                    <a:ext uri="{9D8B030D-6E8A-4147-A177-3AD203B41FA5}">
                      <a16:colId xmlns:a16="http://schemas.microsoft.com/office/drawing/2014/main" val="3428789135"/>
                    </a:ext>
                  </a:extLst>
                </a:gridCol>
                <a:gridCol w="1482437">
                  <a:extLst>
                    <a:ext uri="{9D8B030D-6E8A-4147-A177-3AD203B41FA5}">
                      <a16:colId xmlns:a16="http://schemas.microsoft.com/office/drawing/2014/main" val="1193749020"/>
                    </a:ext>
                  </a:extLst>
                </a:gridCol>
                <a:gridCol w="1274618">
                  <a:extLst>
                    <a:ext uri="{9D8B030D-6E8A-4147-A177-3AD203B41FA5}">
                      <a16:colId xmlns:a16="http://schemas.microsoft.com/office/drawing/2014/main" val="140420776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9523904"/>
                    </a:ext>
                  </a:extLst>
                </a:gridCol>
                <a:gridCol w="1512023">
                  <a:extLst>
                    <a:ext uri="{9D8B030D-6E8A-4147-A177-3AD203B41FA5}">
                      <a16:colId xmlns:a16="http://schemas.microsoft.com/office/drawing/2014/main" val="1833896885"/>
                    </a:ext>
                  </a:extLst>
                </a:gridCol>
              </a:tblGrid>
              <a:tr h="886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 + у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 - у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 – х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х + у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х - 5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(х + у)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 + у</a:t>
                      </a:r>
                      <a:r>
                        <a:rPr kumimoji="0" lang="en-US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у + х</a:t>
                      </a:r>
                      <a:r>
                        <a:rPr kumimoji="0" lang="en-US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kumimoji="0" lang="en-US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 </a:t>
                      </a:r>
                      <a:r>
                        <a:rPr kumimoji="0" lang="en-US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kumimoji="0" lang="ru-RU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</a:t>
                      </a:r>
                      <a:r>
                        <a:rPr kumimoji="0" lang="en-US" alt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342845"/>
                  </a:ext>
                </a:extLst>
              </a:tr>
              <a:tr h="672122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084463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71654" y="5135556"/>
            <a:ext cx="2545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 + </a:t>
            </a:r>
            <a:r>
              <a:rPr lang="ru-RU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 = - 4,8</a:t>
            </a:r>
            <a:endParaRPr lang="ru-RU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71652" y="5697456"/>
            <a:ext cx="24853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 </a:t>
            </a:r>
            <a:r>
              <a:rPr lang="ru-RU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 = - 5,2</a:t>
            </a:r>
            <a:endParaRPr lang="ru-RU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5961" y="6265783"/>
            <a:ext cx="2628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 – (-5) = 5,2</a:t>
            </a:r>
            <a:endParaRPr lang="ru-RU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18518" y="5135556"/>
            <a:ext cx="268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 = 5,2</a:t>
            </a:r>
            <a:endParaRPr lang="ru-RU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49344" y="5696769"/>
            <a:ext cx="2374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- 5 = 0</a:t>
            </a:r>
            <a:endParaRPr lang="ru-RU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75423" y="6226125"/>
            <a:ext cx="2780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+ 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0,2) = 4,8</a:t>
            </a:r>
            <a:endParaRPr lang="ru-RU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77105" y="5135556"/>
            <a:ext cx="3268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 + </a:t>
            </a:r>
            <a:r>
              <a:rPr lang="ru-RU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</a:t>
            </a:r>
            <a:r>
              <a:rPr lang="uz-Latn-UZ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4,8</a:t>
            </a:r>
            <a:endParaRPr lang="ru-RU" sz="2800" b="1" dirty="0">
              <a:solidFill>
                <a:srgbClr val="FF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49415" y="5696769"/>
            <a:ext cx="3220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|-0,2 + (-5)|</a:t>
            </a:r>
            <a:r>
              <a:rPr lang="ru-RU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solidFill>
                <a:srgbClr val="FF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77104" y="6219989"/>
            <a:ext cx="2922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|-5| + |</a:t>
            </a:r>
            <a:r>
              <a:rPr lang="ru-RU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</a:t>
            </a:r>
            <a:r>
              <a:rPr lang="en-US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5,2</a:t>
            </a:r>
            <a:endParaRPr lang="ru-RU" sz="2800" b="1" dirty="0">
              <a:solidFill>
                <a:srgbClr val="FF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70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" grpId="0"/>
      <p:bldP spid="16" grpId="0"/>
      <p:bldP spid="17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object 2"/>
          <p:cNvSpPr/>
          <p:nvPr/>
        </p:nvSpPr>
        <p:spPr>
          <a:xfrm>
            <a:off x="79468" y="118100"/>
            <a:ext cx="12544312" cy="92346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79467" y="118236"/>
            <a:ext cx="1254431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5400" b="1" dirty="0">
                <a:solidFill>
                  <a:schemeClr val="bg1"/>
                </a:solidFill>
                <a:cs typeface="Arial" panose="020B0604020202020204" pitchFamily="34" charset="0"/>
              </a:rPr>
              <a:t>РЕШЕНИЕ ЗАДАЧ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561040" y="3259574"/>
            <a:ext cx="2240618" cy="3340622"/>
          </a:xfrm>
          <a:prstGeom prst="rect">
            <a:avLst/>
          </a:prstGeom>
        </p:spPr>
      </p:pic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7408912" y="1483519"/>
            <a:ext cx="4990780" cy="1395858"/>
          </a:xfrm>
          <a:prstGeom prst="wedgeRoundRectCallout">
            <a:avLst>
              <a:gd name="adj1" fmla="val -2501"/>
              <a:gd name="adj2" fmla="val 102085"/>
              <a:gd name="adj3" fmla="val 16667"/>
            </a:avLst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336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уравнения со знаком модуля</a:t>
            </a: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1607234" y="1519170"/>
            <a:ext cx="4693371" cy="8317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ru-RU" sz="4200" b="1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altLang="ru-RU" sz="4200" b="1">
                <a:latin typeface="Arial" panose="020B0604020202020204" pitchFamily="34" charset="0"/>
                <a:cs typeface="Arial" panose="020B0604020202020204" pitchFamily="34" charset="0"/>
              </a:rPr>
              <a:t> х – 2 </a:t>
            </a:r>
            <a:r>
              <a:rPr lang="en-US" altLang="ru-RU" sz="4200" b="1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altLang="ru-RU" sz="4200" b="1">
                <a:latin typeface="Arial" panose="020B0604020202020204" pitchFamily="34" charset="0"/>
                <a:cs typeface="Arial" panose="020B0604020202020204" pitchFamily="34" charset="0"/>
              </a:rPr>
              <a:t> = 4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548770" y="2879340"/>
            <a:ext cx="3237731" cy="8317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>
                  <a:gamma/>
                  <a:tint val="0"/>
                  <a:invGamma/>
                </a:srgbClr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200" b="1">
                <a:latin typeface="Arial" panose="020B0604020202020204" pitchFamily="34" charset="0"/>
                <a:cs typeface="Arial" panose="020B0604020202020204" pitchFamily="34" charset="0"/>
              </a:rPr>
              <a:t>х – 2 = 4</a:t>
            </a:r>
          </a:p>
        </p:txBody>
      </p:sp>
      <p:sp>
        <p:nvSpPr>
          <p:cNvPr id="11" name="AutoShape 14"/>
          <p:cNvSpPr>
            <a:spLocks noChangeArrowheads="1"/>
          </p:cNvSpPr>
          <p:nvPr/>
        </p:nvSpPr>
        <p:spPr bwMode="auto">
          <a:xfrm>
            <a:off x="548770" y="3862797"/>
            <a:ext cx="3237731" cy="8317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>
                  <a:gamma/>
                  <a:tint val="0"/>
                  <a:invGamma/>
                </a:srgbClr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200" b="1">
                <a:latin typeface="Arial" panose="020B0604020202020204" pitchFamily="34" charset="0"/>
                <a:cs typeface="Arial" panose="020B0604020202020204" pitchFamily="34" charset="0"/>
              </a:rPr>
              <a:t>х = 2 + 4</a:t>
            </a: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>
            <a:off x="548770" y="4846253"/>
            <a:ext cx="3237731" cy="8317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>
                  <a:gamma/>
                  <a:tint val="0"/>
                  <a:invGamma/>
                </a:srgbClr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200" b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= 6</a:t>
            </a:r>
          </a:p>
        </p:txBody>
      </p:sp>
      <p:sp>
        <p:nvSpPr>
          <p:cNvPr id="13" name="AutoShape 16"/>
          <p:cNvSpPr>
            <a:spLocks noChangeArrowheads="1"/>
          </p:cNvSpPr>
          <p:nvPr/>
        </p:nvSpPr>
        <p:spPr bwMode="auto">
          <a:xfrm>
            <a:off x="3952528" y="2879340"/>
            <a:ext cx="3237731" cy="8317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>
                  <a:gamma/>
                  <a:tint val="0"/>
                  <a:invGamma/>
                </a:srgbClr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200" b="1">
                <a:latin typeface="Arial" panose="020B0604020202020204" pitchFamily="34" charset="0"/>
                <a:cs typeface="Arial" panose="020B0604020202020204" pitchFamily="34" charset="0"/>
              </a:rPr>
              <a:t>х – 2 = - 4</a:t>
            </a: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3952528" y="3862797"/>
            <a:ext cx="3237731" cy="8317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>
                  <a:gamma/>
                  <a:tint val="0"/>
                  <a:invGamma/>
                </a:srgbClr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200" b="1">
                <a:latin typeface="Arial" panose="020B0604020202020204" pitchFamily="34" charset="0"/>
                <a:cs typeface="Arial" panose="020B0604020202020204" pitchFamily="34" charset="0"/>
              </a:rPr>
              <a:t>х  = - 4 + 2</a:t>
            </a:r>
          </a:p>
        </p:txBody>
      </p:sp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3952528" y="4846253"/>
            <a:ext cx="3237731" cy="8317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>
                  <a:gamma/>
                  <a:tint val="0"/>
                  <a:invGamma/>
                </a:srgbClr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200" b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 = - 2</a:t>
            </a:r>
          </a:p>
        </p:txBody>
      </p:sp>
      <p:sp>
        <p:nvSpPr>
          <p:cNvPr id="16" name="AutoShape 19"/>
          <p:cNvSpPr>
            <a:spLocks noChangeArrowheads="1"/>
          </p:cNvSpPr>
          <p:nvPr/>
        </p:nvSpPr>
        <p:spPr bwMode="auto">
          <a:xfrm>
            <a:off x="1788223" y="5976714"/>
            <a:ext cx="4385548" cy="8317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200" b="1">
                <a:latin typeface="Arial" panose="020B0604020202020204" pitchFamily="34" charset="0"/>
                <a:cs typeface="Arial" panose="020B0604020202020204" pitchFamily="34" charset="0"/>
              </a:rPr>
              <a:t>Ответ:  -2;  6</a:t>
            </a:r>
          </a:p>
        </p:txBody>
      </p:sp>
    </p:spTree>
    <p:extLst>
      <p:ext uri="{BB962C8B-B14F-4D97-AF65-F5344CB8AC3E}">
        <p14:creationId xmlns:p14="http://schemas.microsoft.com/office/powerpoint/2010/main" val="351223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utoUpdateAnimBg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2783" y="202028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1123" y="1296194"/>
            <a:ext cx="1204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сумму: (- 51 + 40) + (- 78 + 47).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3990" y="3600964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8633048" y="4666005"/>
            <a:ext cx="2631653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0309" y="2749627"/>
            <a:ext cx="1595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42;</a:t>
            </a:r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38431" y="2749627"/>
            <a:ext cx="18517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– 42;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773448" y="2765592"/>
            <a:ext cx="19545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– 11; 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30263" y="2749627"/>
            <a:ext cx="19543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– 31. 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90308" y="3649270"/>
            <a:ext cx="37998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- 51 + 40 = - 11</a:t>
            </a:r>
            <a:endParaRPr lang="ru-RU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458647" y="4683771"/>
            <a:ext cx="36952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- 78 + 47 = - 31</a:t>
            </a:r>
            <a:endParaRPr lang="ru-RU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458646" y="5718272"/>
            <a:ext cx="45983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- 11 + ( - 31) = - 42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7164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  <p:bldP spid="18" grpId="0"/>
      <p:bldP spid="19" grpId="0"/>
      <p:bldP spid="3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350" y="1493469"/>
            <a:ext cx="1204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сумму: 89 + (-(- 61)) + (- 170).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0683" y="3554966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57887" y="2640536"/>
            <a:ext cx="14398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70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30916" y="2640536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- 90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51277" y="2640536"/>
            <a:ext cx="19827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- 111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491537" y="2643725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- 20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9183836" y="4993904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288232" y="4524722"/>
            <a:ext cx="66928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89 + (-(-61)) = 89 + 61 = 150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1288232" y="5719556"/>
            <a:ext cx="46089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150 + (- 170) = - 20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112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  <p:bldP spid="18" grpId="0"/>
      <p:bldP spid="19" grpId="0"/>
      <p:bldP spid="4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8206" y="1352497"/>
                <a:ext cx="12046988" cy="10720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сумму: </a:t>
                </a:r>
                <a14:m>
                  <m:oMath xmlns:m="http://schemas.openxmlformats.org/officeDocument/2006/math">
                    <m:r>
                      <a:rPr lang="ru-RU" sz="3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d>
                      <m:dPr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d>
                          <m:dPr>
                            <m:ctrlPr>
                              <a:rPr lang="ru-RU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  <m:f>
                              <m:fPr>
                                <m:ctrlPr>
                                  <a:rPr lang="ru-RU" sz="36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ru-RU" sz="3600" b="1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ru-RU" sz="3600" b="1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𝟏𝟒</m:t>
                                </m:r>
                              </m:den>
                            </m:f>
                            <m:r>
                              <a:rPr lang="ru-RU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</m:e>
                        </m:d>
                      </m:e>
                    </m:d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+(−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den>
                    </m:f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206" y="1352497"/>
                <a:ext cx="12046988" cy="1072025"/>
              </a:xfrm>
              <a:prstGeom prst="rect">
                <a:avLst/>
              </a:prstGeom>
              <a:blipFill>
                <a:blip r:embed="rId2"/>
                <a:stretch>
                  <a:fillRect b="-5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4437855" y="3635994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318885" y="2595344"/>
                <a:ext cx="1680781" cy="987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ru-RU" sz="40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885" y="2595344"/>
                <a:ext cx="1680781" cy="987706"/>
              </a:xfrm>
              <a:prstGeom prst="rect">
                <a:avLst/>
              </a:prstGeom>
              <a:blipFill>
                <a:blip r:embed="rId3"/>
                <a:stretch>
                  <a:fillRect l="-12681" b="-117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022057" y="2595344"/>
                <a:ext cx="1986954" cy="987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ru-RU" sz="40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𝟏𝟕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2057" y="2595344"/>
                <a:ext cx="1986954" cy="987706"/>
              </a:xfrm>
              <a:prstGeom prst="rect">
                <a:avLst/>
              </a:prstGeom>
              <a:blipFill>
                <a:blip r:embed="rId4"/>
                <a:stretch>
                  <a:fillRect l="-11043" b="-117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031402" y="2720679"/>
                <a:ext cx="1609504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ru-RU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40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1402" y="2720679"/>
                <a:ext cx="1609504" cy="707886"/>
              </a:xfrm>
              <a:prstGeom prst="rect">
                <a:avLst/>
              </a:prstGeom>
              <a:blipFill>
                <a:blip r:embed="rId5"/>
                <a:stretch>
                  <a:fillRect l="-13258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9618614" y="2720679"/>
            <a:ext cx="11544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</a:t>
            </a:r>
            <a:endParaRPr lang="ru-RU" sz="40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7894929" y="5714444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С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58776" y="4343880"/>
                <a:ext cx="11553405" cy="11809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000" b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d>
                      <m:dPr>
                        <m:ctrlP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d>
                          <m:dPr>
                            <m:ctrlPr>
                              <a:rPr lang="ru-RU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  <m:f>
                              <m:fPr>
                                <m:ctrlPr>
                                  <a:rPr lang="ru-RU" sz="40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ru-RU" sz="40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ru-RU" sz="40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𝟏𝟒</m:t>
                                </m:r>
                              </m:den>
                            </m:f>
                            <m:r>
                              <a:rPr lang="ru-RU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</m:e>
                        </m:d>
                      </m:e>
                    </m:d>
                  </m:oMath>
                </a14:m>
                <a:r>
                  <a:rPr lang="ru-RU" dirty="0" smtClean="0"/>
                  <a:t> = </a:t>
                </a:r>
                <a14:m>
                  <m:oMath xmlns:m="http://schemas.openxmlformats.org/officeDocument/2006/math">
                    <m:r>
                      <a:rPr lang="ru-RU" sz="40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den>
                    </m:f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d>
                      <m:dPr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ru-RU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𝟕</m:t>
                            </m:r>
                          </m:den>
                        </m:f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</m:t>
                        </m:r>
                        <m:f>
                          <m:fPr>
                            <m:ctrlPr>
                              <a:rPr lang="ru-RU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ru-RU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𝟏𝟒</m:t>
                            </m:r>
                          </m:den>
                        </m:f>
                      </m:e>
                    </m:d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76" y="4343880"/>
                <a:ext cx="11553405" cy="1180901"/>
              </a:xfrm>
              <a:prstGeom prst="rect">
                <a:avLst/>
              </a:prstGeom>
              <a:blipFill>
                <a:blip r:embed="rId6"/>
                <a:stretch>
                  <a:fillRect b="-1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186181" y="5524781"/>
                <a:ext cx="4503348" cy="11988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num>
                        <m:den>
                          <m:r>
                            <a:rPr lang="ru-RU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𝟏𝟒</m:t>
                          </m:r>
                        </m:den>
                      </m:f>
                      <m:r>
                        <a:rPr lang="ru-RU" sz="32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d>
                        <m:dPr>
                          <m:ctrlPr>
                            <a:rPr lang="ru-RU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</m:t>
                          </m:r>
                          <m:f>
                            <m:fPr>
                              <m:ctrlPr>
                                <a:rPr lang="ru-RU" sz="32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ru-RU" sz="32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</m:num>
                            <m:den>
                              <m:r>
                                <a:rPr lang="ru-RU" sz="32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𝟏𝟒</m:t>
                              </m:r>
                            </m:den>
                          </m:f>
                        </m:e>
                      </m:d>
                      <m:r>
                        <a:rPr lang="ru-RU" sz="32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ru-RU" sz="32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181" y="5524781"/>
                <a:ext cx="4503348" cy="11988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467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  <p:bldP spid="18" grpId="0"/>
      <p:bldP spid="19" grpId="0"/>
      <p:bldP spid="40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69746" y="1455174"/>
            <a:ext cx="62655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Выполните действия: </a:t>
            </a:r>
          </a:p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- 29 – (88 – 98).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55481" y="3943829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88232" y="2848983"/>
            <a:ext cx="14398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19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61261" y="2848983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-19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81622" y="2848983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-10</a:t>
            </a:r>
            <a:endParaRPr lang="ru-RU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153143" y="2828354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- 39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9153143" y="5301968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26522" y="4928961"/>
            <a:ext cx="36519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88 – 98 = - 10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318964" y="5882245"/>
            <a:ext cx="73917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- 29 – (- 10) = - 29 + 10 = - 19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143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  <p:bldP spid="19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68" y="1526618"/>
            <a:ext cx="12340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Выполните действия: (-3,14 + 2,71) -  (- 4,7 + 1,8).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54933" y="3465912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88232" y="2596888"/>
            <a:ext cx="22958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– 2,47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61261" y="2596888"/>
            <a:ext cx="18678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2,47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81622" y="2596888"/>
            <a:ext cx="18678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3,33</a:t>
            </a:r>
            <a:endParaRPr lang="ru-RU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153143" y="2576259"/>
            <a:ext cx="22958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– 0,14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9164006" y="5629811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6566" y="4471734"/>
            <a:ext cx="54072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- 3,14 + 2, 71 = - 0,43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837598" y="4471734"/>
            <a:ext cx="42659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- 4,7 + 1,8 = -2,9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6616" y="5638694"/>
            <a:ext cx="85042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- 0,43 – (- 2,9) = - 0,43 + 2,9 = 2,47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96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  <p:bldP spid="19" grpId="0"/>
      <p:bldP spid="4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7b8a1e846bf9749a2d9dbde97f9daff9bee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11940</TotalTime>
  <Words>586</Words>
  <Application>Microsoft Office PowerPoint</Application>
  <PresentationFormat>Произвольный</PresentationFormat>
  <Paragraphs>115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МАТЕМАТИКА</vt:lpstr>
      <vt:lpstr>РЕШЕНИЕ ЗАДАЧ</vt:lpstr>
      <vt:lpstr>РЕШЕНИЕ ЗАДАЧ</vt:lpstr>
      <vt:lpstr>Презентация PowerPoint</vt:lpstr>
      <vt:lpstr>ТЕСТ № 7</vt:lpstr>
      <vt:lpstr>ТЕСТ № 7</vt:lpstr>
      <vt:lpstr>ТЕСТ № 7</vt:lpstr>
      <vt:lpstr>ТЕСТ № 7</vt:lpstr>
      <vt:lpstr>ТЕСТ № 7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Дурдона Шарипова</dc:creator>
  <cp:lastModifiedBy>Пользователь</cp:lastModifiedBy>
  <cp:revision>674</cp:revision>
  <dcterms:created xsi:type="dcterms:W3CDTF">2020-04-09T07:32:19Z</dcterms:created>
  <dcterms:modified xsi:type="dcterms:W3CDTF">2021-01-26T04:11:26Z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