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345" r:id="rId3"/>
    <p:sldId id="343" r:id="rId4"/>
    <p:sldId id="340" r:id="rId5"/>
    <p:sldId id="328" r:id="rId6"/>
    <p:sldId id="333" r:id="rId7"/>
    <p:sldId id="332" r:id="rId8"/>
    <p:sldId id="342" r:id="rId9"/>
    <p:sldId id="335" r:id="rId10"/>
    <p:sldId id="344" r:id="rId11"/>
    <p:sldId id="311" r:id="rId12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1F169A"/>
    <a:srgbClr val="FF0066"/>
    <a:srgbClr val="FF99FF"/>
    <a:srgbClr val="9C1414"/>
    <a:srgbClr val="5A2781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36655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89533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99357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60965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70758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45066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64552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0255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54225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90048" y="3637043"/>
            <a:ext cx="6201007" cy="212269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 </a:t>
            </a:r>
            <a:r>
              <a:rPr lang="ru-RU" sz="28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(ВЫЧИТАНИЕ ЧИСЕЛ)</a:t>
            </a:r>
            <a:endParaRPr lang="ru-RU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841124" y="3330847"/>
            <a:ext cx="595744" cy="242889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586" y="3102339"/>
            <a:ext cx="3105647" cy="29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919" y="1011902"/>
            <a:ext cx="6784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888.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053" y="1960948"/>
            <a:ext cx="369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х + 10 = 3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1382" y="1960948"/>
            <a:ext cx="351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– 1 – х = - 10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20889" y="1960948"/>
            <a:ext cx="375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5) – 5 + х = - 30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3745" y="3000718"/>
            <a:ext cx="250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3 - 10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8157" y="3968249"/>
            <a:ext cx="1924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-7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33145" y="3000717"/>
            <a:ext cx="328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 -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-(-10)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86895" y="3966223"/>
            <a:ext cx="328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-1 + 10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38027" y="3008852"/>
            <a:ext cx="328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- 30 – (-5)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21252" y="3945947"/>
            <a:ext cx="328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- 30 + 5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18867" y="4825853"/>
            <a:ext cx="328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- 25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76103" y="4818646"/>
            <a:ext cx="193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9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16" grpId="0"/>
      <p:bldP spid="17" grpId="0"/>
      <p:bldP spid="19" grpId="0"/>
      <p:bldP spid="29" grpId="0"/>
      <p:bldP spid="32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" y="837685"/>
            <a:ext cx="12189017" cy="6158860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1018" y="2853226"/>
            <a:ext cx="5458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895,  № 897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163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ЗАПОМНИМ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156" y="1070516"/>
            <a:ext cx="110136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уменьшаемое больше вычитаемого, то разность будет положительной.</a:t>
            </a:r>
          </a:p>
          <a:p>
            <a:pPr algn="just"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Если уменьшаемое меньше вычитаемого, то разность будет отрицательной.</a:t>
            </a:r>
          </a:p>
          <a:p>
            <a:pPr algn="just"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уменьшаемое равно вычитаемому, то разность равна нулю: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7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20029" y="1746932"/>
          <a:ext cx="11351941" cy="2753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125">
                  <a:extLst>
                    <a:ext uri="{9D8B030D-6E8A-4147-A177-3AD203B41FA5}">
                      <a16:colId xmlns:a16="http://schemas.microsoft.com/office/drawing/2014/main" val="4231103493"/>
                    </a:ext>
                  </a:extLst>
                </a:gridCol>
                <a:gridCol w="815138">
                  <a:extLst>
                    <a:ext uri="{9D8B030D-6E8A-4147-A177-3AD203B41FA5}">
                      <a16:colId xmlns:a16="http://schemas.microsoft.com/office/drawing/2014/main" val="2720525358"/>
                    </a:ext>
                  </a:extLst>
                </a:gridCol>
                <a:gridCol w="928254">
                  <a:extLst>
                    <a:ext uri="{9D8B030D-6E8A-4147-A177-3AD203B41FA5}">
                      <a16:colId xmlns:a16="http://schemas.microsoft.com/office/drawing/2014/main" val="1605113360"/>
                    </a:ext>
                  </a:extLst>
                </a:gridCol>
                <a:gridCol w="845128">
                  <a:extLst>
                    <a:ext uri="{9D8B030D-6E8A-4147-A177-3AD203B41FA5}">
                      <a16:colId xmlns:a16="http://schemas.microsoft.com/office/drawing/2014/main" val="2744904579"/>
                    </a:ext>
                  </a:extLst>
                </a:gridCol>
                <a:gridCol w="938054">
                  <a:extLst>
                    <a:ext uri="{9D8B030D-6E8A-4147-A177-3AD203B41FA5}">
                      <a16:colId xmlns:a16="http://schemas.microsoft.com/office/drawing/2014/main" val="3018800108"/>
                    </a:ext>
                  </a:extLst>
                </a:gridCol>
                <a:gridCol w="1126272">
                  <a:extLst>
                    <a:ext uri="{9D8B030D-6E8A-4147-A177-3AD203B41FA5}">
                      <a16:colId xmlns:a16="http://schemas.microsoft.com/office/drawing/2014/main" val="4146439613"/>
                    </a:ext>
                  </a:extLst>
                </a:gridCol>
                <a:gridCol w="945995">
                  <a:extLst>
                    <a:ext uri="{9D8B030D-6E8A-4147-A177-3AD203B41FA5}">
                      <a16:colId xmlns:a16="http://schemas.microsoft.com/office/drawing/2014/main" val="1365472103"/>
                    </a:ext>
                  </a:extLst>
                </a:gridCol>
                <a:gridCol w="945995">
                  <a:extLst>
                    <a:ext uri="{9D8B030D-6E8A-4147-A177-3AD203B41FA5}">
                      <a16:colId xmlns:a16="http://schemas.microsoft.com/office/drawing/2014/main" val="754029580"/>
                    </a:ext>
                  </a:extLst>
                </a:gridCol>
                <a:gridCol w="945995">
                  <a:extLst>
                    <a:ext uri="{9D8B030D-6E8A-4147-A177-3AD203B41FA5}">
                      <a16:colId xmlns:a16="http://schemas.microsoft.com/office/drawing/2014/main" val="616395245"/>
                    </a:ext>
                  </a:extLst>
                </a:gridCol>
                <a:gridCol w="945995">
                  <a:extLst>
                    <a:ext uri="{9D8B030D-6E8A-4147-A177-3AD203B41FA5}">
                      <a16:colId xmlns:a16="http://schemas.microsoft.com/office/drawing/2014/main" val="1416607804"/>
                    </a:ext>
                  </a:extLst>
                </a:gridCol>
                <a:gridCol w="945995">
                  <a:extLst>
                    <a:ext uri="{9D8B030D-6E8A-4147-A177-3AD203B41FA5}">
                      <a16:colId xmlns:a16="http://schemas.microsoft.com/office/drawing/2014/main" val="3187448195"/>
                    </a:ext>
                  </a:extLst>
                </a:gridCol>
                <a:gridCol w="945995">
                  <a:extLst>
                    <a:ext uri="{9D8B030D-6E8A-4147-A177-3AD203B41FA5}">
                      <a16:colId xmlns:a16="http://schemas.microsoft.com/office/drawing/2014/main" val="3313311183"/>
                    </a:ext>
                  </a:extLst>
                </a:gridCol>
              </a:tblGrid>
              <a:tr h="91777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787383"/>
                  </a:ext>
                </a:extLst>
              </a:tr>
              <a:tr h="91777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02285"/>
                  </a:ext>
                </a:extLst>
              </a:tr>
              <a:tr h="91777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 - n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7329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71992" y="882733"/>
            <a:ext cx="707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876.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Заполните таблицу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0001" y="3771223"/>
            <a:ext cx="79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6197" y="3765947"/>
            <a:ext cx="71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6433" y="3765950"/>
            <a:ext cx="47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6662" y="3765949"/>
            <a:ext cx="490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8549" y="3765949"/>
            <a:ext cx="79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63048" y="3765949"/>
            <a:ext cx="565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6142" y="3765949"/>
            <a:ext cx="79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-36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53935" y="3765948"/>
            <a:ext cx="72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94257" y="3765947"/>
            <a:ext cx="712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678" y="4694038"/>
            <a:ext cx="256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15 – 20 = -5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8171" y="4688168"/>
            <a:ext cx="303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-20 -(-10) = -10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8775" y="4688167"/>
            <a:ext cx="256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8 -(-3) = 11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51866" y="4690023"/>
            <a:ext cx="256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 – 15 = -3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102" y="5278813"/>
            <a:ext cx="210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0 -(-1) = 1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01117" y="5272942"/>
            <a:ext cx="256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-31 - 0 = -31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57079" y="5278039"/>
            <a:ext cx="2754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-17 -(- 17) = 0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3782" y="5864668"/>
            <a:ext cx="2842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-12 – 24 = -36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1066" y="5866289"/>
            <a:ext cx="256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37 -(-3)= 40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9846" y="5864667"/>
            <a:ext cx="3093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-40 -(-50) =10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59223" y="5278813"/>
            <a:ext cx="256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1 -(-2) = 3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8" grpId="0"/>
      <p:bldP spid="2" grpId="0"/>
      <p:bldP spid="9" grpId="0"/>
      <p:bldP spid="10" grpId="0"/>
      <p:bldP spid="11" grpId="0"/>
      <p:bldP spid="12" grpId="0"/>
      <p:bldP spid="13" grpId="0"/>
      <p:bldP spid="15" grpId="0"/>
      <p:bldP spid="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992" y="882733"/>
            <a:ext cx="707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879.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разность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9006" y="1691209"/>
            <a:ext cx="686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- 3,8 – 2,2 = - (3,8 + 2,2) = - 6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9006" y="2556203"/>
            <a:ext cx="934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- 4,9 – (-4,8) = - 4,9 + 4,8 = - 0,1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9006" y="3421197"/>
            <a:ext cx="7359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- 0,45 – 0 = - 0,45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9006" y="4165365"/>
            <a:ext cx="1005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0 – (- 4,1) = 0 + 4,1 = 4,1 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9006" y="4973841"/>
            <a:ext cx="892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5) - 9,31 – (- 9,31) = - 9,31 + 9,31 = 0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9006" y="5782317"/>
            <a:ext cx="686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6) - 8,3 – (- 9,3) = - 8,3 + 9,3 = 1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84704" y="1898536"/>
            <a:ext cx="2133922" cy="291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8" grpId="0"/>
      <p:bldP spid="4" grpId="0"/>
      <p:bldP spid="28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1580861" y="949190"/>
            <a:ext cx="8569325" cy="914400"/>
            <a:chOff x="158" y="1480"/>
            <a:chExt cx="5398" cy="576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b="1" i="1">
                <a:latin typeface="Georgia" panose="02040502050405020303" pitchFamily="18" charset="0"/>
              </a:endParaRPr>
            </a:p>
            <a:p>
              <a:r>
                <a:rPr lang="ru-RU" altLang="ru-RU" sz="2400" b="1" i="1">
                  <a:latin typeface="Georgia" panose="02040502050405020303" pitchFamily="18" charset="0"/>
                </a:rPr>
                <a:t>       </a:t>
              </a:r>
              <a:r>
                <a:rPr lang="ru-RU" altLang="ru-RU" sz="2400" b="1">
                  <a:latin typeface="Times New Roman" panose="02020603050405020304" pitchFamily="18" charset="0"/>
                </a:rPr>
                <a:t>-5      -4      -3      -2      -1       0       1       2        3       4       5    </a:t>
              </a:r>
              <a:r>
                <a:rPr lang="ru-RU" altLang="ru-RU" sz="2400" b="1" i="1">
                  <a:latin typeface="Times New Roman" panose="02020603050405020304" pitchFamily="18" charset="0"/>
                </a:rPr>
                <a:t>х</a:t>
              </a:r>
              <a:endParaRPr lang="ru-RU" altLang="ru-RU" sz="2400" b="1" i="1">
                <a:latin typeface="Georgia" panose="02040502050405020303" pitchFamily="18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246274" y="733290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anose="02020603050405020304" pitchFamily="18" charset="0"/>
              </a:rPr>
              <a:t>С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7846724" y="80472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latin typeface="Times New Roman" panose="02020603050405020304" pitchFamily="18" charset="0"/>
              </a:rPr>
              <a:t>D</a:t>
            </a:r>
            <a:endParaRPr lang="ru-RU" alt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4389149" y="1309553"/>
            <a:ext cx="142875" cy="122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7989599" y="1309553"/>
            <a:ext cx="142875" cy="122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23"/>
          <p:cNvSpPr>
            <a:spLocks/>
          </p:cNvSpPr>
          <p:nvPr/>
        </p:nvSpPr>
        <p:spPr bwMode="auto">
          <a:xfrm rot="16200000">
            <a:off x="6117142" y="157822"/>
            <a:ext cx="288925" cy="3598862"/>
          </a:xfrm>
          <a:prstGeom prst="leftBrace">
            <a:avLst>
              <a:gd name="adj1" fmla="val 103800"/>
              <a:gd name="adj2" fmla="val 49222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5757574" y="217315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5400" b="1">
                <a:solidFill>
                  <a:srgbClr val="CC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9" name="Group 25"/>
          <p:cNvGrpSpPr>
            <a:grpSpLocks/>
          </p:cNvGrpSpPr>
          <p:nvPr/>
        </p:nvGrpSpPr>
        <p:grpSpPr bwMode="auto">
          <a:xfrm>
            <a:off x="1580861" y="3109778"/>
            <a:ext cx="8569325" cy="914400"/>
            <a:chOff x="158" y="1480"/>
            <a:chExt cx="5398" cy="576"/>
          </a:xfrm>
        </p:grpSpPr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b="1" i="1">
                <a:latin typeface="Georgia" panose="02040502050405020303" pitchFamily="18" charset="0"/>
              </a:endParaRPr>
            </a:p>
            <a:p>
              <a:r>
                <a:rPr lang="ru-RU" altLang="ru-RU" sz="2400" b="1" i="1">
                  <a:latin typeface="Georgia" panose="02040502050405020303" pitchFamily="18" charset="0"/>
                </a:rPr>
                <a:t>       </a:t>
              </a:r>
              <a:r>
                <a:rPr lang="ru-RU" altLang="ru-RU" sz="2400" b="1">
                  <a:latin typeface="Times New Roman" panose="02020603050405020304" pitchFamily="18" charset="0"/>
                </a:rPr>
                <a:t>-5      -4      -3      -2      -1       0       1       2        3       4       5    </a:t>
              </a:r>
              <a:r>
                <a:rPr lang="ru-RU" altLang="ru-RU" sz="2400" b="1" i="1">
                  <a:latin typeface="Times New Roman" panose="02020603050405020304" pitchFamily="18" charset="0"/>
                </a:rPr>
                <a:t>х</a:t>
              </a:r>
              <a:endParaRPr lang="ru-RU" altLang="ru-RU" sz="2400" b="1" i="1">
                <a:latin typeface="Georgia" panose="02040502050405020303" pitchFamily="18" charset="0"/>
              </a:endParaRPr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" name="AutoShape 39"/>
          <p:cNvSpPr>
            <a:spLocks noChangeArrowheads="1"/>
          </p:cNvSpPr>
          <p:nvPr/>
        </p:nvSpPr>
        <p:spPr bwMode="auto">
          <a:xfrm>
            <a:off x="3741449" y="2180659"/>
            <a:ext cx="4668119" cy="8921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3–(-2</a:t>
            </a: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= 5 (</a:t>
            </a:r>
            <a:r>
              <a:rPr lang="ru-RU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ед.отр</a:t>
            </a:r>
            <a:r>
              <a:rPr lang="ru-RU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45" name="Oval 40"/>
          <p:cNvSpPr>
            <a:spLocks noChangeArrowheads="1"/>
          </p:cNvSpPr>
          <p:nvPr/>
        </p:nvSpPr>
        <p:spPr bwMode="auto">
          <a:xfrm>
            <a:off x="2228561" y="347014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5108286" y="347014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42"/>
          <p:cNvSpPr>
            <a:spLocks/>
          </p:cNvSpPr>
          <p:nvPr/>
        </p:nvSpPr>
        <p:spPr bwMode="auto">
          <a:xfrm rot="16200000">
            <a:off x="3559680" y="2570821"/>
            <a:ext cx="288925" cy="2951163"/>
          </a:xfrm>
          <a:prstGeom prst="leftBrace">
            <a:avLst>
              <a:gd name="adj1" fmla="val 85119"/>
              <a:gd name="adj2" fmla="val 49222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Oval 43"/>
          <p:cNvSpPr>
            <a:spLocks noChangeArrowheads="1"/>
          </p:cNvSpPr>
          <p:nvPr/>
        </p:nvSpPr>
        <p:spPr bwMode="auto">
          <a:xfrm>
            <a:off x="3236624" y="433374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5400" b="1">
                <a:solidFill>
                  <a:srgbClr val="CC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9" name="AutoShape 44"/>
          <p:cNvSpPr>
            <a:spLocks noChangeArrowheads="1"/>
          </p:cNvSpPr>
          <p:nvPr/>
        </p:nvSpPr>
        <p:spPr bwMode="auto">
          <a:xfrm>
            <a:off x="494000" y="4332878"/>
            <a:ext cx="4614285" cy="9556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-1–(-5</a:t>
            </a: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= 4 (</a:t>
            </a:r>
            <a:r>
              <a:rPr lang="ru-RU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ед.отр</a:t>
            </a:r>
            <a:r>
              <a:rPr lang="ru-RU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50" name="AutoShape 45"/>
          <p:cNvSpPr>
            <a:spLocks noChangeArrowheads="1"/>
          </p:cNvSpPr>
          <p:nvPr/>
        </p:nvSpPr>
        <p:spPr bwMode="auto">
          <a:xfrm>
            <a:off x="5757574" y="4332878"/>
            <a:ext cx="5689599" cy="2176029"/>
          </a:xfrm>
          <a:prstGeom prst="wedgeRoundRectCallout">
            <a:avLst>
              <a:gd name="adj1" fmla="val 49949"/>
              <a:gd name="adj2" fmla="val -15009"/>
              <a:gd name="adj3" fmla="val 16667"/>
            </a:avLst>
          </a:prstGeom>
          <a:gradFill rotWithShape="1">
            <a:gsLst>
              <a:gs pos="0">
                <a:srgbClr val="FFFF99">
                  <a:gamma/>
                  <a:tint val="0"/>
                  <a:invGamma/>
                </a:srgbClr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Чтобы  </a:t>
            </a: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 длину  отрезка  на  координатной  прямой,  надо  из  координаты  его  правого  конца  вычесть  координату  его  левого 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конца.</a:t>
            </a:r>
            <a:endParaRPr lang="ru-RU" alt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46"/>
          <p:cNvSpPr txBox="1">
            <a:spLocks noChangeArrowheads="1"/>
          </p:cNvSpPr>
          <p:nvPr/>
        </p:nvSpPr>
        <p:spPr bwMode="auto">
          <a:xfrm>
            <a:off x="2085686" y="2965315"/>
            <a:ext cx="425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anose="02020603050405020304" pitchFamily="18" charset="0"/>
              </a:rPr>
              <a:t>К</a:t>
            </a: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4965411" y="2965315"/>
            <a:ext cx="500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anose="02020603050405020304" pitchFamily="18" charset="0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4790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3" grpId="0"/>
      <p:bldP spid="24" grpId="0"/>
      <p:bldP spid="28" grpId="0" animBg="1"/>
      <p:bldP spid="44" grpId="0" animBg="1"/>
      <p:bldP spid="48" grpId="0" animBg="1"/>
      <p:bldP spid="49" grpId="0" animBg="1"/>
      <p:bldP spid="50" grpId="0" animBg="1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726407" y="1004743"/>
            <a:ext cx="8716962" cy="1105911"/>
          </a:xfrm>
          <a:prstGeom prst="wedgeRoundRectCallout">
            <a:avLst>
              <a:gd name="adj1" fmla="val -24700"/>
              <a:gd name="adj2" fmla="val 4396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  как  определить  длину  отрезка  на  координатной  прямой?</a:t>
            </a:r>
            <a:endParaRPr lang="ru-RU" altLang="ru-RU" sz="28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323850" y="2492375"/>
            <a:ext cx="8569325" cy="914400"/>
            <a:chOff x="158" y="1480"/>
            <a:chExt cx="5398" cy="576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b="1" i="1">
                <a:latin typeface="Georgia" panose="02040502050405020303" pitchFamily="18" charset="0"/>
              </a:endParaRPr>
            </a:p>
            <a:p>
              <a:r>
                <a:rPr lang="ru-RU" altLang="ru-RU" sz="2400" b="1" i="1">
                  <a:latin typeface="Georgia" panose="02040502050405020303" pitchFamily="18" charset="0"/>
                </a:rPr>
                <a:t>       </a:t>
              </a:r>
              <a:r>
                <a:rPr lang="ru-RU" altLang="ru-RU" sz="2400" b="1">
                  <a:latin typeface="Times New Roman" panose="02020603050405020304" pitchFamily="18" charset="0"/>
                </a:rPr>
                <a:t>-5      -4      -3      -2      -1       0       1       2        3       4       5    </a:t>
              </a:r>
              <a:r>
                <a:rPr lang="ru-RU" altLang="ru-RU" sz="2400" b="1" i="1">
                  <a:latin typeface="Times New Roman" panose="02020603050405020304" pitchFamily="18" charset="0"/>
                </a:rPr>
                <a:t>х</a:t>
              </a:r>
              <a:endParaRPr lang="ru-RU" altLang="ru-RU" sz="2400" b="1" i="1">
                <a:latin typeface="Georgia" panose="02040502050405020303" pitchFamily="18" charset="0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5292725" y="2852738"/>
            <a:ext cx="142875" cy="122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7451725" y="2852738"/>
            <a:ext cx="142875" cy="122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5148263" y="2276475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7308850" y="2276475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anose="02020603050405020304" pitchFamily="18" charset="0"/>
              </a:rPr>
              <a:t>В</a:t>
            </a:r>
          </a:p>
        </p:txBody>
      </p:sp>
      <p:sp>
        <p:nvSpPr>
          <p:cNvPr id="33" name="AutoShape 24"/>
          <p:cNvSpPr>
            <a:spLocks/>
          </p:cNvSpPr>
          <p:nvPr/>
        </p:nvSpPr>
        <p:spPr bwMode="auto">
          <a:xfrm rot="16200000">
            <a:off x="6299994" y="2421732"/>
            <a:ext cx="215900" cy="2087562"/>
          </a:xfrm>
          <a:prstGeom prst="leftBrace">
            <a:avLst>
              <a:gd name="adj1" fmla="val 80576"/>
              <a:gd name="adj2" fmla="val 49222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Oval 25"/>
          <p:cNvSpPr>
            <a:spLocks noChangeArrowheads="1"/>
          </p:cNvSpPr>
          <p:nvPr/>
        </p:nvSpPr>
        <p:spPr bwMode="auto">
          <a:xfrm>
            <a:off x="5940425" y="3716338"/>
            <a:ext cx="914400" cy="9144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5400" b="1">
                <a:solidFill>
                  <a:srgbClr val="CC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5" name="AutoShape 26"/>
          <p:cNvSpPr>
            <a:spLocks noChangeArrowheads="1"/>
          </p:cNvSpPr>
          <p:nvPr/>
        </p:nvSpPr>
        <p:spPr bwMode="auto">
          <a:xfrm>
            <a:off x="2148464" y="5080434"/>
            <a:ext cx="4706361" cy="79216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4 – 1 = 3 (ед. </a:t>
            </a:r>
            <a:r>
              <a:rPr lang="ru-RU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отр</a:t>
            </a:r>
            <a:r>
              <a:rPr lang="ru-RU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10664" y="2851150"/>
            <a:ext cx="2133922" cy="291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8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14" grpId="0" animBg="1"/>
      <p:bldP spid="31" grpId="0"/>
      <p:bldP spid="32" grpId="0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019" y="885162"/>
            <a:ext cx="10943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883.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расстояние между двумя точками, заданными своими координатами на оси координат: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788019" y="2201346"/>
            <a:ext cx="7120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altLang="ru-RU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WordArt 7"/>
          <p:cNvSpPr>
            <a:spLocks noChangeArrowheads="1" noChangeShapeType="1" noTextEdit="1"/>
          </p:cNvSpPr>
          <p:nvPr/>
        </p:nvSpPr>
        <p:spPr bwMode="auto">
          <a:xfrm>
            <a:off x="1435719" y="2316511"/>
            <a:ext cx="32400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(-2),  В(2);   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WordArt 8"/>
          <p:cNvSpPr>
            <a:spLocks noChangeArrowheads="1" noChangeShapeType="1" noTextEdit="1"/>
          </p:cNvSpPr>
          <p:nvPr/>
        </p:nvSpPr>
        <p:spPr bwMode="auto">
          <a:xfrm>
            <a:off x="4604369" y="2316511"/>
            <a:ext cx="172720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 </a:t>
            </a: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AutoShape 9"/>
          <p:cNvSpPr>
            <a:spLocks noChangeArrowheads="1"/>
          </p:cNvSpPr>
          <p:nvPr/>
        </p:nvSpPr>
        <p:spPr bwMode="auto">
          <a:xfrm>
            <a:off x="5972794" y="1991617"/>
            <a:ext cx="1584325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4800" b="1" dirty="0" smtClean="0">
                <a:latin typeface="Times New Roman" panose="02020603050405020304" pitchFamily="18" charset="0"/>
              </a:rPr>
              <a:t>4</a:t>
            </a:r>
            <a:endParaRPr lang="ru-RU" altLang="ru-RU" sz="4800" b="1" dirty="0">
              <a:latin typeface="Times New Roman" panose="02020603050405020304" pitchFamily="18" charset="0"/>
            </a:endParaRP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788019" y="2970330"/>
            <a:ext cx="7120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altLang="ru-RU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WordArt 11"/>
          <p:cNvSpPr>
            <a:spLocks noChangeArrowheads="1" noChangeShapeType="1" noTextEdit="1"/>
          </p:cNvSpPr>
          <p:nvPr/>
        </p:nvSpPr>
        <p:spPr bwMode="auto">
          <a:xfrm>
            <a:off x="1435719" y="3108673"/>
            <a:ext cx="32400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С(0), 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(4);   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WordArt 12"/>
          <p:cNvSpPr>
            <a:spLocks noChangeArrowheads="1" noChangeShapeType="1" noTextEdit="1"/>
          </p:cNvSpPr>
          <p:nvPr/>
        </p:nvSpPr>
        <p:spPr bwMode="auto">
          <a:xfrm>
            <a:off x="4604369" y="3181698"/>
            <a:ext cx="172720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 </a:t>
            </a: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AutoShape 13"/>
          <p:cNvSpPr>
            <a:spLocks noChangeArrowheads="1"/>
          </p:cNvSpPr>
          <p:nvPr/>
        </p:nvSpPr>
        <p:spPr bwMode="auto">
          <a:xfrm>
            <a:off x="6016819" y="2892773"/>
            <a:ext cx="1584325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4800" b="1" dirty="0" smtClean="0">
                <a:latin typeface="Times New Roman" panose="02020603050405020304" pitchFamily="18" charset="0"/>
              </a:rPr>
              <a:t>4</a:t>
            </a:r>
            <a:endParaRPr lang="ru-RU" altLang="ru-RU" sz="4800" b="1" dirty="0">
              <a:latin typeface="Times New Roman" panose="02020603050405020304" pitchFamily="18" charset="0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788019" y="3896304"/>
            <a:ext cx="7120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altLang="ru-RU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1" name="WordArt 15"/>
          <p:cNvSpPr>
            <a:spLocks noChangeArrowheads="1" noChangeShapeType="1" noTextEdit="1"/>
          </p:cNvSpPr>
          <p:nvPr/>
        </p:nvSpPr>
        <p:spPr bwMode="auto">
          <a:xfrm>
            <a:off x="1435719" y="3973861"/>
            <a:ext cx="32400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   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WordArt 16"/>
          <p:cNvSpPr>
            <a:spLocks noChangeArrowheads="1" noChangeShapeType="1" noTextEdit="1"/>
          </p:cNvSpPr>
          <p:nvPr/>
        </p:nvSpPr>
        <p:spPr bwMode="auto">
          <a:xfrm>
            <a:off x="4604369" y="4045298"/>
            <a:ext cx="172720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 </a:t>
            </a: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AutoShape 17"/>
          <p:cNvSpPr>
            <a:spLocks noChangeArrowheads="1"/>
          </p:cNvSpPr>
          <p:nvPr/>
        </p:nvSpPr>
        <p:spPr bwMode="auto">
          <a:xfrm>
            <a:off x="5936281" y="3757167"/>
            <a:ext cx="1584325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4800" b="1" dirty="0" smtClean="0">
                <a:latin typeface="Times New Roman" panose="02020603050405020304" pitchFamily="18" charset="0"/>
              </a:rPr>
              <a:t>2</a:t>
            </a:r>
            <a:endParaRPr lang="ru-RU" altLang="ru-RU" sz="4800" b="1" dirty="0">
              <a:latin typeface="Times New Roman" panose="02020603050405020304" pitchFamily="18" charset="0"/>
            </a:endParaRPr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788019" y="4755373"/>
            <a:ext cx="7120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altLang="ru-RU" sz="28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5" name="WordArt 19"/>
          <p:cNvSpPr>
            <a:spLocks noChangeArrowheads="1" noChangeShapeType="1" noTextEdit="1"/>
          </p:cNvSpPr>
          <p:nvPr/>
        </p:nvSpPr>
        <p:spPr bwMode="auto">
          <a:xfrm>
            <a:off x="1435719" y="4837461"/>
            <a:ext cx="32400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   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WordArt 20"/>
          <p:cNvSpPr>
            <a:spLocks noChangeArrowheads="1" noChangeShapeType="1" noTextEdit="1"/>
          </p:cNvSpPr>
          <p:nvPr/>
        </p:nvSpPr>
        <p:spPr bwMode="auto">
          <a:xfrm>
            <a:off x="4604369" y="4908898"/>
            <a:ext cx="172720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 </a:t>
            </a: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7" name="AutoShape 21"/>
          <p:cNvSpPr>
            <a:spLocks noChangeArrowheads="1"/>
          </p:cNvSpPr>
          <p:nvPr/>
        </p:nvSpPr>
        <p:spPr bwMode="auto">
          <a:xfrm>
            <a:off x="5899769" y="4621561"/>
            <a:ext cx="1584325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4800" b="1" dirty="0" smtClean="0">
                <a:latin typeface="Times New Roman" panose="02020603050405020304" pitchFamily="18" charset="0"/>
              </a:rPr>
              <a:t>3</a:t>
            </a:r>
            <a:endParaRPr lang="ru-RU" altLang="ru-RU" sz="4800" b="1" dirty="0">
              <a:latin typeface="Times New Roman" panose="02020603050405020304" pitchFamily="18" charset="0"/>
            </a:endParaRPr>
          </a:p>
        </p:txBody>
      </p: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788019" y="5612895"/>
            <a:ext cx="7120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ru-RU" altLang="ru-RU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9" name="WordArt 23"/>
          <p:cNvSpPr>
            <a:spLocks noChangeArrowheads="1" noChangeShapeType="1" noTextEdit="1"/>
          </p:cNvSpPr>
          <p:nvPr/>
        </p:nvSpPr>
        <p:spPr bwMode="auto">
          <a:xfrm>
            <a:off x="1435719" y="5701061"/>
            <a:ext cx="32400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   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WordArt 24"/>
          <p:cNvSpPr>
            <a:spLocks noChangeArrowheads="1" noChangeShapeType="1" noTextEdit="1"/>
          </p:cNvSpPr>
          <p:nvPr/>
        </p:nvSpPr>
        <p:spPr bwMode="auto">
          <a:xfrm>
            <a:off x="4675807" y="5774086"/>
            <a:ext cx="172720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 </a:t>
            </a: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" name="AutoShape 25"/>
          <p:cNvSpPr>
            <a:spLocks noChangeArrowheads="1"/>
          </p:cNvSpPr>
          <p:nvPr/>
        </p:nvSpPr>
        <p:spPr bwMode="auto">
          <a:xfrm>
            <a:off x="5972794" y="5485161"/>
            <a:ext cx="1584325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4800" b="1" dirty="0" smtClean="0">
                <a:latin typeface="Times New Roman" panose="02020603050405020304" pitchFamily="18" charset="0"/>
              </a:rPr>
              <a:t>3</a:t>
            </a:r>
            <a:endParaRPr lang="ru-RU" altLang="ru-RU" sz="4800" b="1" dirty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86532" y="2202691"/>
            <a:ext cx="3351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2 -(-2) = 2 + 2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80103" y="3093977"/>
            <a:ext cx="233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4 - 0 = 4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86532" y="3999151"/>
            <a:ext cx="233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5 - 3 = 2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86531" y="4847628"/>
            <a:ext cx="364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0 -(-3) = 0 + 3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780102" y="5727145"/>
            <a:ext cx="364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-1 -(-4) = -1 + 4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52" grpId="0"/>
      <p:bldP spid="55" grpId="0" animBg="1"/>
      <p:bldP spid="56" grpId="0"/>
      <p:bldP spid="59" grpId="0" animBg="1"/>
      <p:bldP spid="60" grpId="0"/>
      <p:bldP spid="63" grpId="0" animBg="1"/>
      <p:bldP spid="64" grpId="0"/>
      <p:bldP spid="67" grpId="0" animBg="1"/>
      <p:bldP spid="68" grpId="0"/>
      <p:bldP spid="71" grpId="0" animBg="1"/>
      <p:bldP spid="3" grpId="0"/>
      <p:bldP spid="72" grpId="0"/>
      <p:bldP spid="73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921178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885.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Запишите сумму без скобок и вычислите: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7445" y="1626877"/>
            <a:ext cx="3696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(- 45) + (- 55) =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7442" y="2459471"/>
            <a:ext cx="353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(- 54) + (- 16)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1654" y="3220536"/>
            <a:ext cx="328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51 + (-11)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0831" y="4046946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72 + (- 22)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2281" y="4873353"/>
            <a:ext cx="436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5) (- 35) + (- 45 + 10)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0037" y="5706439"/>
            <a:ext cx="4458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6) - 35 + (- 25 + 75)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3848" y="1645306"/>
            <a:ext cx="29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- 45 - 55 = 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3107" y="1645306"/>
            <a:ext cx="107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-100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3345" y="2457186"/>
            <a:ext cx="241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- 54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- 16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5351" y="2450013"/>
            <a:ext cx="110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-70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3431" y="3220536"/>
            <a:ext cx="2056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8419" y="3218095"/>
            <a:ext cx="111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27288" y="4060127"/>
            <a:ext cx="2079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0552" y="4068646"/>
            <a:ext cx="110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26186" y="4873352"/>
            <a:ext cx="326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- 35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48093" y="4825700"/>
            <a:ext cx="95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-65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52779" y="5698117"/>
            <a:ext cx="308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-35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56172" y="5706439"/>
            <a:ext cx="816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96605" y="4843395"/>
            <a:ext cx="231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-75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19565" y="5706439"/>
            <a:ext cx="228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-60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222" y="1870580"/>
            <a:ext cx="3579796" cy="234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5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16" grpId="0"/>
      <p:bldP spid="17" grpId="0"/>
      <p:bldP spid="18" grpId="0"/>
      <p:bldP spid="19" grpId="0"/>
      <p:bldP spid="20" grpId="0"/>
      <p:bldP spid="29" grpId="0"/>
      <p:bldP spid="30" grpId="0"/>
      <p:bldP spid="11" grpId="0"/>
      <p:bldP spid="12" grpId="0"/>
      <p:bldP spid="15" grpId="0"/>
      <p:bldP spid="23" grpId="0"/>
      <p:bldP spid="24" grpId="0"/>
      <p:bldP spid="25" grpId="0"/>
      <p:bldP spid="27" grpId="0"/>
      <p:bldP spid="28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857154" y="1101144"/>
            <a:ext cx="4866264" cy="647700"/>
          </a:xfrm>
          <a:prstGeom prst="wedgeRoundRectCallout">
            <a:avLst>
              <a:gd name="adj1" fmla="val 15985"/>
              <a:gd name="adj2" fmla="val 190777"/>
              <a:gd name="adj3" fmla="val 16667"/>
            </a:avLst>
          </a:prstGeom>
          <a:gradFill rotWithShape="1">
            <a:gsLst>
              <a:gs pos="0">
                <a:srgbClr val="66FF66">
                  <a:gamma/>
                  <a:tint val="0"/>
                  <a:invGamma/>
                </a:srgbClr>
              </a:gs>
              <a:gs pos="100000">
                <a:srgbClr val="66FF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</a:t>
            </a:r>
            <a:r>
              <a:rPr lang="ru-RU" altLang="ru-R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уравнений</a:t>
            </a:r>
            <a:endParaRPr lang="ru-RU" altLang="ru-RU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622571" y="1260764"/>
            <a:ext cx="2713902" cy="5341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х = </a:t>
            </a: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3600" b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200AA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622571" y="2125951"/>
            <a:ext cx="2713902" cy="5341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 = </a:t>
            </a: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3600" b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200AA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1622571" y="2916526"/>
            <a:ext cx="1985817" cy="5341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 = - </a:t>
            </a:r>
            <a:r>
              <a:rPr lang="ru-RU" sz="3600" b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3600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2709430" y="3883471"/>
            <a:ext cx="3771741" cy="69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1F16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-(-</a:t>
            </a: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1F16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17) </a:t>
            </a:r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1F16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2709430" y="4794697"/>
            <a:ext cx="3771741" cy="6511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1F16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1F16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(-17) </a:t>
            </a:r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1F16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+ 12</a:t>
            </a:r>
          </a:p>
        </p:txBody>
      </p:sp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>
            <a:off x="2709431" y="5658297"/>
            <a:ext cx="2014969" cy="65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= - </a:t>
            </a:r>
            <a:r>
              <a:rPr lang="ru-RU" sz="3600" b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59285" y="2846290"/>
            <a:ext cx="2133922" cy="31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3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932c968d98f51c8ead335168865668ec61f72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13965</TotalTime>
  <Words>917</Words>
  <Application>Microsoft Office PowerPoint</Application>
  <PresentationFormat>Широкоэкранный</PresentationFormat>
  <Paragraphs>180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1078</cp:revision>
  <dcterms:created xsi:type="dcterms:W3CDTF">2020-08-26T00:15:27Z</dcterms:created>
  <dcterms:modified xsi:type="dcterms:W3CDTF">2021-01-26T05:04:30Z</dcterms:modified>
</cp:coreProperties>
</file>