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7" r:id="rId2"/>
    <p:sldId id="328" r:id="rId3"/>
    <p:sldId id="329" r:id="rId4"/>
    <p:sldId id="330" r:id="rId5"/>
    <p:sldId id="331" r:id="rId6"/>
    <p:sldId id="332" r:id="rId7"/>
    <p:sldId id="333" r:id="rId8"/>
    <p:sldId id="334" r:id="rId9"/>
    <p:sldId id="335" r:id="rId10"/>
    <p:sldId id="336" r:id="rId11"/>
    <p:sldId id="311" r:id="rId12"/>
  </p:sldIdLst>
  <p:sldSz cx="12192000" cy="6858000"/>
  <p:notesSz cx="6858000" cy="914400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0AA6"/>
    <a:srgbClr val="1F169A"/>
    <a:srgbClr val="FF99FF"/>
    <a:srgbClr val="FF0066"/>
    <a:srgbClr val="5A2781"/>
    <a:srgbClr val="9C1414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07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81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2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6096543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3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9696144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4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19261756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5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38055060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6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25698636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7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7040893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8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33651370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9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5479185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10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685979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756892" y="3749031"/>
            <a:ext cx="7677824" cy="169180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54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ВЫЧИТАНИЕ ЧИСЕЛ.</a:t>
            </a:r>
            <a:endParaRPr lang="ru-RU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58887" y="3386893"/>
            <a:ext cx="595744" cy="195534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86936" y="513132"/>
            <a:ext cx="575036" cy="77254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277979"/>
            <a:ext cx="1276313" cy="3950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4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90" y="450370"/>
            <a:ext cx="1211157" cy="12279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5929" y="3156525"/>
            <a:ext cx="2469600" cy="241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ЗАДАНИЯ ПО УЧЕБНИКУ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88417" y="910656"/>
            <a:ext cx="42151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875.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Вычислите: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49707" y="1686987"/>
            <a:ext cx="8552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-13 – (-7) + (-7) =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-13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+ 7 + (-7) = -13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72941" y="2653386"/>
            <a:ext cx="102572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-3 + (-8) – (-13) = -3 + (-8) + 13 = - 11 + 13 = 2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72941" y="3439882"/>
            <a:ext cx="85288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6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6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72 – (-12) – 104 = 72 + 12 – 104 = </a:t>
            </a:r>
          </a:p>
          <a:p>
            <a:pPr>
              <a:lnSpc>
                <a:spcPct val="150000"/>
              </a:lnSpc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84 + (– 104) = -20 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72941" y="5334373"/>
            <a:ext cx="85288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-15 –(-14) + (-24) = -15 + 14 + (-24) = = -1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 (-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24) = -25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0714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3" y="837685"/>
            <a:ext cx="12189017" cy="6158860"/>
          </a:xfrm>
          <a:prstGeom prst="rect">
            <a:avLst/>
          </a:prstGeom>
        </p:spPr>
      </p:pic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САМОСТОЯТЕЛЬНАЯ РАБОТА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51018" y="2853226"/>
            <a:ext cx="545869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РЕШИТЬ ЗАДАЧИ </a:t>
            </a:r>
            <a:endParaRPr lang="ru-RU" sz="4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892, № 893, № 896</a:t>
            </a: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СТРАНИЦЕ</a:t>
            </a: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163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6860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ОПРЕДЕЛЕНИЕ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81701" y="1107557"/>
            <a:ext cx="11228591" cy="10772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Разностью двух чисел называется такое число, которое в сумме с вычитаемым даёт уменьшаемое.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1703" y="3622696"/>
            <a:ext cx="11228591" cy="15696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Чтобы из одного числа вычесть другое, нужно к уменьшаемому прибавить число, противоположное вычитаемому.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81941" y="2571744"/>
            <a:ext cx="34705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(k - n) + n = k</a:t>
            </a:r>
            <a:endParaRPr lang="ru-RU" sz="4000" b="1" dirty="0">
              <a:solidFill>
                <a:srgbClr val="200A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81940" y="5596977"/>
            <a:ext cx="36506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- n = k + (-n)</a:t>
            </a:r>
            <a:endParaRPr lang="ru-RU" sz="4000" b="1" dirty="0">
              <a:solidFill>
                <a:srgbClr val="200A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9092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ОЗНАЧАЕТ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4104" y="980040"/>
            <a:ext cx="10934442" cy="15696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Чтобы найти число, являющееся разностью двух произвольных чисел, можно представить их в виде суммы.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634102" y="2704542"/>
            <a:ext cx="10463388" cy="556601"/>
          </a:xfrm>
          <a:prstGeom prst="wedgeRoundRectCallout">
            <a:avLst>
              <a:gd name="adj1" fmla="val -22492"/>
              <a:gd name="adj2" fmla="val 48858"/>
              <a:gd name="adj3" fmla="val 16667"/>
            </a:avLst>
          </a:prstGeom>
          <a:gradFill rotWithShape="1">
            <a:gsLst>
              <a:gs pos="0">
                <a:srgbClr val="FFFF99">
                  <a:gamma/>
                  <a:tint val="0"/>
                  <a:invGamma/>
                </a:srgbClr>
              </a:gs>
              <a:gs pos="100000">
                <a:srgbClr val="FFFF99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Что значит  из  числа  </a:t>
            </a:r>
            <a:r>
              <a:rPr lang="ru-RU" alt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altLang="ru-RU" sz="28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вычесть  число  </a:t>
            </a:r>
            <a:r>
              <a:rPr lang="en-US" alt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altLang="ru-RU" sz="28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altLang="ru-RU" sz="28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634102" y="3472129"/>
            <a:ext cx="3348037" cy="625475"/>
          </a:xfrm>
          <a:prstGeom prst="rect">
            <a:avLst/>
          </a:prstGeom>
          <a:gradFill rotWithShape="1">
            <a:gsLst>
              <a:gs pos="0">
                <a:srgbClr val="FFCC99">
                  <a:gamma/>
                  <a:tint val="0"/>
                  <a:invGamma/>
                </a:srgbClr>
              </a:gs>
              <a:gs pos="100000">
                <a:srgbClr val="FFCC99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13 – 9 = 4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522983" y="4187230"/>
            <a:ext cx="357027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13 уменьшили на 9</a:t>
            </a:r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634102" y="4823129"/>
            <a:ext cx="3348037" cy="625475"/>
          </a:xfrm>
          <a:prstGeom prst="rect">
            <a:avLst/>
          </a:prstGeom>
          <a:gradFill rotWithShape="1">
            <a:gsLst>
              <a:gs pos="0">
                <a:srgbClr val="FFCC99">
                  <a:gamma/>
                  <a:tint val="0"/>
                  <a:invGamma/>
                </a:srgbClr>
              </a:gs>
              <a:gs pos="100000">
                <a:srgbClr val="FFCC99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 + 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( – 9) = 4</a:t>
            </a: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531247" y="5473524"/>
            <a:ext cx="36834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Такой же результат.</a:t>
            </a:r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634102" y="6084503"/>
            <a:ext cx="6459425" cy="576263"/>
          </a:xfrm>
          <a:prstGeom prst="rect">
            <a:avLst/>
          </a:prstGeom>
          <a:gradFill rotWithShape="1">
            <a:gsLst>
              <a:gs pos="0">
                <a:srgbClr val="FFCC99">
                  <a:gamma/>
                  <a:tint val="0"/>
                  <a:invGamma/>
                </a:srgbClr>
              </a:gs>
              <a:gs pos="100000">
                <a:srgbClr val="FFCC99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9  и  – 9 – противоположные  числа</a:t>
            </a:r>
          </a:p>
        </p:txBody>
      </p:sp>
      <p:sp>
        <p:nvSpPr>
          <p:cNvPr id="15" name="AutoShape 13"/>
          <p:cNvSpPr>
            <a:spLocks noChangeArrowheads="1"/>
          </p:cNvSpPr>
          <p:nvPr/>
        </p:nvSpPr>
        <p:spPr bwMode="auto">
          <a:xfrm>
            <a:off x="4641272" y="3731131"/>
            <a:ext cx="6927274" cy="1943100"/>
          </a:xfrm>
          <a:prstGeom prst="wedgeRoundRectCallout">
            <a:avLst>
              <a:gd name="adj1" fmla="val 50099"/>
              <a:gd name="adj2" fmla="val 19751"/>
              <a:gd name="adj3" fmla="val 16667"/>
            </a:avLst>
          </a:prstGeom>
          <a:gradFill rotWithShape="1">
            <a:gsLst>
              <a:gs pos="0">
                <a:srgbClr val="FFFF99">
                  <a:gamma/>
                  <a:tint val="0"/>
                  <a:invGamma/>
                </a:srgbClr>
              </a:gs>
              <a:gs pos="100000">
                <a:srgbClr val="FFFF99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Значит,  из  числа  </a:t>
            </a:r>
            <a:r>
              <a:rPr lang="ru-RU" altLang="ru-RU" sz="2800" b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 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вычесть  число  </a:t>
            </a:r>
            <a:r>
              <a:rPr lang="en-US" altLang="ru-RU" sz="2800" b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– все  равно,  что  прибавить  к  числу  </a:t>
            </a:r>
            <a:r>
              <a:rPr lang="ru-RU" altLang="ru-RU" sz="2800" b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 число  </a:t>
            </a:r>
            <a:r>
              <a:rPr lang="ru-RU" altLang="ru-RU" sz="2800" b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(-</a:t>
            </a:r>
            <a:r>
              <a:rPr lang="en-US" altLang="ru-RU" sz="2800" b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altLang="ru-RU" sz="2800" b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altLang="ru-RU" sz="2800" b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2045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9" grpId="0" animBg="1"/>
      <p:bldP spid="10" grpId="0" animBg="1"/>
      <p:bldP spid="11" grpId="0"/>
      <p:bldP spid="12" grpId="0" animBg="1"/>
      <p:bldP spid="13" grpId="0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РАЗБОР ПРИМЕРОВ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6" name="WordArt 6"/>
          <p:cNvSpPr>
            <a:spLocks noChangeArrowheads="1" noChangeShapeType="1" noTextEdit="1"/>
          </p:cNvSpPr>
          <p:nvPr/>
        </p:nvSpPr>
        <p:spPr bwMode="auto">
          <a:xfrm>
            <a:off x="624610" y="4180460"/>
            <a:ext cx="2738437" cy="7175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2,5 - 9,2 =</a:t>
            </a:r>
          </a:p>
        </p:txBody>
      </p:sp>
      <p:sp>
        <p:nvSpPr>
          <p:cNvPr id="17" name="WordArt 7"/>
          <p:cNvSpPr>
            <a:spLocks noChangeArrowheads="1" noChangeShapeType="1" noTextEdit="1"/>
          </p:cNvSpPr>
          <p:nvPr/>
        </p:nvSpPr>
        <p:spPr bwMode="auto">
          <a:xfrm>
            <a:off x="3710709" y="2486748"/>
            <a:ext cx="3538538" cy="7143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-38 + (-11) = </a:t>
            </a:r>
          </a:p>
        </p:txBody>
      </p:sp>
      <p:sp>
        <p:nvSpPr>
          <p:cNvPr id="18" name="WordArt 8"/>
          <p:cNvSpPr>
            <a:spLocks noChangeArrowheads="1" noChangeShapeType="1" noTextEdit="1"/>
          </p:cNvSpPr>
          <p:nvPr/>
        </p:nvSpPr>
        <p:spPr bwMode="auto">
          <a:xfrm>
            <a:off x="7238134" y="2415310"/>
            <a:ext cx="1008063" cy="6429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-49</a:t>
            </a:r>
          </a:p>
        </p:txBody>
      </p:sp>
      <p:sp>
        <p:nvSpPr>
          <p:cNvPr id="19" name="WordArt 9"/>
          <p:cNvSpPr>
            <a:spLocks noChangeArrowheads="1" noChangeShapeType="1" noTextEdit="1"/>
          </p:cNvSpPr>
          <p:nvPr/>
        </p:nvSpPr>
        <p:spPr bwMode="auto">
          <a:xfrm>
            <a:off x="829397" y="2486748"/>
            <a:ext cx="2522537" cy="5730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-38 - 11 =</a:t>
            </a:r>
          </a:p>
        </p:txBody>
      </p:sp>
      <p:sp>
        <p:nvSpPr>
          <p:cNvPr id="20" name="WordArt 10"/>
          <p:cNvSpPr>
            <a:spLocks noChangeArrowheads="1" noChangeShapeType="1" noTextEdit="1"/>
          </p:cNvSpPr>
          <p:nvPr/>
        </p:nvSpPr>
        <p:spPr bwMode="auto">
          <a:xfrm>
            <a:off x="3577360" y="4180460"/>
            <a:ext cx="3671887" cy="7143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2,5 + (-9,2) = </a:t>
            </a:r>
          </a:p>
        </p:txBody>
      </p:sp>
      <p:sp>
        <p:nvSpPr>
          <p:cNvPr id="21" name="WordArt 11"/>
          <p:cNvSpPr>
            <a:spLocks noChangeArrowheads="1" noChangeShapeType="1" noTextEdit="1"/>
          </p:cNvSpPr>
          <p:nvPr/>
        </p:nvSpPr>
        <p:spPr bwMode="auto">
          <a:xfrm>
            <a:off x="7249247" y="4180460"/>
            <a:ext cx="1225550" cy="6429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-6,7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8263" y="2078008"/>
            <a:ext cx="2959821" cy="292189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29409" y="926957"/>
            <a:ext cx="105421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Замените сложение  чисел на разность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094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РАЗБОР ПРИМЕРОВ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3" name="AutoShape 6"/>
          <p:cNvSpPr>
            <a:spLocks noChangeArrowheads="1"/>
          </p:cNvSpPr>
          <p:nvPr/>
        </p:nvSpPr>
        <p:spPr bwMode="auto">
          <a:xfrm>
            <a:off x="2738149" y="948233"/>
            <a:ext cx="9273742" cy="1259707"/>
          </a:xfrm>
          <a:prstGeom prst="wedgeRoundRectCallout">
            <a:avLst>
              <a:gd name="adj1" fmla="val -52026"/>
              <a:gd name="adj2" fmla="val 104620"/>
              <a:gd name="adj3" fmla="val 16667"/>
            </a:avLst>
          </a:prstGeom>
          <a:gradFill rotWithShape="1">
            <a:gsLst>
              <a:gs pos="0">
                <a:srgbClr val="66FF66">
                  <a:gamma/>
                  <a:tint val="0"/>
                  <a:invGamma/>
                </a:srgbClr>
              </a:gs>
              <a:gs pos="100000">
                <a:srgbClr val="66FF66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FF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ru-RU" alt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Из  числа  </a:t>
            </a:r>
            <a:r>
              <a:rPr lang="ru-RU" altLang="ru-RU" sz="3600" b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alt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 вычесть  </a:t>
            </a: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число  </a:t>
            </a:r>
            <a:r>
              <a:rPr lang="ru-RU" altLang="ru-RU" sz="3600" b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-7</a:t>
            </a:r>
            <a:r>
              <a:rPr lang="ru-RU" alt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,  означает…</a:t>
            </a:r>
          </a:p>
        </p:txBody>
      </p:sp>
      <p:sp>
        <p:nvSpPr>
          <p:cNvPr id="14" name="AutoShape 7"/>
          <p:cNvSpPr>
            <a:spLocks noChangeArrowheads="1"/>
          </p:cNvSpPr>
          <p:nvPr/>
        </p:nvSpPr>
        <p:spPr bwMode="auto">
          <a:xfrm>
            <a:off x="3233425" y="2663547"/>
            <a:ext cx="8542939" cy="1975359"/>
          </a:xfrm>
          <a:prstGeom prst="wedgeRoundRectCallout">
            <a:avLst>
              <a:gd name="adj1" fmla="val -58669"/>
              <a:gd name="adj2" fmla="val -26181"/>
              <a:gd name="adj3" fmla="val 16667"/>
            </a:avLst>
          </a:prstGeom>
          <a:gradFill rotWithShape="1">
            <a:gsLst>
              <a:gs pos="0">
                <a:srgbClr val="FF99CC">
                  <a:gamma/>
                  <a:tint val="0"/>
                  <a:invGamma/>
                </a:srgbClr>
              </a:gs>
              <a:gs pos="100000">
                <a:srgbClr val="FF99CC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FF99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К  числу  </a:t>
            </a:r>
            <a:r>
              <a:rPr lang="ru-RU" altLang="ru-RU" sz="3600" b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alt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 прибавить  число,  противоположное  числу  </a:t>
            </a:r>
            <a:r>
              <a:rPr lang="ru-RU" altLang="ru-RU" sz="3600" b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-7</a:t>
            </a:r>
            <a:r>
              <a:rPr lang="ru-RU" alt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, т.е.  прибавить  число  </a:t>
            </a:r>
            <a:r>
              <a:rPr lang="ru-RU" altLang="ru-RU" sz="3600" b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22" name="AutoShape 9"/>
          <p:cNvSpPr>
            <a:spLocks noChangeArrowheads="1"/>
          </p:cNvSpPr>
          <p:nvPr/>
        </p:nvSpPr>
        <p:spPr bwMode="auto">
          <a:xfrm>
            <a:off x="8250382" y="4929191"/>
            <a:ext cx="2881312" cy="11303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rgbClr val="FFFF99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8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6000" b="1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452255" y="5032676"/>
            <a:ext cx="57981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5 - (-7) = 5 + 7 =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805" y="948233"/>
            <a:ext cx="2382559" cy="3980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249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РАЗБОР ПРИМЕРОВ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54130" y="4133143"/>
            <a:ext cx="74946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3 - 5 = 3 + (-5) = -2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4157148" y="1247661"/>
            <a:ext cx="6986975" cy="1735292"/>
          </a:xfrm>
          <a:prstGeom prst="wedgeRoundRectCallout">
            <a:avLst>
              <a:gd name="adj1" fmla="val -63231"/>
              <a:gd name="adj2" fmla="val -6472"/>
              <a:gd name="adj3" fmla="val 16667"/>
            </a:avLst>
          </a:prstGeom>
          <a:gradFill rotWithShape="1">
            <a:gsLst>
              <a:gs pos="0">
                <a:srgbClr val="66FF66">
                  <a:gamma/>
                  <a:tint val="0"/>
                  <a:invGamma/>
                </a:srgbClr>
              </a:gs>
              <a:gs pos="100000">
                <a:srgbClr val="66FF66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FF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ru-RU" alt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Чтобы  получить  </a:t>
            </a:r>
            <a:r>
              <a:rPr lang="ru-RU" altLang="ru-RU" sz="3600" b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r>
              <a:rPr lang="ru-RU" alt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</a:p>
          <a:p>
            <a:pPr algn="ctr">
              <a:lnSpc>
                <a:spcPct val="150000"/>
              </a:lnSpc>
            </a:pPr>
            <a:r>
              <a:rPr lang="ru-RU" alt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нужно  из  </a:t>
            </a:r>
            <a:r>
              <a:rPr lang="ru-RU" altLang="ru-RU" sz="3600" b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alt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 вычесть…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473" y="1247661"/>
            <a:ext cx="2618509" cy="4404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96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РАЗБОР ПРИМЕРОВ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95172" y="5032675"/>
            <a:ext cx="38360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-45 + 16 = 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3251817" y="1198234"/>
            <a:ext cx="8585992" cy="1152525"/>
          </a:xfrm>
          <a:prstGeom prst="wedgeRoundRectCallout">
            <a:avLst>
              <a:gd name="adj1" fmla="val -62263"/>
              <a:gd name="adj2" fmla="val -5270"/>
              <a:gd name="adj3" fmla="val 16667"/>
            </a:avLst>
          </a:prstGeom>
          <a:gradFill rotWithShape="1">
            <a:gsLst>
              <a:gs pos="0">
                <a:srgbClr val="66FF66">
                  <a:gamma/>
                  <a:tint val="0"/>
                  <a:invGamma/>
                </a:srgbClr>
              </a:gs>
              <a:gs pos="100000">
                <a:srgbClr val="66FF66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FF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Чтобы  из  числа  </a:t>
            </a:r>
            <a:r>
              <a:rPr lang="ru-RU" alt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-45  </a:t>
            </a:r>
            <a:r>
              <a:rPr lang="ru-RU" alt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вычесть  число  </a:t>
            </a:r>
            <a:r>
              <a:rPr lang="ru-RU" alt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-16,  </a:t>
            </a:r>
            <a:r>
              <a:rPr lang="ru-RU" alt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нужно…</a:t>
            </a:r>
          </a:p>
        </p:txBody>
      </p:sp>
      <p:sp>
        <p:nvSpPr>
          <p:cNvPr id="9" name="AutoShape 6"/>
          <p:cNvSpPr>
            <a:spLocks noChangeArrowheads="1"/>
          </p:cNvSpPr>
          <p:nvPr/>
        </p:nvSpPr>
        <p:spPr bwMode="auto">
          <a:xfrm>
            <a:off x="3933685" y="3016010"/>
            <a:ext cx="7222256" cy="1351413"/>
          </a:xfrm>
          <a:prstGeom prst="wedgeRoundRectCallout">
            <a:avLst>
              <a:gd name="adj1" fmla="val -63375"/>
              <a:gd name="adj2" fmla="val 41176"/>
              <a:gd name="adj3" fmla="val 16667"/>
            </a:avLst>
          </a:prstGeom>
          <a:gradFill rotWithShape="1">
            <a:gsLst>
              <a:gs pos="0">
                <a:srgbClr val="FF99CC">
                  <a:gamma/>
                  <a:tint val="0"/>
                  <a:invGamma/>
                </a:srgbClr>
              </a:gs>
              <a:gs pos="100000">
                <a:srgbClr val="FF99CC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FF99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… к  числу  </a:t>
            </a:r>
            <a:r>
              <a:rPr lang="ru-RU" alt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-45  </a:t>
            </a:r>
            <a:r>
              <a:rPr lang="ru-RU" alt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прибавить </a:t>
            </a:r>
            <a:r>
              <a:rPr lang="ru-RU" alt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auto">
          <a:xfrm>
            <a:off x="7165472" y="4957432"/>
            <a:ext cx="2881312" cy="11303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rgbClr val="FFFF99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8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6000" b="1" dirty="0">
                <a:latin typeface="Times New Roman" panose="02020603050405020304" pitchFamily="18" charset="0"/>
              </a:rPr>
              <a:t>-29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225" y="1898874"/>
            <a:ext cx="2567193" cy="4404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861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РАЗБОР ПРИМЕРОВ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auto">
          <a:xfrm>
            <a:off x="550610" y="720591"/>
            <a:ext cx="11090780" cy="1074876"/>
          </a:xfrm>
          <a:prstGeom prst="wedgeRoundRectCallout">
            <a:avLst>
              <a:gd name="adj1" fmla="val 22117"/>
              <a:gd name="adj2" fmla="val 41791"/>
              <a:gd name="adj3" fmla="val 16667"/>
            </a:avLst>
          </a:prstGeom>
          <a:gradFill rotWithShape="1">
            <a:gsLst>
              <a:gs pos="0">
                <a:srgbClr val="CCFFCC">
                  <a:gamma/>
                  <a:tint val="0"/>
                  <a:invGamma/>
                </a:srgbClr>
              </a:gs>
              <a:gs pos="100000">
                <a:srgbClr val="CCFFCC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CCFF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Вычислите  значения  выражений,  заменив  вычитание  сложением.</a:t>
            </a:r>
          </a:p>
        </p:txBody>
      </p:sp>
      <p:sp>
        <p:nvSpPr>
          <p:cNvPr id="9" name="WordArt 6"/>
          <p:cNvSpPr>
            <a:spLocks noChangeArrowheads="1" noChangeShapeType="1" noTextEdit="1"/>
          </p:cNvSpPr>
          <p:nvPr/>
        </p:nvSpPr>
        <p:spPr bwMode="auto">
          <a:xfrm>
            <a:off x="1924915" y="2121698"/>
            <a:ext cx="2952750" cy="693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000" b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200AA6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12 - ( - 2) =</a:t>
            </a:r>
          </a:p>
        </p:txBody>
      </p:sp>
      <p:sp>
        <p:nvSpPr>
          <p:cNvPr id="11" name="WordArt 8"/>
          <p:cNvSpPr>
            <a:spLocks noChangeArrowheads="1" noChangeShapeType="1" noTextEdit="1"/>
          </p:cNvSpPr>
          <p:nvPr/>
        </p:nvSpPr>
        <p:spPr bwMode="auto">
          <a:xfrm>
            <a:off x="2051915" y="3374889"/>
            <a:ext cx="2879725" cy="5032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000" b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200AA6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- 48 - 23 =</a:t>
            </a:r>
          </a:p>
        </p:txBody>
      </p:sp>
      <p:sp>
        <p:nvSpPr>
          <p:cNvPr id="12" name="WordArt 9"/>
          <p:cNvSpPr>
            <a:spLocks noChangeArrowheads="1" noChangeShapeType="1" noTextEdit="1"/>
          </p:cNvSpPr>
          <p:nvPr/>
        </p:nvSpPr>
        <p:spPr bwMode="auto">
          <a:xfrm>
            <a:off x="1952550" y="4562371"/>
            <a:ext cx="3149600" cy="6937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000" b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200AA6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14 - ( - 28) =</a:t>
            </a:r>
          </a:p>
        </p:txBody>
      </p:sp>
      <p:sp>
        <p:nvSpPr>
          <p:cNvPr id="13" name="WordArt 10"/>
          <p:cNvSpPr>
            <a:spLocks noChangeArrowheads="1" noChangeShapeType="1" noTextEdit="1"/>
          </p:cNvSpPr>
          <p:nvPr/>
        </p:nvSpPr>
        <p:spPr bwMode="auto">
          <a:xfrm>
            <a:off x="2051915" y="5632532"/>
            <a:ext cx="3365500" cy="6937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000" b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200AA6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- 25 - ( - 5) =</a:t>
            </a:r>
          </a:p>
        </p:txBody>
      </p:sp>
      <p:sp>
        <p:nvSpPr>
          <p:cNvPr id="14" name="AutoShape 11"/>
          <p:cNvSpPr>
            <a:spLocks noChangeArrowheads="1"/>
          </p:cNvSpPr>
          <p:nvPr/>
        </p:nvSpPr>
        <p:spPr bwMode="auto">
          <a:xfrm>
            <a:off x="7832145" y="1808166"/>
            <a:ext cx="1584325" cy="11303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rgbClr val="FFFF99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8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4000" b="1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16" name="AutoShape 13"/>
          <p:cNvSpPr>
            <a:spLocks noChangeArrowheads="1"/>
          </p:cNvSpPr>
          <p:nvPr/>
        </p:nvSpPr>
        <p:spPr bwMode="auto">
          <a:xfrm>
            <a:off x="8424140" y="3018634"/>
            <a:ext cx="1584325" cy="11303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rgbClr val="FFFF99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8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-71</a:t>
            </a:r>
          </a:p>
        </p:txBody>
      </p:sp>
      <p:sp>
        <p:nvSpPr>
          <p:cNvPr id="17" name="AutoShape 14"/>
          <p:cNvSpPr>
            <a:spLocks noChangeArrowheads="1"/>
          </p:cNvSpPr>
          <p:nvPr/>
        </p:nvSpPr>
        <p:spPr bwMode="auto">
          <a:xfrm>
            <a:off x="8139542" y="4296395"/>
            <a:ext cx="1584325" cy="11303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rgbClr val="FFFF99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8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4000" b="1">
                <a:latin typeface="Arial" panose="020B0604020202020204" pitchFamily="34" charset="0"/>
                <a:cs typeface="Arial" panose="020B0604020202020204" pitchFamily="34" charset="0"/>
              </a:rPr>
              <a:t>42</a:t>
            </a:r>
          </a:p>
        </p:txBody>
      </p:sp>
      <p:sp>
        <p:nvSpPr>
          <p:cNvPr id="18" name="AutoShape 15"/>
          <p:cNvSpPr>
            <a:spLocks noChangeArrowheads="1"/>
          </p:cNvSpPr>
          <p:nvPr/>
        </p:nvSpPr>
        <p:spPr bwMode="auto">
          <a:xfrm>
            <a:off x="8410901" y="5401947"/>
            <a:ext cx="1584325" cy="11303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rgbClr val="FFFF99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8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-20</a:t>
            </a:r>
          </a:p>
        </p:txBody>
      </p:sp>
      <p:sp>
        <p:nvSpPr>
          <p:cNvPr id="20" name="WordArt 7"/>
          <p:cNvSpPr>
            <a:spLocks noChangeArrowheads="1" noChangeShapeType="1" noTextEdit="1"/>
          </p:cNvSpPr>
          <p:nvPr/>
        </p:nvSpPr>
        <p:spPr bwMode="auto">
          <a:xfrm>
            <a:off x="5227636" y="2121698"/>
            <a:ext cx="2447925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000" b="1" kern="10" dirty="0" smtClean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200AA6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12 + 2 </a:t>
            </a:r>
            <a:r>
              <a:rPr lang="ru-RU" sz="4000" b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200AA6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21" name="WordArt 7"/>
          <p:cNvSpPr>
            <a:spLocks noChangeArrowheads="1" noChangeShapeType="1" noTextEdit="1"/>
          </p:cNvSpPr>
          <p:nvPr/>
        </p:nvSpPr>
        <p:spPr bwMode="auto">
          <a:xfrm>
            <a:off x="5093781" y="3296087"/>
            <a:ext cx="3168218" cy="74684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000" b="1" kern="10" dirty="0" smtClean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200AA6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-48 + (- </a:t>
            </a:r>
            <a:r>
              <a:rPr lang="ru-RU" sz="4000" b="1" kern="10" dirty="0" smtClean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200AA6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23)=</a:t>
            </a:r>
            <a:endParaRPr lang="ru-RU" sz="4000" b="1" kern="10" dirty="0">
              <a:ln w="19050">
                <a:solidFill>
                  <a:srgbClr val="FFCC00"/>
                </a:solidFill>
                <a:round/>
                <a:headEnd/>
                <a:tailEnd/>
              </a:ln>
              <a:solidFill>
                <a:srgbClr val="200AA6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WordArt 7"/>
          <p:cNvSpPr>
            <a:spLocks noChangeArrowheads="1" noChangeShapeType="1" noTextEdit="1"/>
          </p:cNvSpPr>
          <p:nvPr/>
        </p:nvSpPr>
        <p:spPr bwMode="auto">
          <a:xfrm>
            <a:off x="5324870" y="4538847"/>
            <a:ext cx="2706039" cy="6937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000" b="1" kern="10" dirty="0" smtClean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200AA6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14 + 28 </a:t>
            </a:r>
            <a:r>
              <a:rPr lang="ru-RU" sz="4000" b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200AA6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23" name="WordArt 7"/>
          <p:cNvSpPr>
            <a:spLocks noChangeArrowheads="1" noChangeShapeType="1" noTextEdit="1"/>
          </p:cNvSpPr>
          <p:nvPr/>
        </p:nvSpPr>
        <p:spPr bwMode="auto">
          <a:xfrm>
            <a:off x="5477275" y="5618677"/>
            <a:ext cx="2807891" cy="66913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000" b="1" kern="10" dirty="0" smtClean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200AA6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-25 + </a:t>
            </a:r>
            <a:r>
              <a:rPr lang="ru-RU" sz="4000" b="1" kern="10" dirty="0" smtClean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200AA6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ru-RU" sz="4000" b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200AA6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3239464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7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ЗАДАНИЯ ПО УЧЕБНИКУ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71239" y="881166"/>
            <a:ext cx="101253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874.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Замените вычитание сложением (+) и вычислите, используя равенство -(-а) = а: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40596" y="2403656"/>
            <a:ext cx="5709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1) 30 – (-5) = 30 + 5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35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40596" y="3372148"/>
            <a:ext cx="5709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2) -7 – (-6) = -7 + 6 = -1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40596" y="4409889"/>
            <a:ext cx="6356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 – (-10) = 90 + 10 = 100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40595" y="5445638"/>
            <a:ext cx="6356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4) -83 – (-23) = -83 + 23 = -60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677" y="2565880"/>
            <a:ext cx="3512288" cy="3526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279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7505721909cfe6c7096fa57f4f0abdde17cc29f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13058</TotalTime>
  <Words>683</Words>
  <Application>Microsoft Office PowerPoint</Application>
  <PresentationFormat>Широкоэкранный</PresentationFormat>
  <Paragraphs>91</Paragraphs>
  <Slides>11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1022</cp:revision>
  <dcterms:created xsi:type="dcterms:W3CDTF">2020-08-26T00:15:27Z</dcterms:created>
  <dcterms:modified xsi:type="dcterms:W3CDTF">2021-01-24T07:17:57Z</dcterms:modified>
</cp:coreProperties>
</file>