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7" r:id="rId2"/>
    <p:sldId id="340" r:id="rId3"/>
    <p:sldId id="333" r:id="rId4"/>
    <p:sldId id="328" r:id="rId5"/>
    <p:sldId id="332" r:id="rId6"/>
    <p:sldId id="342" r:id="rId7"/>
    <p:sldId id="334" r:id="rId8"/>
    <p:sldId id="335" r:id="rId9"/>
    <p:sldId id="339" r:id="rId10"/>
    <p:sldId id="311" r:id="rId11"/>
  </p:sldIdLst>
  <p:sldSz cx="12192000" cy="6858000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0AA6"/>
    <a:srgbClr val="FF0066"/>
    <a:srgbClr val="1F169A"/>
    <a:srgbClr val="FF99FF"/>
    <a:srgbClr val="9C1414"/>
    <a:srgbClr val="5A2781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07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81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2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19935746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3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7075891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4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6096543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5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4506630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6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26455205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7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19818104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8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202553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9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56445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40666" y="3316996"/>
            <a:ext cx="6201007" cy="255358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54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РЕШЕНИЕ ЗАДАЧ </a:t>
            </a:r>
            <a:r>
              <a:rPr lang="ru-RU" sz="28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(СЛОЖЕНИЕ ЧИСЕЛ</a:t>
            </a:r>
          </a:p>
          <a:p>
            <a:pPr marL="26841"/>
            <a:r>
              <a:rPr lang="ru-RU" sz="28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 С РАЗНЫМИ ЗНАКАМИ)</a:t>
            </a:r>
            <a:endParaRPr lang="ru-RU"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841124" y="3330847"/>
            <a:ext cx="595744" cy="242889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86936" y="513132"/>
            <a:ext cx="575036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277979"/>
            <a:ext cx="1276313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1586" y="3102339"/>
            <a:ext cx="3105647" cy="2982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3" y="837685"/>
            <a:ext cx="12189017" cy="6158860"/>
          </a:xfrm>
          <a:prstGeom prst="rect">
            <a:avLst/>
          </a:prstGeom>
        </p:spPr>
      </p:pic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САМОСТОЯТЕЛЬНАЯ РАБОТА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51018" y="2853226"/>
            <a:ext cx="54586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  <a:endParaRPr lang="ru-RU" sz="4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870, № 871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СТРАНИЦЕ 158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6860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ЗАНИМАТЕЛЬНАЯ ЗАДАЧА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648" y="1191101"/>
            <a:ext cx="3098079" cy="3984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4139911" y="895222"/>
            <a:ext cx="7511761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ru-RU" altLang="ru-RU" sz="3200" b="1" dirty="0">
                <a:latin typeface="Arial" panose="020B0604020202020204" pitchFamily="34" charset="0"/>
              </a:rPr>
              <a:t>По дереву вверх от сучка ползёт </a:t>
            </a:r>
            <a:r>
              <a:rPr lang="ru-RU" altLang="ru-RU" sz="3200" b="1" dirty="0" smtClean="0">
                <a:latin typeface="Arial" panose="020B0604020202020204" pitchFamily="34" charset="0"/>
              </a:rPr>
              <a:t>улитка. За день </a:t>
            </a:r>
            <a:r>
              <a:rPr lang="ru-RU" altLang="ru-RU" sz="3200" b="1" dirty="0">
                <a:latin typeface="Arial" panose="020B0604020202020204" pitchFamily="34" charset="0"/>
              </a:rPr>
              <a:t>она проползает на 28 см вверх, а ночью, засыпая, сползала вниз на 33 см. Давайте подсчитаем, где же она оказалась спустя 2 дня. 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828801" y="5566884"/>
            <a:ext cx="882534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 dirty="0" smtClean="0">
                <a:solidFill>
                  <a:srgbClr val="200AA6"/>
                </a:solidFill>
                <a:latin typeface="Arial" panose="020B0604020202020204" pitchFamily="34" charset="0"/>
              </a:rPr>
              <a:t>28 + (- </a:t>
            </a:r>
            <a:r>
              <a:rPr lang="ru-RU" altLang="ru-RU" sz="3600" b="1" dirty="0">
                <a:solidFill>
                  <a:srgbClr val="200AA6"/>
                </a:solidFill>
                <a:latin typeface="Arial" panose="020B0604020202020204" pitchFamily="34" charset="0"/>
              </a:rPr>
              <a:t>33</a:t>
            </a:r>
            <a:r>
              <a:rPr lang="ru-RU" altLang="ru-RU" sz="3600" b="1" dirty="0" smtClean="0">
                <a:solidFill>
                  <a:srgbClr val="200AA6"/>
                </a:solidFill>
                <a:latin typeface="Arial" panose="020B0604020202020204" pitchFamily="34" charset="0"/>
              </a:rPr>
              <a:t>) + 28 + (- </a:t>
            </a:r>
            <a:r>
              <a:rPr lang="ru-RU" altLang="ru-RU" sz="3600" b="1" dirty="0">
                <a:solidFill>
                  <a:srgbClr val="200AA6"/>
                </a:solidFill>
                <a:latin typeface="Arial" panose="020B0604020202020204" pitchFamily="34" charset="0"/>
              </a:rPr>
              <a:t>33) = - 5 + (- 5) = - 10</a:t>
            </a:r>
          </a:p>
        </p:txBody>
      </p:sp>
    </p:spTree>
    <p:extLst>
      <p:ext uri="{BB962C8B-B14F-4D97-AF65-F5344CB8AC3E}">
        <p14:creationId xmlns:p14="http://schemas.microsoft.com/office/powerpoint/2010/main" val="2326829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РЕШЕНИЕ ЗАДАЧ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05775" y="869053"/>
            <a:ext cx="99022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842.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сумму одинаковых слагаемых: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9515" y="1693833"/>
            <a:ext cx="113279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-3 + (-3) + (-3) + (-3) + (-3) + (-3) + (-3) + (-3) + (-3) + (-3) =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02539" y="2406360"/>
            <a:ext cx="54414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(-3) · 10 = -(3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 10) =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-30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22219" y="3471145"/>
            <a:ext cx="101425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-7 + (-7) + (-7) + (-7) + (-7) + (-7) + (-7) + (-7) + (-7) =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02539" y="4219848"/>
            <a:ext cx="50716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(-7)</a:t>
            </a:r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 9 = - (7 · 9) = - 63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46219" y="5063526"/>
            <a:ext cx="6468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-50 + (-50) + … + (-50) + (-50) =</a:t>
            </a:r>
            <a:endParaRPr lang="ru-RU" sz="3200" b="1" dirty="0">
              <a:solidFill>
                <a:srgbClr val="1F16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61639" y="5748123"/>
            <a:ext cx="6037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(-50)</a:t>
            </a:r>
            <a:r>
              <a:rPr lang="ru-RU" sz="3200" b="1" dirty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 20 = -(50 · 20) = -1000</a:t>
            </a:r>
            <a:endParaRPr lang="ru-RU" sz="3200" b="1" dirty="0">
              <a:solidFill>
                <a:srgbClr val="1F16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9085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" grpId="0"/>
      <p:bldP spid="4" grpId="0"/>
      <p:bldP spid="7" grpId="0"/>
      <p:bldP spid="8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РЕШЕНИЕ ЗАДАЧ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19200" y="864051"/>
            <a:ext cx="9753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856.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 помощью пяти цифр 5, скобок и знаков     арифметических действий получите числа:</a:t>
            </a:r>
          </a:p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-555;  -55;  -5;  0; 5;  55; 555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219200" y="2577174"/>
            <a:ext cx="473825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-555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(5 - 5) - 555; 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-55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-(5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·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+ 5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+ 5); 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-5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(55 - 55) - 5; 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(55 - 55)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 5;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(55 - 55) + 5; 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· 5 + 5 · 5 + 5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;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555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(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5 - 5)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+ 555.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8837" y="2577174"/>
            <a:ext cx="3505200" cy="115173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8837" y="3728905"/>
            <a:ext cx="3702129" cy="238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092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3" grpId="0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РЕШЕНИЕ ЗАДАЧ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19200" y="864051"/>
            <a:ext cx="9753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859.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Вычислите числовое значение выражений и сравните их: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04823" y="2352219"/>
            <a:ext cx="5400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(-11) + (-9)  и  -(11 + 9);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96000" y="2352220"/>
            <a:ext cx="52062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(-7) + (-5) и  -(7 + 5);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32533" y="4489634"/>
            <a:ext cx="50168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-((-17) + 3) и   17 - 7;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096000" y="4489634"/>
            <a:ext cx="55803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-((-32) + 12) и  32 - 12;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319223" y="3033668"/>
            <a:ext cx="4430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-(11 + 9) и  -(11 + 9);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34313" y="3713915"/>
            <a:ext cx="5400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-20  =  -20;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821491" y="5171083"/>
            <a:ext cx="28394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-(-14) и 10;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391809" y="5778948"/>
            <a:ext cx="2285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  &gt;  10;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470071" y="3055557"/>
            <a:ext cx="52062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-( 7 + 5) и  -(7 + 5);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389878" y="3713915"/>
            <a:ext cx="33666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-12  =  -12;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021782" y="5074409"/>
            <a:ext cx="25600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-(-20) и  20;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239560" y="5631323"/>
            <a:ext cx="25600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20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 20;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536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16" grpId="0"/>
      <p:bldP spid="17" grpId="0"/>
      <p:bldP spid="19" grpId="0"/>
      <p:bldP spid="20" grpId="0"/>
      <p:bldP spid="22" grpId="0"/>
      <p:bldP spid="23" grpId="0"/>
      <p:bldP spid="24" grpId="0"/>
      <p:bldP spid="25" grpId="0"/>
      <p:bldP spid="26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РЕШЕНИЕ ЗАДАЧ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-15778" y="864051"/>
            <a:ext cx="975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860.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Вычислите, пользуясь образцом: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4315" y="1626877"/>
            <a:ext cx="36961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(-202) + (-198) =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72642" y="2447176"/>
            <a:ext cx="33698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-338 + (-62) =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34315" y="3220537"/>
            <a:ext cx="328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-38 + (-162) =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76976" y="4046946"/>
            <a:ext cx="32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-75 + (-125) =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75454" y="4873354"/>
            <a:ext cx="34497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5) -279 + (-586) =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78472" y="5706439"/>
            <a:ext cx="36437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6) -729 + (-731) =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25237" y="1603031"/>
            <a:ext cx="2989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-(202 + 198) = 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32514" y="1592289"/>
            <a:ext cx="10789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-400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70377" y="2456632"/>
            <a:ext cx="2768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-(338 + 62) =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98878" y="2450286"/>
            <a:ext cx="11083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-400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80098" y="3235562"/>
            <a:ext cx="288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-(38 + 162) =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398878" y="3235562"/>
            <a:ext cx="111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- 200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792255" y="4046945"/>
            <a:ext cx="2747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-(75 + 125) =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398877" y="4040269"/>
            <a:ext cx="11083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-200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865418" y="4873354"/>
            <a:ext cx="34497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-(279 + 586) =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821499" y="4873354"/>
            <a:ext cx="1218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-865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161578" y="5699762"/>
            <a:ext cx="28574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-(729 + 731) =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782512" y="5701311"/>
            <a:ext cx="13845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-1460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9716" y="1732892"/>
            <a:ext cx="3307971" cy="372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252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16" grpId="0"/>
      <p:bldP spid="17" grpId="0"/>
      <p:bldP spid="18" grpId="0"/>
      <p:bldP spid="19" grpId="0"/>
      <p:bldP spid="20" grpId="0"/>
      <p:bldP spid="29" grpId="0"/>
      <p:bldP spid="30" grpId="0"/>
      <p:bldP spid="11" grpId="0"/>
      <p:bldP spid="12" grpId="0"/>
      <p:bldP spid="15" grpId="0"/>
      <p:bldP spid="23" grpId="0"/>
      <p:bldP spid="24" grpId="0"/>
      <p:bldP spid="25" grpId="0"/>
      <p:bldP spid="26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0060" y="2507828"/>
            <a:ext cx="2700686" cy="235814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2909" y="3613381"/>
            <a:ext cx="2869084" cy="250518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067" y="3702169"/>
            <a:ext cx="2665712" cy="2327607"/>
          </a:xfrm>
          <a:prstGeom prst="rect">
            <a:avLst/>
          </a:prstGeom>
        </p:spPr>
      </p:pic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РЕШЕНИЕ ЗАДАЧ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7889" y="811619"/>
            <a:ext cx="120141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861</a:t>
            </a:r>
            <a:r>
              <a:rPr lang="ru-RU" sz="24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Проведите прямую так , чтобы она разделила пятиугольник на:</a:t>
            </a:r>
          </a:p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два треугольника; 2) три треугольника; 3) треугольник и четырёхугольник; </a:t>
            </a:r>
          </a:p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4) два треугольника и четырёхугольник; 5) два четырёхугольника  (рис 97).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301" y="2461408"/>
            <a:ext cx="2644486" cy="2309073"/>
          </a:xfrm>
          <a:prstGeom prst="rect">
            <a:avLst/>
          </a:prstGeom>
        </p:spPr>
      </p:pic>
      <p:cxnSp>
        <p:nvCxnSpPr>
          <p:cNvPr id="12" name="Прямая соединительная линия 11"/>
          <p:cNvCxnSpPr/>
          <p:nvPr/>
        </p:nvCxnSpPr>
        <p:spPr>
          <a:xfrm flipH="1">
            <a:off x="872836" y="3674459"/>
            <a:ext cx="698530" cy="398777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 flipV="1">
            <a:off x="1549460" y="3686900"/>
            <a:ext cx="985143" cy="83579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 flipV="1">
            <a:off x="3654863" y="4770482"/>
            <a:ext cx="1776119" cy="48039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 flipV="1">
            <a:off x="6539345" y="2701636"/>
            <a:ext cx="1745674" cy="484909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 flipV="1">
            <a:off x="10157625" y="4941402"/>
            <a:ext cx="69826" cy="683543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1813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РЕШЕНИЕ ЗАДАЧ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34900397"/>
                  </p:ext>
                </p:extLst>
              </p:nvPr>
            </p:nvGraphicFramePr>
            <p:xfrm>
              <a:off x="420028" y="2436872"/>
              <a:ext cx="11351943" cy="275331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61327">
                      <a:extLst>
                        <a:ext uri="{9D8B030D-6E8A-4147-A177-3AD203B41FA5}">
                          <a16:colId xmlns:a16="http://schemas.microsoft.com/office/drawing/2014/main" val="4231103493"/>
                        </a:ext>
                      </a:extLst>
                    </a:gridCol>
                    <a:gridCol w="1080431">
                      <a:extLst>
                        <a:ext uri="{9D8B030D-6E8A-4147-A177-3AD203B41FA5}">
                          <a16:colId xmlns:a16="http://schemas.microsoft.com/office/drawing/2014/main" val="2720525358"/>
                        </a:ext>
                      </a:extLst>
                    </a:gridCol>
                    <a:gridCol w="1025913">
                      <a:extLst>
                        <a:ext uri="{9D8B030D-6E8A-4147-A177-3AD203B41FA5}">
                          <a16:colId xmlns:a16="http://schemas.microsoft.com/office/drawing/2014/main" val="1605113360"/>
                        </a:ext>
                      </a:extLst>
                    </a:gridCol>
                    <a:gridCol w="1248936">
                      <a:extLst>
                        <a:ext uri="{9D8B030D-6E8A-4147-A177-3AD203B41FA5}">
                          <a16:colId xmlns:a16="http://schemas.microsoft.com/office/drawing/2014/main" val="2744904579"/>
                        </a:ext>
                      </a:extLst>
                    </a:gridCol>
                    <a:gridCol w="1449659">
                      <a:extLst>
                        <a:ext uri="{9D8B030D-6E8A-4147-A177-3AD203B41FA5}">
                          <a16:colId xmlns:a16="http://schemas.microsoft.com/office/drawing/2014/main" val="3018800108"/>
                        </a:ext>
                      </a:extLst>
                    </a:gridCol>
                    <a:gridCol w="1501696">
                      <a:extLst>
                        <a:ext uri="{9D8B030D-6E8A-4147-A177-3AD203B41FA5}">
                          <a16:colId xmlns:a16="http://schemas.microsoft.com/office/drawing/2014/main" val="4146439613"/>
                        </a:ext>
                      </a:extLst>
                    </a:gridCol>
                    <a:gridCol w="1261327">
                      <a:extLst>
                        <a:ext uri="{9D8B030D-6E8A-4147-A177-3AD203B41FA5}">
                          <a16:colId xmlns:a16="http://schemas.microsoft.com/office/drawing/2014/main" val="1365472103"/>
                        </a:ext>
                      </a:extLst>
                    </a:gridCol>
                    <a:gridCol w="1261327">
                      <a:extLst>
                        <a:ext uri="{9D8B030D-6E8A-4147-A177-3AD203B41FA5}">
                          <a16:colId xmlns:a16="http://schemas.microsoft.com/office/drawing/2014/main" val="754029580"/>
                        </a:ext>
                      </a:extLst>
                    </a:gridCol>
                    <a:gridCol w="1261327">
                      <a:extLst>
                        <a:ext uri="{9D8B030D-6E8A-4147-A177-3AD203B41FA5}">
                          <a16:colId xmlns:a16="http://schemas.microsoft.com/office/drawing/2014/main" val="616395245"/>
                        </a:ext>
                      </a:extLst>
                    </a:gridCol>
                  </a:tblGrid>
                  <a:tr h="91777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</a:t>
                          </a:r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ru-RU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</a:t>
                          </a:r>
                          <a:r>
                            <a:rPr lang="en-US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</a:t>
                          </a:r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-1</a:t>
                          </a:r>
                          <a:r>
                            <a:rPr lang="ru-RU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</a:t>
                          </a:r>
                          <a:r>
                            <a:rPr lang="en-US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</a:t>
                          </a:r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-</a:t>
                          </a:r>
                          <a:r>
                            <a:rPr lang="ru-RU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3,14</a:t>
                          </a:r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-4,91</a:t>
                          </a:r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8,93</a:t>
                          </a:r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-7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3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3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num>
                                <m:den>
                                  <m:r>
                                    <a:rPr lang="ru-RU" sz="3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den>
                              </m:f>
                            </m:oMath>
                          </a14:m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-18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3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3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num>
                                <m:den>
                                  <m:r>
                                    <a:rPr lang="ru-RU" sz="3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𝟕</m:t>
                                  </m:r>
                                </m:den>
                              </m:f>
                            </m:oMath>
                          </a14:m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3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3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𝟏𝟏</m:t>
                                  </m:r>
                                </m:num>
                                <m:den>
                                  <m:r>
                                    <a:rPr lang="ru-RU" sz="3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𝟐𝟑</m:t>
                                  </m:r>
                                </m:den>
                              </m:f>
                            </m:oMath>
                          </a14:m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03787383"/>
                      </a:ext>
                    </a:extLst>
                  </a:tr>
                  <a:tr h="91777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q</a:t>
                          </a:r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-3,8</a:t>
                          </a:r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2,71</a:t>
                          </a:r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14,91</a:t>
                          </a:r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-</a:t>
                          </a:r>
                          <a:r>
                            <a:rPr lang="ru-RU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11,93</a:t>
                          </a:r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i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9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3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3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𝟓</m:t>
                                  </m:r>
                                </m:num>
                                <m:den>
                                  <m:r>
                                    <a:rPr lang="ru-RU" sz="3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𝟔</m:t>
                                  </m:r>
                                </m:den>
                              </m:f>
                            </m:oMath>
                          </a14:m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-19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3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3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num>
                                <m:den>
                                  <m:r>
                                    <a:rPr lang="ru-RU" sz="3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𝟕</m:t>
                                  </m:r>
                                </m:den>
                              </m:f>
                            </m:oMath>
                          </a14:m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-9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3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3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𝟏𝟎</m:t>
                                  </m:r>
                                </m:num>
                                <m:den>
                                  <m:r>
                                    <a:rPr lang="ru-RU" sz="3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𝟐𝟑</m:t>
                                  </m:r>
                                </m:den>
                              </m:f>
                            </m:oMath>
                          </a14:m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74102285"/>
                      </a:ext>
                    </a:extLst>
                  </a:tr>
                  <a:tr h="91777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 + q</a:t>
                          </a:r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-1</a:t>
                          </a:r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-1,5</a:t>
                          </a:r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200" b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200" b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573290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34900397"/>
                  </p:ext>
                </p:extLst>
              </p:nvPr>
            </p:nvGraphicFramePr>
            <p:xfrm>
              <a:off x="420028" y="2436872"/>
              <a:ext cx="11351943" cy="275331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61327">
                      <a:extLst>
                        <a:ext uri="{9D8B030D-6E8A-4147-A177-3AD203B41FA5}">
                          <a16:colId xmlns:a16="http://schemas.microsoft.com/office/drawing/2014/main" val="4231103493"/>
                        </a:ext>
                      </a:extLst>
                    </a:gridCol>
                    <a:gridCol w="1080431">
                      <a:extLst>
                        <a:ext uri="{9D8B030D-6E8A-4147-A177-3AD203B41FA5}">
                          <a16:colId xmlns:a16="http://schemas.microsoft.com/office/drawing/2014/main" val="2720525358"/>
                        </a:ext>
                      </a:extLst>
                    </a:gridCol>
                    <a:gridCol w="1025913">
                      <a:extLst>
                        <a:ext uri="{9D8B030D-6E8A-4147-A177-3AD203B41FA5}">
                          <a16:colId xmlns:a16="http://schemas.microsoft.com/office/drawing/2014/main" val="1605113360"/>
                        </a:ext>
                      </a:extLst>
                    </a:gridCol>
                    <a:gridCol w="1248936">
                      <a:extLst>
                        <a:ext uri="{9D8B030D-6E8A-4147-A177-3AD203B41FA5}">
                          <a16:colId xmlns:a16="http://schemas.microsoft.com/office/drawing/2014/main" val="2744904579"/>
                        </a:ext>
                      </a:extLst>
                    </a:gridCol>
                    <a:gridCol w="1449659">
                      <a:extLst>
                        <a:ext uri="{9D8B030D-6E8A-4147-A177-3AD203B41FA5}">
                          <a16:colId xmlns:a16="http://schemas.microsoft.com/office/drawing/2014/main" val="3018800108"/>
                        </a:ext>
                      </a:extLst>
                    </a:gridCol>
                    <a:gridCol w="1501696">
                      <a:extLst>
                        <a:ext uri="{9D8B030D-6E8A-4147-A177-3AD203B41FA5}">
                          <a16:colId xmlns:a16="http://schemas.microsoft.com/office/drawing/2014/main" val="4146439613"/>
                        </a:ext>
                      </a:extLst>
                    </a:gridCol>
                    <a:gridCol w="1261327">
                      <a:extLst>
                        <a:ext uri="{9D8B030D-6E8A-4147-A177-3AD203B41FA5}">
                          <a16:colId xmlns:a16="http://schemas.microsoft.com/office/drawing/2014/main" val="1365472103"/>
                        </a:ext>
                      </a:extLst>
                    </a:gridCol>
                    <a:gridCol w="1261327">
                      <a:extLst>
                        <a:ext uri="{9D8B030D-6E8A-4147-A177-3AD203B41FA5}">
                          <a16:colId xmlns:a16="http://schemas.microsoft.com/office/drawing/2014/main" val="754029580"/>
                        </a:ext>
                      </a:extLst>
                    </a:gridCol>
                    <a:gridCol w="1261327">
                      <a:extLst>
                        <a:ext uri="{9D8B030D-6E8A-4147-A177-3AD203B41FA5}">
                          <a16:colId xmlns:a16="http://schemas.microsoft.com/office/drawing/2014/main" val="616395245"/>
                        </a:ext>
                      </a:extLst>
                    </a:gridCol>
                  </a:tblGrid>
                  <a:tr h="91777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</a:t>
                          </a:r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ru-RU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</a:t>
                          </a:r>
                          <a:r>
                            <a:rPr lang="en-US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</a:t>
                          </a:r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-1</a:t>
                          </a:r>
                          <a:r>
                            <a:rPr lang="ru-RU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</a:t>
                          </a:r>
                          <a:r>
                            <a:rPr lang="en-US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</a:t>
                          </a:r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-</a:t>
                          </a:r>
                          <a:r>
                            <a:rPr lang="ru-RU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3,14</a:t>
                          </a:r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-4,91</a:t>
                          </a:r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8,93</a:t>
                          </a:r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600966" t="-662" r="-200966" b="-2033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700966" t="-662" r="-100966" b="-2033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800966" t="-662" r="-966" b="-2033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03787383"/>
                      </a:ext>
                    </a:extLst>
                  </a:tr>
                  <a:tr h="91777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q</a:t>
                          </a:r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-3,8</a:t>
                          </a:r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2,71</a:t>
                          </a:r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14,91</a:t>
                          </a:r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-</a:t>
                          </a:r>
                          <a:r>
                            <a:rPr lang="ru-RU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11,93</a:t>
                          </a:r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600966" t="-100662" r="-200966" b="-1033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700966" t="-100662" r="-100966" b="-1033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800966" t="-100662" r="-966" b="-1033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74102285"/>
                      </a:ext>
                    </a:extLst>
                  </a:tr>
                  <a:tr h="91777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 + q</a:t>
                          </a:r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-1</a:t>
                          </a:r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-1,5</a:t>
                          </a:r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200" b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200" b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2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1573290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" name="TextBox 2"/>
          <p:cNvSpPr txBox="1"/>
          <p:nvPr/>
        </p:nvSpPr>
        <p:spPr>
          <a:xfrm>
            <a:off x="3113556" y="1169874"/>
            <a:ext cx="7079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858.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Заполните таблицу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0" y="4433454"/>
            <a:ext cx="12469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-0,43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58691" y="4433453"/>
            <a:ext cx="8174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32004" y="4433453"/>
            <a:ext cx="701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- 3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8363751" y="4322614"/>
                <a:ext cx="591829" cy="8109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3751" y="4322614"/>
                <a:ext cx="591829" cy="810991"/>
              </a:xfrm>
              <a:prstGeom prst="rect">
                <a:avLst/>
              </a:prstGeom>
              <a:blipFill>
                <a:blip r:embed="rId4"/>
                <a:stretch>
                  <a:fillRect l="-25773" b="-90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9408064" y="4324537"/>
                <a:ext cx="955711" cy="8090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-37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den>
                    </m:f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8064" y="4324537"/>
                <a:ext cx="955711" cy="809068"/>
              </a:xfrm>
              <a:prstGeom prst="rect">
                <a:avLst/>
              </a:prstGeom>
              <a:blipFill>
                <a:blip r:embed="rId5"/>
                <a:stretch>
                  <a:fillRect l="-15924" b="-97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0713545" y="4322614"/>
                <a:ext cx="907621" cy="8036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𝟐𝟐</m:t>
                        </m:r>
                      </m:num>
                      <m:den>
                        <m:r>
                          <a:rPr 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𝟐𝟑</m:t>
                        </m:r>
                      </m:den>
                    </m:f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3545" y="4322614"/>
                <a:ext cx="907621" cy="803682"/>
              </a:xfrm>
              <a:prstGeom prst="rect">
                <a:avLst/>
              </a:prstGeom>
              <a:blipFill>
                <a:blip r:embed="rId6"/>
                <a:stretch>
                  <a:fillRect l="-16779" b="-98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5232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3" grpId="0"/>
      <p:bldP spid="4" grpId="0"/>
      <p:bldP spid="7" grpId="0"/>
      <p:bldP spid="5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b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36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ПРОВЕРЯЕМ ЗНАНИЯ, УМЕНИЯ И НАВЫКИ. </a:t>
            </a:r>
            <a:endParaRPr lang="ru-RU" altLang="ru-RU" sz="36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" name="Rectangle 3"/>
          <p:cNvSpPr txBox="1">
            <a:spLocks/>
          </p:cNvSpPr>
          <p:nvPr/>
        </p:nvSpPr>
        <p:spPr>
          <a:xfrm>
            <a:off x="1082963" y="1982353"/>
            <a:ext cx="2840182" cy="457200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sz="28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 + (-17) =</a:t>
            </a:r>
            <a:endParaRPr lang="ru-RU" sz="28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 txBox="1">
            <a:spLocks/>
          </p:cNvSpPr>
          <p:nvPr/>
        </p:nvSpPr>
        <p:spPr>
          <a:xfrm>
            <a:off x="611909" y="2873803"/>
            <a:ext cx="3249946" cy="457200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sz="28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-168 + (-53) =</a:t>
            </a:r>
            <a:endParaRPr lang="ru-RU" sz="28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 txBox="1">
            <a:spLocks/>
          </p:cNvSpPr>
          <p:nvPr/>
        </p:nvSpPr>
        <p:spPr>
          <a:xfrm>
            <a:off x="1211986" y="3813248"/>
            <a:ext cx="2647102" cy="442912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sz="28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-49 + 16 =</a:t>
            </a:r>
            <a:endParaRPr lang="ru-RU" sz="28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 txBox="1">
            <a:spLocks/>
          </p:cNvSpPr>
          <p:nvPr/>
        </p:nvSpPr>
        <p:spPr>
          <a:xfrm>
            <a:off x="858098" y="4753616"/>
            <a:ext cx="3003756" cy="457200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sz="28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-53 + (-61) =</a:t>
            </a:r>
            <a:endParaRPr lang="ru-RU" sz="28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 txBox="1">
            <a:spLocks/>
          </p:cNvSpPr>
          <p:nvPr/>
        </p:nvSpPr>
        <p:spPr>
          <a:xfrm>
            <a:off x="858098" y="5693062"/>
            <a:ext cx="3003756" cy="457200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sz="28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 + (-118) =</a:t>
            </a:r>
            <a:endParaRPr lang="ru-RU" sz="28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 txBox="1">
            <a:spLocks/>
          </p:cNvSpPr>
          <p:nvPr/>
        </p:nvSpPr>
        <p:spPr>
          <a:xfrm>
            <a:off x="5406179" y="1982505"/>
            <a:ext cx="3377603" cy="457200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sz="28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229 + (-275) =</a:t>
            </a:r>
            <a:endParaRPr lang="ru-RU" sz="28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 txBox="1">
            <a:spLocks/>
          </p:cNvSpPr>
          <p:nvPr/>
        </p:nvSpPr>
        <p:spPr>
          <a:xfrm>
            <a:off x="5406179" y="2869044"/>
            <a:ext cx="2840181" cy="457200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sz="28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-29 + (-4) =</a:t>
            </a:r>
            <a:endParaRPr lang="ru-RU" sz="28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 txBox="1">
            <a:spLocks/>
          </p:cNvSpPr>
          <p:nvPr/>
        </p:nvSpPr>
        <p:spPr>
          <a:xfrm>
            <a:off x="5406180" y="3842935"/>
            <a:ext cx="2647102" cy="457200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sz="28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-95 + 112 =</a:t>
            </a:r>
            <a:endParaRPr lang="ru-RU" sz="28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 txBox="1">
            <a:spLocks/>
          </p:cNvSpPr>
          <p:nvPr/>
        </p:nvSpPr>
        <p:spPr>
          <a:xfrm>
            <a:off x="5406178" y="4753616"/>
            <a:ext cx="3618717" cy="457200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sz="28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- 101 + (-120) =</a:t>
            </a:r>
            <a:endParaRPr lang="ru-RU" sz="28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 txBox="1">
            <a:spLocks/>
          </p:cNvSpPr>
          <p:nvPr/>
        </p:nvSpPr>
        <p:spPr>
          <a:xfrm>
            <a:off x="5406178" y="5704705"/>
            <a:ext cx="2983063" cy="457200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sz="28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-138 + 24 = </a:t>
            </a:r>
            <a:endParaRPr lang="ru-RU" sz="28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/>
          <p:cNvCxnSpPr>
            <a:stCxn id="9" idx="1"/>
            <a:endCxn id="8" idx="3"/>
          </p:cNvCxnSpPr>
          <p:nvPr/>
        </p:nvCxnSpPr>
        <p:spPr>
          <a:xfrm flipH="1">
            <a:off x="3861854" y="2211105"/>
            <a:ext cx="1544325" cy="371055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10" idx="1"/>
            <a:endCxn id="6" idx="3"/>
          </p:cNvCxnSpPr>
          <p:nvPr/>
        </p:nvCxnSpPr>
        <p:spPr>
          <a:xfrm flipH="1">
            <a:off x="3859088" y="3097644"/>
            <a:ext cx="1547091" cy="93706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4" idx="3"/>
            <a:endCxn id="11" idx="1"/>
          </p:cNvCxnSpPr>
          <p:nvPr/>
        </p:nvCxnSpPr>
        <p:spPr>
          <a:xfrm>
            <a:off x="3923145" y="2210953"/>
            <a:ext cx="1483035" cy="186058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stCxn id="5" idx="3"/>
            <a:endCxn id="12" idx="1"/>
          </p:cNvCxnSpPr>
          <p:nvPr/>
        </p:nvCxnSpPr>
        <p:spPr>
          <a:xfrm>
            <a:off x="3861855" y="3102403"/>
            <a:ext cx="1544323" cy="187981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7" idx="3"/>
            <a:endCxn id="13" idx="1"/>
          </p:cNvCxnSpPr>
          <p:nvPr/>
        </p:nvCxnSpPr>
        <p:spPr>
          <a:xfrm>
            <a:off x="3861854" y="4982216"/>
            <a:ext cx="1544324" cy="95108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7" name="Прямоугольник 2"/>
          <p:cNvSpPr>
            <a:spLocks noChangeArrowheads="1"/>
          </p:cNvSpPr>
          <p:nvPr/>
        </p:nvSpPr>
        <p:spPr bwMode="auto">
          <a:xfrm>
            <a:off x="858098" y="747783"/>
            <a:ext cx="1048139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 b="1" dirty="0">
                <a:latin typeface="Arial" panose="020B0604020202020204" pitchFamily="34" charset="0"/>
              </a:rPr>
              <a:t>Сопоставьте примеры из первого и второго столбиков, имеющие одинаковые ответы.</a:t>
            </a:r>
          </a:p>
        </p:txBody>
      </p:sp>
      <p:sp>
        <p:nvSpPr>
          <p:cNvPr id="7192" name="Прямоугольник 7191"/>
          <p:cNvSpPr/>
          <p:nvPr/>
        </p:nvSpPr>
        <p:spPr>
          <a:xfrm>
            <a:off x="3100440" y="1970835"/>
            <a:ext cx="5854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endParaRPr lang="ru-RU" sz="2800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2922425" y="2843697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-221</a:t>
            </a:r>
            <a:endParaRPr lang="ru-RU" sz="2800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3014374" y="3788305"/>
            <a:ext cx="7056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-33</a:t>
            </a:r>
            <a:endParaRPr lang="ru-RU" sz="2800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2953715" y="4732913"/>
            <a:ext cx="8793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-114</a:t>
            </a:r>
            <a:endParaRPr lang="ru-RU" sz="2800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3074486" y="5680321"/>
            <a:ext cx="7056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-46</a:t>
            </a:r>
            <a:endParaRPr lang="ru-RU" sz="2800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7893539" y="1934169"/>
            <a:ext cx="7056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-46</a:t>
            </a:r>
            <a:endParaRPr lang="ru-RU" sz="2800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7347640" y="2860176"/>
            <a:ext cx="7056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-33</a:t>
            </a:r>
            <a:endParaRPr lang="ru-RU" sz="2800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7312709" y="3813529"/>
            <a:ext cx="5854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endParaRPr lang="ru-RU" sz="2800" dirty="0"/>
          </a:p>
        </p:txBody>
      </p:sp>
      <p:sp>
        <p:nvSpPr>
          <p:cNvPr id="66" name="Прямоугольник 65"/>
          <p:cNvSpPr/>
          <p:nvPr/>
        </p:nvSpPr>
        <p:spPr>
          <a:xfrm>
            <a:off x="8053282" y="4720606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-221</a:t>
            </a:r>
            <a:endParaRPr lang="ru-RU" sz="2800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7330064" y="5675977"/>
            <a:ext cx="8793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-114</a:t>
            </a:r>
            <a:endParaRPr lang="ru-RU" sz="2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376572" y="1756946"/>
            <a:ext cx="2133922" cy="456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707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7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7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7192" grpId="0"/>
      <p:bldP spid="59" grpId="0"/>
      <p:bldP spid="62" grpId="0"/>
      <p:bldP spid="63" grpId="0"/>
      <p:bldP spid="64" grpId="0"/>
      <p:bldP spid="6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3ba646c97b782efe74d83332aa2b173ec54ff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13445</TotalTime>
  <Words>926</Words>
  <Application>Microsoft Office PowerPoint</Application>
  <PresentationFormat>Широкоэкранный</PresentationFormat>
  <Paragraphs>136</Paragraphs>
  <Slides>10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1046</cp:revision>
  <dcterms:created xsi:type="dcterms:W3CDTF">2020-08-26T00:15:27Z</dcterms:created>
  <dcterms:modified xsi:type="dcterms:W3CDTF">2021-01-24T07:16:26Z</dcterms:modified>
</cp:coreProperties>
</file>