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40" r:id="rId3"/>
    <p:sldId id="333" r:id="rId4"/>
    <p:sldId id="328" r:id="rId5"/>
    <p:sldId id="332" r:id="rId6"/>
    <p:sldId id="342" r:id="rId7"/>
    <p:sldId id="334" r:id="rId8"/>
    <p:sldId id="335" r:id="rId9"/>
    <p:sldId id="339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FF0066"/>
    <a:srgbClr val="1F169A"/>
    <a:srgbClr val="FF99FF"/>
    <a:srgbClr val="9C1414"/>
    <a:srgbClr val="5A2781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9357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64552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8181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5644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0666" y="3316996"/>
            <a:ext cx="6201007" cy="255358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</a:t>
            </a:r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(СЛОЖЕНИЕ ЧИСЕЛ</a:t>
            </a:r>
          </a:p>
          <a:p>
            <a:pPr marL="26841"/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С РАЗНЫМИ ЗНАКАМИ)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3330847"/>
            <a:ext cx="595744" cy="24288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86" y="3102339"/>
            <a:ext cx="3105647" cy="29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870, № 871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158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ЗАНИМАТЕЛЬНАЯ ЗАДАЧА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8" y="1191101"/>
            <a:ext cx="3098079" cy="398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39911" y="895222"/>
            <a:ext cx="751176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3200" b="1" dirty="0">
                <a:latin typeface="Arial" panose="020B0604020202020204" pitchFamily="34" charset="0"/>
              </a:rPr>
              <a:t>По дереву вверх от сучка ползёт </a:t>
            </a:r>
            <a:r>
              <a:rPr lang="ru-RU" altLang="ru-RU" sz="3200" b="1" dirty="0" smtClean="0">
                <a:latin typeface="Arial" panose="020B0604020202020204" pitchFamily="34" charset="0"/>
              </a:rPr>
              <a:t>улитка. За день </a:t>
            </a:r>
            <a:r>
              <a:rPr lang="ru-RU" altLang="ru-RU" sz="3200" b="1" dirty="0">
                <a:latin typeface="Arial" panose="020B0604020202020204" pitchFamily="34" charset="0"/>
              </a:rPr>
              <a:t>она проползает на 28 см вверх, а ночью, засыпая, сползала вниз на 33 см. Давайте подсчитаем, где же она оказалась спустя 2 дня.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28801" y="5566884"/>
            <a:ext cx="8825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200AA6"/>
                </a:solidFill>
                <a:latin typeface="Arial" panose="020B0604020202020204" pitchFamily="34" charset="0"/>
              </a:rPr>
              <a:t>28 + (- </a:t>
            </a:r>
            <a:r>
              <a:rPr lang="ru-RU" altLang="ru-RU" sz="3600" b="1" dirty="0">
                <a:solidFill>
                  <a:srgbClr val="200AA6"/>
                </a:solidFill>
                <a:latin typeface="Arial" panose="020B0604020202020204" pitchFamily="34" charset="0"/>
              </a:rPr>
              <a:t>33</a:t>
            </a:r>
            <a:r>
              <a:rPr lang="ru-RU" altLang="ru-RU" sz="3600" b="1" dirty="0" smtClean="0">
                <a:solidFill>
                  <a:srgbClr val="200AA6"/>
                </a:solidFill>
                <a:latin typeface="Arial" panose="020B0604020202020204" pitchFamily="34" charset="0"/>
              </a:rPr>
              <a:t>) + 28 + (- </a:t>
            </a:r>
            <a:r>
              <a:rPr lang="ru-RU" altLang="ru-RU" sz="3600" b="1" dirty="0">
                <a:solidFill>
                  <a:srgbClr val="200AA6"/>
                </a:solidFill>
                <a:latin typeface="Arial" panose="020B0604020202020204" pitchFamily="34" charset="0"/>
              </a:rPr>
              <a:t>33) = - 5 + (- 5) = - 10</a:t>
            </a:r>
          </a:p>
        </p:txBody>
      </p:sp>
    </p:spTree>
    <p:extLst>
      <p:ext uri="{BB962C8B-B14F-4D97-AF65-F5344CB8AC3E}">
        <p14:creationId xmlns:p14="http://schemas.microsoft.com/office/powerpoint/2010/main" val="23268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5775" y="869053"/>
            <a:ext cx="990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сумму одинаковых слагаемых: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515" y="1693833"/>
            <a:ext cx="1132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+ (-3) + (-3) + (-3) + (-3) + (-3) + (-3) + (-3) + (-3) + (-3) =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539" y="2406360"/>
            <a:ext cx="544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(-3) · 10 = -(3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10) =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219" y="3471145"/>
            <a:ext cx="1014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+ (-7) + (-7) + (-7) + (-7) + (-7) + (-7) + (-7) + (-7) =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2539" y="4219848"/>
            <a:ext cx="50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(-7)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9 = - (7 · 9) = - 63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219" y="5063526"/>
            <a:ext cx="646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 + (-50) + … + (-50) + (-50) =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1639" y="5748123"/>
            <a:ext cx="603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(-50)</a:t>
            </a: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20 = -(50 · 20) = -1000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4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864051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856.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пяти цифр 5, скобок и знаков     арифметических действий получите числа: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-555;  -55;  -5;  0; 5;  55; 555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2577174"/>
            <a:ext cx="4738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-555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(5 - 5) - 555;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-55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-(5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+ 5);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(55 - 55) - 5;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(55 - 55)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5;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(55 - 55) + 5;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· 5 + 5 · 5 + 5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5 - 5)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+ 555.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837" y="2577174"/>
            <a:ext cx="3505200" cy="11517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37" y="3728905"/>
            <a:ext cx="3702129" cy="23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864051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859.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числовое значение выражений и сравните их: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23" y="2352219"/>
            <a:ext cx="54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(-11) + (-9)  и  -(11 + 9);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2352220"/>
            <a:ext cx="520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(-7) + (-5) и  -(7 + 5);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533" y="4489634"/>
            <a:ext cx="501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-((-17) + 3) и   17 - 7;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4489634"/>
            <a:ext cx="558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-((-32) + 12) и  32 - 12;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9223" y="3033668"/>
            <a:ext cx="443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-(11 + 9) и  -(11 + 9);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313" y="3713915"/>
            <a:ext cx="54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  =  -20;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91" y="5171083"/>
            <a:ext cx="283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-(-14) и 10;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809" y="5778948"/>
            <a:ext cx="228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 &gt;  10;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0071" y="3055557"/>
            <a:ext cx="520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-( 7 + 5) и  -(7 + 5);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9878" y="3713915"/>
            <a:ext cx="336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  =  -12;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1782" y="5074409"/>
            <a:ext cx="256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-(-20) и  20;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9560" y="5631323"/>
            <a:ext cx="256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 20;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778" y="864051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Вычислите, пользуясь образцом: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15" y="1626877"/>
            <a:ext cx="369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(-202) + (-198) =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642" y="2447176"/>
            <a:ext cx="336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-338 + (-62)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315" y="3220537"/>
            <a:ext cx="328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-38 + (-162)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976" y="404694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-75 + (-125)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454" y="4873354"/>
            <a:ext cx="344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-279 + (-586)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472" y="5706439"/>
            <a:ext cx="364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-729 + (-731)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237" y="1603031"/>
            <a:ext cx="29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-(202 + 198) =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2514" y="1592289"/>
            <a:ext cx="107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77" y="2456632"/>
            <a:ext cx="276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-(338 + 62)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8878" y="2450286"/>
            <a:ext cx="110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0098" y="3235562"/>
            <a:ext cx="288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-(38 + 162)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8878" y="3235562"/>
            <a:ext cx="111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2255" y="4046945"/>
            <a:ext cx="274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-(75 + 125)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8877" y="4040269"/>
            <a:ext cx="110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5418" y="4873354"/>
            <a:ext cx="344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-(279 + 586)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1499" y="4873354"/>
            <a:ext cx="121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-865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1578" y="5699762"/>
            <a:ext cx="285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-(729 + 731)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2512" y="5701311"/>
            <a:ext cx="138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-1460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716" y="1732892"/>
            <a:ext cx="3307971" cy="37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6" grpId="0"/>
      <p:bldP spid="17" grpId="0"/>
      <p:bldP spid="18" grpId="0"/>
      <p:bldP spid="19" grpId="0"/>
      <p:bldP spid="20" grpId="0"/>
      <p:bldP spid="29" grpId="0"/>
      <p:bldP spid="30" grpId="0"/>
      <p:bldP spid="11" grpId="0"/>
      <p:bldP spid="12" grpId="0"/>
      <p:bldP spid="15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60" y="2507828"/>
            <a:ext cx="2700686" cy="23581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909" y="3613381"/>
            <a:ext cx="2869084" cy="2505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67" y="3702169"/>
            <a:ext cx="2665712" cy="2327607"/>
          </a:xfrm>
          <a:prstGeom prst="rect">
            <a:avLst/>
          </a:prstGeom>
        </p:spPr>
      </p:pic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89" y="811619"/>
            <a:ext cx="1201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861</a:t>
            </a:r>
            <a:r>
              <a:rPr lang="ru-RU" sz="24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Проведите прямую так , чтобы она разделила пятиугольник на: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два треугольника; 2) три треугольника; 3) треугольник и четырёхугольник;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два треугольника и четырёхугольник; 5) два четырёхугольника  (рис 97).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1" y="2461408"/>
            <a:ext cx="2644486" cy="230907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872836" y="3674459"/>
            <a:ext cx="698530" cy="398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549460" y="3686900"/>
            <a:ext cx="985143" cy="8357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654863" y="4770482"/>
            <a:ext cx="1776119" cy="4803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539345" y="2701636"/>
            <a:ext cx="1745674" cy="484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0157625" y="4941402"/>
            <a:ext cx="69826" cy="6835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900397"/>
                  </p:ext>
                </p:extLst>
              </p:nvPr>
            </p:nvGraphicFramePr>
            <p:xfrm>
              <a:off x="420028" y="2436872"/>
              <a:ext cx="11351943" cy="2753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327">
                      <a:extLst>
                        <a:ext uri="{9D8B030D-6E8A-4147-A177-3AD203B41FA5}">
                          <a16:colId xmlns:a16="http://schemas.microsoft.com/office/drawing/2014/main" val="4231103493"/>
                        </a:ext>
                      </a:extLst>
                    </a:gridCol>
                    <a:gridCol w="1080431">
                      <a:extLst>
                        <a:ext uri="{9D8B030D-6E8A-4147-A177-3AD203B41FA5}">
                          <a16:colId xmlns:a16="http://schemas.microsoft.com/office/drawing/2014/main" val="2720525358"/>
                        </a:ext>
                      </a:extLst>
                    </a:gridCol>
                    <a:gridCol w="1025913">
                      <a:extLst>
                        <a:ext uri="{9D8B030D-6E8A-4147-A177-3AD203B41FA5}">
                          <a16:colId xmlns:a16="http://schemas.microsoft.com/office/drawing/2014/main" val="1605113360"/>
                        </a:ext>
                      </a:extLst>
                    </a:gridCol>
                    <a:gridCol w="1248936">
                      <a:extLst>
                        <a:ext uri="{9D8B030D-6E8A-4147-A177-3AD203B41FA5}">
                          <a16:colId xmlns:a16="http://schemas.microsoft.com/office/drawing/2014/main" val="2744904579"/>
                        </a:ext>
                      </a:extLst>
                    </a:gridCol>
                    <a:gridCol w="1449659">
                      <a:extLst>
                        <a:ext uri="{9D8B030D-6E8A-4147-A177-3AD203B41FA5}">
                          <a16:colId xmlns:a16="http://schemas.microsoft.com/office/drawing/2014/main" val="3018800108"/>
                        </a:ext>
                      </a:extLst>
                    </a:gridCol>
                    <a:gridCol w="1501696">
                      <a:extLst>
                        <a:ext uri="{9D8B030D-6E8A-4147-A177-3AD203B41FA5}">
                          <a16:colId xmlns:a16="http://schemas.microsoft.com/office/drawing/2014/main" val="4146439613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1365472103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754029580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616395245"/>
                        </a:ext>
                      </a:extLst>
                    </a:gridCol>
                  </a:tblGrid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3,14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-4,91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8,93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𝟐𝟑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3787383"/>
                      </a:ext>
                    </a:extLst>
                  </a:tr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-3,8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14,91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11,93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i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𝟐𝟑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4102285"/>
                      </a:ext>
                    </a:extLst>
                  </a:tr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 + q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-1,5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57329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900397"/>
                  </p:ext>
                </p:extLst>
              </p:nvPr>
            </p:nvGraphicFramePr>
            <p:xfrm>
              <a:off x="420028" y="2436872"/>
              <a:ext cx="11351943" cy="2753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327">
                      <a:extLst>
                        <a:ext uri="{9D8B030D-6E8A-4147-A177-3AD203B41FA5}">
                          <a16:colId xmlns:a16="http://schemas.microsoft.com/office/drawing/2014/main" val="4231103493"/>
                        </a:ext>
                      </a:extLst>
                    </a:gridCol>
                    <a:gridCol w="1080431">
                      <a:extLst>
                        <a:ext uri="{9D8B030D-6E8A-4147-A177-3AD203B41FA5}">
                          <a16:colId xmlns:a16="http://schemas.microsoft.com/office/drawing/2014/main" val="2720525358"/>
                        </a:ext>
                      </a:extLst>
                    </a:gridCol>
                    <a:gridCol w="1025913">
                      <a:extLst>
                        <a:ext uri="{9D8B030D-6E8A-4147-A177-3AD203B41FA5}">
                          <a16:colId xmlns:a16="http://schemas.microsoft.com/office/drawing/2014/main" val="1605113360"/>
                        </a:ext>
                      </a:extLst>
                    </a:gridCol>
                    <a:gridCol w="1248936">
                      <a:extLst>
                        <a:ext uri="{9D8B030D-6E8A-4147-A177-3AD203B41FA5}">
                          <a16:colId xmlns:a16="http://schemas.microsoft.com/office/drawing/2014/main" val="2744904579"/>
                        </a:ext>
                      </a:extLst>
                    </a:gridCol>
                    <a:gridCol w="1449659">
                      <a:extLst>
                        <a:ext uri="{9D8B030D-6E8A-4147-A177-3AD203B41FA5}">
                          <a16:colId xmlns:a16="http://schemas.microsoft.com/office/drawing/2014/main" val="3018800108"/>
                        </a:ext>
                      </a:extLst>
                    </a:gridCol>
                    <a:gridCol w="1501696">
                      <a:extLst>
                        <a:ext uri="{9D8B030D-6E8A-4147-A177-3AD203B41FA5}">
                          <a16:colId xmlns:a16="http://schemas.microsoft.com/office/drawing/2014/main" val="4146439613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1365472103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754029580"/>
                        </a:ext>
                      </a:extLst>
                    </a:gridCol>
                    <a:gridCol w="1261327">
                      <a:extLst>
                        <a:ext uri="{9D8B030D-6E8A-4147-A177-3AD203B41FA5}">
                          <a16:colId xmlns:a16="http://schemas.microsoft.com/office/drawing/2014/main" val="616395245"/>
                        </a:ext>
                      </a:extLst>
                    </a:gridCol>
                  </a:tblGrid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3,14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-4,91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8,93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966" t="-662" r="-200966" b="-2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0966" t="-662" r="-100966" b="-2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0966" t="-662" r="-966" b="-203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3787383"/>
                      </a:ext>
                    </a:extLst>
                  </a:tr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-3,8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14,91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11,93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966" t="-100662" r="-200966" b="-1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0966" t="-100662" r="-100966" b="-103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0966" t="-100662" r="-966" b="-103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102285"/>
                      </a:ext>
                    </a:extLst>
                  </a:tr>
                  <a:tr h="91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 + q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-1,5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57329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113556" y="1169874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858.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таблицу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433454"/>
            <a:ext cx="124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-0,43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691" y="4433453"/>
            <a:ext cx="81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2004" y="4433453"/>
            <a:ext cx="70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63751" y="4322614"/>
                <a:ext cx="591829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751" y="4322614"/>
                <a:ext cx="591829" cy="810991"/>
              </a:xfrm>
              <a:prstGeom prst="rect">
                <a:avLst/>
              </a:prstGeom>
              <a:blipFill>
                <a:blip r:embed="rId4"/>
                <a:stretch>
                  <a:fillRect l="-25773" b="-9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408064" y="4324537"/>
                <a:ext cx="955711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64" y="4324537"/>
                <a:ext cx="955711" cy="809068"/>
              </a:xfrm>
              <a:prstGeom prst="rect">
                <a:avLst/>
              </a:prstGeom>
              <a:blipFill>
                <a:blip r:embed="rId5"/>
                <a:stretch>
                  <a:fillRect l="-15924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713545" y="4322614"/>
                <a:ext cx="907621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𝟐𝟐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45" y="4322614"/>
                <a:ext cx="907621" cy="803682"/>
              </a:xfrm>
              <a:prstGeom prst="rect">
                <a:avLst/>
              </a:prstGeom>
              <a:blipFill>
                <a:blip r:embed="rId6"/>
                <a:stretch>
                  <a:fillRect l="-16779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4" grpId="0"/>
      <p:bldP spid="7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ПРОВЕРЯЕМ ЗНАНИЯ, УМЕНИЯ И НАВЫКИ. </a:t>
            </a:r>
            <a:endParaRPr lang="ru-RU" alt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082963" y="1982353"/>
            <a:ext cx="2840182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(-17)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611909" y="2873803"/>
            <a:ext cx="3249946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-168 + (-53)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1211986" y="3813248"/>
            <a:ext cx="2647102" cy="44291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-49 + 16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 txBox="1">
            <a:spLocks/>
          </p:cNvSpPr>
          <p:nvPr/>
        </p:nvSpPr>
        <p:spPr>
          <a:xfrm>
            <a:off x="858098" y="4753616"/>
            <a:ext cx="3003756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-53 + (-61)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 txBox="1">
            <a:spLocks/>
          </p:cNvSpPr>
          <p:nvPr/>
        </p:nvSpPr>
        <p:spPr>
          <a:xfrm>
            <a:off x="858098" y="5693062"/>
            <a:ext cx="3003756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+ (-118)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/>
          </p:cNvSpPr>
          <p:nvPr/>
        </p:nvSpPr>
        <p:spPr>
          <a:xfrm>
            <a:off x="5406179" y="1982505"/>
            <a:ext cx="3377603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 + (-275)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 txBox="1">
            <a:spLocks/>
          </p:cNvSpPr>
          <p:nvPr/>
        </p:nvSpPr>
        <p:spPr>
          <a:xfrm>
            <a:off x="5406179" y="2869044"/>
            <a:ext cx="2840181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-29 + (-4)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 txBox="1">
            <a:spLocks/>
          </p:cNvSpPr>
          <p:nvPr/>
        </p:nvSpPr>
        <p:spPr>
          <a:xfrm>
            <a:off x="5406180" y="3842935"/>
            <a:ext cx="2647102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-95 + 112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 txBox="1">
            <a:spLocks/>
          </p:cNvSpPr>
          <p:nvPr/>
        </p:nvSpPr>
        <p:spPr>
          <a:xfrm>
            <a:off x="5406178" y="4753616"/>
            <a:ext cx="3618717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- 101 + (-120) =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 txBox="1">
            <a:spLocks/>
          </p:cNvSpPr>
          <p:nvPr/>
        </p:nvSpPr>
        <p:spPr>
          <a:xfrm>
            <a:off x="5406178" y="5704705"/>
            <a:ext cx="2983063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-138 + 24 = </a:t>
            </a:r>
            <a:endParaRPr lang="ru-RU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9" idx="1"/>
            <a:endCxn id="8" idx="3"/>
          </p:cNvCxnSpPr>
          <p:nvPr/>
        </p:nvCxnSpPr>
        <p:spPr>
          <a:xfrm flipH="1">
            <a:off x="3861854" y="2211105"/>
            <a:ext cx="1544325" cy="37105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1"/>
            <a:endCxn id="6" idx="3"/>
          </p:cNvCxnSpPr>
          <p:nvPr/>
        </p:nvCxnSpPr>
        <p:spPr>
          <a:xfrm flipH="1">
            <a:off x="3859088" y="3097644"/>
            <a:ext cx="1547091" cy="9370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11" idx="1"/>
          </p:cNvCxnSpPr>
          <p:nvPr/>
        </p:nvCxnSpPr>
        <p:spPr>
          <a:xfrm>
            <a:off x="3923145" y="2210953"/>
            <a:ext cx="1483035" cy="18605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3"/>
            <a:endCxn id="12" idx="1"/>
          </p:cNvCxnSpPr>
          <p:nvPr/>
        </p:nvCxnSpPr>
        <p:spPr>
          <a:xfrm>
            <a:off x="3861855" y="3102403"/>
            <a:ext cx="1544323" cy="18798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3"/>
            <a:endCxn id="13" idx="1"/>
          </p:cNvCxnSpPr>
          <p:nvPr/>
        </p:nvCxnSpPr>
        <p:spPr>
          <a:xfrm>
            <a:off x="3861854" y="4982216"/>
            <a:ext cx="1544324" cy="9510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2"/>
          <p:cNvSpPr>
            <a:spLocks noChangeArrowheads="1"/>
          </p:cNvSpPr>
          <p:nvPr/>
        </p:nvSpPr>
        <p:spPr bwMode="auto">
          <a:xfrm>
            <a:off x="858098" y="747783"/>
            <a:ext cx="104813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panose="020B0604020202020204" pitchFamily="34" charset="0"/>
              </a:rPr>
              <a:t>Сопоставьте примеры из первого и второго столбиков, имеющие одинаковые ответы.</a:t>
            </a:r>
          </a:p>
        </p:txBody>
      </p:sp>
      <p:sp>
        <p:nvSpPr>
          <p:cNvPr id="7192" name="Прямоугольник 7191"/>
          <p:cNvSpPr/>
          <p:nvPr/>
        </p:nvSpPr>
        <p:spPr>
          <a:xfrm>
            <a:off x="3100440" y="197083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922425" y="284369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-221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14374" y="3788305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-33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953715" y="4732913"/>
            <a:ext cx="879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-114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74486" y="5680321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-46</a:t>
            </a:r>
            <a:endParaRPr lang="ru-RU" sz="2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893539" y="1934169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-46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347640" y="2860176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-33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312709" y="381352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053282" y="472060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-221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330064" y="5675977"/>
            <a:ext cx="879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-114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76572" y="1756946"/>
            <a:ext cx="2133922" cy="45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92" grpId="0"/>
      <p:bldP spid="59" grpId="0"/>
      <p:bldP spid="62" grpId="0"/>
      <p:bldP spid="63" grpId="0"/>
      <p:bldP spid="64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ba646c97b782efe74d83332aa2b173ec54f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13445</TotalTime>
  <Words>926</Words>
  <Application>Microsoft Office PowerPoint</Application>
  <PresentationFormat>Широкоэкранный</PresentationFormat>
  <Paragraphs>136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1046</cp:revision>
  <dcterms:created xsi:type="dcterms:W3CDTF">2020-08-26T00:15:27Z</dcterms:created>
  <dcterms:modified xsi:type="dcterms:W3CDTF">2021-01-24T07:16:26Z</dcterms:modified>
</cp:coreProperties>
</file>