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333" r:id="rId3"/>
    <p:sldId id="328" r:id="rId4"/>
    <p:sldId id="332" r:id="rId5"/>
    <p:sldId id="334" r:id="rId6"/>
    <p:sldId id="335" r:id="rId7"/>
    <p:sldId id="340" r:id="rId8"/>
    <p:sldId id="341" r:id="rId9"/>
    <p:sldId id="339" r:id="rId10"/>
    <p:sldId id="311" r:id="rId11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AA6"/>
    <a:srgbClr val="FF99FF"/>
    <a:srgbClr val="9C1414"/>
    <a:srgbClr val="1F169A"/>
    <a:srgbClr val="FF0066"/>
    <a:srgbClr val="5A2781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810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70758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54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63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1981810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20255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574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590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805416" y="3316996"/>
            <a:ext cx="6201007" cy="255358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5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54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РЕШЕНИЕ ЗАДАЧ </a:t>
            </a:r>
            <a:r>
              <a:rPr lang="ru-RU" sz="28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(СЛОЖЕНИЕ ЧИСЕЛ</a:t>
            </a:r>
          </a:p>
          <a:p>
            <a:pPr marL="26841"/>
            <a:r>
              <a:rPr lang="ru-RU" sz="28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С РАЗНЫМИ ЗНАКАМИ).</a:t>
            </a:r>
            <a:endParaRPr lang="ru-RU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841124" y="3330847"/>
            <a:ext cx="595744" cy="242889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86936" y="513132"/>
            <a:ext cx="575036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277979"/>
            <a:ext cx="1276313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971" y="3330847"/>
            <a:ext cx="2842007" cy="253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" y="837685"/>
            <a:ext cx="12189017" cy="6158860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РАБОТА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51018" y="2853226"/>
            <a:ext cx="5458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  <a:endParaRPr lang="ru-RU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866, № 868, № 869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СТРАНИЦЕ 158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86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ПОВТОРЕНИЕ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4425" y="1525178"/>
            <a:ext cx="10603149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Для того чтобы сложить два числа с разными знаками, модули которых не равны, нужно:</a:t>
            </a:r>
          </a:p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шаг: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вычесть из большего модуля меньший;</a:t>
            </a:r>
          </a:p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шаг: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 разностью поставить знак числа с большим модулем.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08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2-конечная звезда 30"/>
          <p:cNvSpPr/>
          <p:nvPr/>
        </p:nvSpPr>
        <p:spPr>
          <a:xfrm>
            <a:off x="2530736" y="4760437"/>
            <a:ext cx="2459460" cy="999010"/>
          </a:xfrm>
          <a:prstGeom prst="star32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32-конечная звезда 29"/>
          <p:cNvSpPr/>
          <p:nvPr/>
        </p:nvSpPr>
        <p:spPr>
          <a:xfrm>
            <a:off x="3256699" y="3795897"/>
            <a:ext cx="2003901" cy="946174"/>
          </a:xfrm>
          <a:prstGeom prst="star32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32-конечная звезда 28"/>
          <p:cNvSpPr/>
          <p:nvPr/>
        </p:nvSpPr>
        <p:spPr>
          <a:xfrm>
            <a:off x="2200166" y="3070644"/>
            <a:ext cx="1820538" cy="1021511"/>
          </a:xfrm>
          <a:prstGeom prst="star32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32-конечная звезда 27"/>
          <p:cNvSpPr/>
          <p:nvPr/>
        </p:nvSpPr>
        <p:spPr>
          <a:xfrm>
            <a:off x="2885734" y="2088452"/>
            <a:ext cx="1893988" cy="979920"/>
          </a:xfrm>
          <a:prstGeom prst="star32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32-конечная звезда 26"/>
          <p:cNvSpPr/>
          <p:nvPr/>
        </p:nvSpPr>
        <p:spPr>
          <a:xfrm>
            <a:off x="7443859" y="4724240"/>
            <a:ext cx="1295400" cy="1260764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32-конечная звезда 25"/>
          <p:cNvSpPr/>
          <p:nvPr/>
        </p:nvSpPr>
        <p:spPr>
          <a:xfrm>
            <a:off x="6943619" y="3051972"/>
            <a:ext cx="1295400" cy="1260764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32-конечная звезда 24"/>
          <p:cNvSpPr/>
          <p:nvPr/>
        </p:nvSpPr>
        <p:spPr>
          <a:xfrm>
            <a:off x="8319655" y="3598718"/>
            <a:ext cx="1295400" cy="1260764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32-конечная звезда 1"/>
          <p:cNvSpPr/>
          <p:nvPr/>
        </p:nvSpPr>
        <p:spPr>
          <a:xfrm>
            <a:off x="8082182" y="1970374"/>
            <a:ext cx="1295400" cy="1260764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ПОВТОРЕНИЕ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41487" y="751156"/>
            <a:ext cx="8305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1F169A"/>
                </a:solidFill>
                <a:cs typeface="Arial" panose="020B0604020202020204" pitchFamily="34" charset="0"/>
              </a:rPr>
              <a:t> Каждому выражению поставьте в соответствие его значение. </a:t>
            </a:r>
          </a:p>
        </p:txBody>
      </p:sp>
      <p:grpSp>
        <p:nvGrpSpPr>
          <p:cNvPr id="9" name="Группа 37"/>
          <p:cNvGrpSpPr>
            <a:grpSpLocks/>
          </p:cNvGrpSpPr>
          <p:nvPr/>
        </p:nvGrpSpPr>
        <p:grpSpPr bwMode="auto">
          <a:xfrm>
            <a:off x="2383166" y="2286105"/>
            <a:ext cx="2507489" cy="3249325"/>
            <a:chOff x="769111" y="2438505"/>
            <a:chExt cx="2507489" cy="3249325"/>
          </a:xfrm>
        </p:grpSpPr>
        <p:sp>
          <p:nvSpPr>
            <p:cNvPr id="11" name="TextBox 48"/>
            <p:cNvSpPr txBox="1">
              <a:spLocks noChangeArrowheads="1"/>
            </p:cNvSpPr>
            <p:nvPr/>
          </p:nvSpPr>
          <p:spPr bwMode="auto">
            <a:xfrm>
              <a:off x="1498924" y="2438505"/>
              <a:ext cx="13773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3600" b="1" i="1" dirty="0"/>
                <a:t>-</a:t>
              </a:r>
              <a:r>
                <a:rPr lang="ru-RU" altLang="ru-RU" sz="3600" b="1" i="1" dirty="0" smtClean="0"/>
                <a:t>9 + 5</a:t>
              </a:r>
              <a:endParaRPr lang="ru-RU" altLang="ru-RU" sz="3600" b="1" i="1" dirty="0"/>
            </a:p>
          </p:txBody>
        </p:sp>
        <p:sp>
          <p:nvSpPr>
            <p:cNvPr id="12" name="TextBox 49"/>
            <p:cNvSpPr txBox="1">
              <a:spLocks noChangeArrowheads="1"/>
            </p:cNvSpPr>
            <p:nvPr/>
          </p:nvSpPr>
          <p:spPr bwMode="auto">
            <a:xfrm>
              <a:off x="769111" y="3383538"/>
              <a:ext cx="13773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3600" b="1" i="1" dirty="0"/>
                <a:t>-</a:t>
              </a:r>
              <a:r>
                <a:rPr lang="ru-RU" altLang="ru-RU" sz="3600" b="1" i="1" dirty="0" smtClean="0"/>
                <a:t>5 + 9</a:t>
              </a:r>
              <a:endParaRPr lang="ru-RU" altLang="ru-RU" sz="3600" b="1" i="1" dirty="0"/>
            </a:p>
          </p:txBody>
        </p:sp>
        <p:sp>
          <p:nvSpPr>
            <p:cNvPr id="13" name="TextBox 50"/>
            <p:cNvSpPr txBox="1">
              <a:spLocks noChangeArrowheads="1"/>
            </p:cNvSpPr>
            <p:nvPr/>
          </p:nvSpPr>
          <p:spPr bwMode="auto">
            <a:xfrm>
              <a:off x="2053188" y="4034413"/>
              <a:ext cx="122341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3600" b="1" i="1" dirty="0" smtClean="0"/>
                <a:t>5 + 9</a:t>
              </a:r>
              <a:endParaRPr lang="ru-RU" altLang="ru-RU" sz="3600" b="1" i="1" dirty="0"/>
            </a:p>
          </p:txBody>
        </p:sp>
        <p:sp>
          <p:nvSpPr>
            <p:cNvPr id="14" name="TextBox 35"/>
            <p:cNvSpPr txBox="1">
              <a:spLocks noChangeArrowheads="1"/>
            </p:cNvSpPr>
            <p:nvPr/>
          </p:nvSpPr>
          <p:spPr bwMode="auto">
            <a:xfrm>
              <a:off x="1268092" y="5041499"/>
              <a:ext cx="183896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3600" b="1" i="1" dirty="0"/>
                <a:t>-</a:t>
              </a:r>
              <a:r>
                <a:rPr lang="ru-RU" altLang="ru-RU" sz="3600" b="1" i="1" dirty="0" smtClean="0"/>
                <a:t>9 + (-</a:t>
              </a:r>
              <a:r>
                <a:rPr lang="ru-RU" altLang="ru-RU" sz="3600" b="1" i="1" dirty="0"/>
                <a:t>5)</a:t>
              </a:r>
            </a:p>
          </p:txBody>
        </p:sp>
      </p:grpSp>
      <p:grpSp>
        <p:nvGrpSpPr>
          <p:cNvPr id="15" name="Группа 38"/>
          <p:cNvGrpSpPr>
            <a:grpSpLocks/>
          </p:cNvGrpSpPr>
          <p:nvPr/>
        </p:nvGrpSpPr>
        <p:grpSpPr bwMode="auto">
          <a:xfrm>
            <a:off x="7329055" y="2209800"/>
            <a:ext cx="1994515" cy="3465731"/>
            <a:chOff x="5715000" y="2362200"/>
            <a:chExt cx="1994515" cy="3465731"/>
          </a:xfrm>
          <a:solidFill>
            <a:srgbClr val="FF99FF"/>
          </a:solidFill>
        </p:grpSpPr>
        <p:sp>
          <p:nvSpPr>
            <p:cNvPr id="17" name="TextBox 29"/>
            <p:cNvSpPr txBox="1">
              <a:spLocks noChangeArrowheads="1"/>
            </p:cNvSpPr>
            <p:nvPr/>
          </p:nvSpPr>
          <p:spPr bwMode="auto">
            <a:xfrm>
              <a:off x="5715000" y="3505200"/>
              <a:ext cx="441146" cy="64633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3600" b="1" i="1" dirty="0"/>
                <a:t>4</a:t>
              </a:r>
            </a:p>
          </p:txBody>
        </p:sp>
        <p:sp>
          <p:nvSpPr>
            <p:cNvPr id="18" name="TextBox 30"/>
            <p:cNvSpPr txBox="1">
              <a:spLocks noChangeArrowheads="1"/>
            </p:cNvSpPr>
            <p:nvPr/>
          </p:nvSpPr>
          <p:spPr bwMode="auto">
            <a:xfrm>
              <a:off x="6858000" y="4114800"/>
              <a:ext cx="851515" cy="64633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3600" b="1" i="1" dirty="0"/>
                <a:t>-14</a:t>
              </a:r>
            </a:p>
          </p:txBody>
        </p:sp>
        <p:sp>
          <p:nvSpPr>
            <p:cNvPr id="19" name="TextBox 31"/>
            <p:cNvSpPr txBox="1">
              <a:spLocks noChangeArrowheads="1"/>
            </p:cNvSpPr>
            <p:nvPr/>
          </p:nvSpPr>
          <p:spPr bwMode="auto">
            <a:xfrm>
              <a:off x="6705600" y="2362200"/>
              <a:ext cx="697627" cy="64633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3600" b="1" i="1"/>
                <a:t>14</a:t>
              </a:r>
            </a:p>
          </p:txBody>
        </p:sp>
        <p:sp>
          <p:nvSpPr>
            <p:cNvPr id="20" name="TextBox 36"/>
            <p:cNvSpPr txBox="1">
              <a:spLocks noChangeArrowheads="1"/>
            </p:cNvSpPr>
            <p:nvPr/>
          </p:nvSpPr>
          <p:spPr bwMode="auto">
            <a:xfrm>
              <a:off x="6096000" y="5181600"/>
              <a:ext cx="595035" cy="64633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3600" b="1" i="1" dirty="0"/>
                <a:t>-4</a:t>
              </a:r>
            </a:p>
          </p:txBody>
        </p:sp>
      </p:grpSp>
      <p:cxnSp>
        <p:nvCxnSpPr>
          <p:cNvPr id="21" name="Прямая со стрелкой 20"/>
          <p:cNvCxnSpPr>
            <a:stCxn id="11" idx="3"/>
            <a:endCxn id="20" idx="1"/>
          </p:cNvCxnSpPr>
          <p:nvPr/>
        </p:nvCxnSpPr>
        <p:spPr>
          <a:xfrm>
            <a:off x="4490279" y="2609271"/>
            <a:ext cx="3219776" cy="274309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747655" y="3581400"/>
            <a:ext cx="3657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890655" y="2743200"/>
            <a:ext cx="3429000" cy="1524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4662055" y="4495800"/>
            <a:ext cx="39624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09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ЗАДАЧ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1739924" y="800677"/>
            <a:ext cx="8712151" cy="8367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Разделите  следующие  примеры, не выполняя вычислений, на две группы:</a:t>
            </a: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5880075" y="1731804"/>
            <a:ext cx="24114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3200" b="1" dirty="0">
                <a:cs typeface="Arial" panose="020B0604020202020204" pitchFamily="34" charset="0"/>
              </a:rPr>
              <a:t>9 + (-2); </a:t>
            </a:r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3503588" y="1731804"/>
            <a:ext cx="24114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3200" b="1" dirty="0">
                <a:cs typeface="Arial" panose="020B0604020202020204" pitchFamily="34" charset="0"/>
              </a:rPr>
              <a:t>17 + (-28);</a:t>
            </a:r>
          </a:p>
        </p:txBody>
      </p:sp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1660839" y="1717515"/>
            <a:ext cx="1979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3200" b="1" dirty="0">
                <a:cs typeface="Arial" panose="020B0604020202020204" pitchFamily="34" charset="0"/>
              </a:rPr>
              <a:t>-2 + 6; </a:t>
            </a: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8040663" y="1731804"/>
            <a:ext cx="24114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3200" b="1" dirty="0">
                <a:cs typeface="Arial" panose="020B0604020202020204" pitchFamily="34" charset="0"/>
              </a:rPr>
              <a:t>-61 + 13;</a:t>
            </a:r>
          </a:p>
        </p:txBody>
      </p:sp>
      <p:sp>
        <p:nvSpPr>
          <p:cNvPr id="64" name="Rectangle 8"/>
          <p:cNvSpPr>
            <a:spLocks noChangeArrowheads="1"/>
          </p:cNvSpPr>
          <p:nvPr/>
        </p:nvSpPr>
        <p:spPr bwMode="auto">
          <a:xfrm>
            <a:off x="1523975" y="2379504"/>
            <a:ext cx="24114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3200" b="1" dirty="0">
                <a:cs typeface="Arial" panose="020B0604020202020204" pitchFamily="34" charset="0"/>
              </a:rPr>
              <a:t>12 + (-5); </a:t>
            </a:r>
          </a:p>
        </p:txBody>
      </p:sp>
      <p:sp>
        <p:nvSpPr>
          <p:cNvPr id="65" name="Rectangle 9"/>
          <p:cNvSpPr>
            <a:spLocks noChangeArrowheads="1"/>
          </p:cNvSpPr>
          <p:nvPr/>
        </p:nvSpPr>
        <p:spPr bwMode="auto">
          <a:xfrm>
            <a:off x="3359125" y="2379504"/>
            <a:ext cx="24114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3200" b="1">
                <a:cs typeface="Arial" panose="020B0604020202020204" pitchFamily="34" charset="0"/>
              </a:rPr>
              <a:t>-7 +11; </a:t>
            </a:r>
          </a:p>
        </p:txBody>
      </p:sp>
      <p:sp>
        <p:nvSpPr>
          <p:cNvPr id="66" name="Rectangle 10"/>
          <p:cNvSpPr>
            <a:spLocks noChangeArrowheads="1"/>
          </p:cNvSpPr>
          <p:nvPr/>
        </p:nvSpPr>
        <p:spPr bwMode="auto">
          <a:xfrm>
            <a:off x="5808638" y="2379504"/>
            <a:ext cx="24114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3200" b="1">
                <a:cs typeface="Arial" panose="020B0604020202020204" pitchFamily="34" charset="0"/>
              </a:rPr>
              <a:t>-10 + 6; </a:t>
            </a:r>
          </a:p>
        </p:txBody>
      </p:sp>
      <p:sp>
        <p:nvSpPr>
          <p:cNvPr id="67" name="Rectangle 11"/>
          <p:cNvSpPr>
            <a:spLocks noChangeArrowheads="1"/>
          </p:cNvSpPr>
          <p:nvPr/>
        </p:nvSpPr>
        <p:spPr bwMode="auto">
          <a:xfrm>
            <a:off x="8040663" y="2379504"/>
            <a:ext cx="24114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3200" b="1" dirty="0">
                <a:cs typeface="Arial" panose="020B0604020202020204" pitchFamily="34" charset="0"/>
              </a:rPr>
              <a:t>7 + (-11).</a:t>
            </a:r>
          </a:p>
        </p:txBody>
      </p:sp>
      <p:sp>
        <p:nvSpPr>
          <p:cNvPr id="68" name="Oval 12"/>
          <p:cNvSpPr>
            <a:spLocks noChangeArrowheads="1"/>
          </p:cNvSpPr>
          <p:nvPr/>
        </p:nvSpPr>
        <p:spPr bwMode="auto">
          <a:xfrm>
            <a:off x="3432151" y="2872509"/>
            <a:ext cx="914400" cy="914400"/>
          </a:xfrm>
          <a:prstGeom prst="ellipse">
            <a:avLst/>
          </a:prstGeom>
          <a:solidFill>
            <a:srgbClr val="FCB7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dirty="0"/>
              <a:t>+</a:t>
            </a:r>
          </a:p>
        </p:txBody>
      </p:sp>
      <p:sp>
        <p:nvSpPr>
          <p:cNvPr id="69" name="Oval 13"/>
          <p:cNvSpPr>
            <a:spLocks noChangeArrowheads="1"/>
          </p:cNvSpPr>
          <p:nvPr/>
        </p:nvSpPr>
        <p:spPr bwMode="auto">
          <a:xfrm>
            <a:off x="7680301" y="2872509"/>
            <a:ext cx="914400" cy="914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/>
              <a:t>-</a:t>
            </a:r>
          </a:p>
        </p:txBody>
      </p:sp>
      <p:sp>
        <p:nvSpPr>
          <p:cNvPr id="70" name="Line 14"/>
          <p:cNvSpPr>
            <a:spLocks noChangeShapeType="1"/>
          </p:cNvSpPr>
          <p:nvPr/>
        </p:nvSpPr>
        <p:spPr bwMode="auto">
          <a:xfrm>
            <a:off x="6095976" y="3159847"/>
            <a:ext cx="0" cy="357346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3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08477 0.3155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0.28932 0.3215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26367 0.4083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0" y="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-0.08867 0.4143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0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08243 0.40069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-0.07083 0.5136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0.08971 0.3967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07995 0.4937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48" grpId="0"/>
      <p:bldP spid="60" grpId="0" build="p"/>
      <p:bldP spid="60" grpId="1" build="allAtOnce"/>
      <p:bldP spid="61" grpId="0" build="p"/>
      <p:bldP spid="61" grpId="1" build="allAtOnce"/>
      <p:bldP spid="62" grpId="0" build="p"/>
      <p:bldP spid="62" grpId="1" build="allAtOnce"/>
      <p:bldP spid="63" grpId="0" build="p"/>
      <p:bldP spid="63" grpId="1" build="allAtOnce"/>
      <p:bldP spid="64" grpId="0" build="p"/>
      <p:bldP spid="64" grpId="1" build="allAtOnce"/>
      <p:bldP spid="65" grpId="0" build="p"/>
      <p:bldP spid="65" grpId="1" build="allAtOnce"/>
      <p:bldP spid="66" grpId="0" build="p"/>
      <p:bldP spid="66" grpId="1" build="allAtOnce"/>
      <p:bldP spid="67" grpId="0" build="p"/>
      <p:bldP spid="67" grpId="1" build="allAtOnce"/>
      <p:bldP spid="68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ЗАДАЧ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465" y="1847622"/>
            <a:ext cx="108683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= -34,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 = 17, c = -16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-34 + 17 + (-16) = - 34 + (-16) + 17 = - 50 + 17 = -33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273" y="2011050"/>
            <a:ext cx="83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3600" b="1" dirty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273" y="3947843"/>
            <a:ext cx="83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ru-RU" sz="3600" b="1" dirty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464" y="3765376"/>
            <a:ext cx="89794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=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,3 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 =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-1,9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 = -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3,4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2,3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(-1,9)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(-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3,4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2,3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(-1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,9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+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(-3,4)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2,3 + (-5,3) = -3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02909" y="931358"/>
            <a:ext cx="10550000" cy="9979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840. </a:t>
            </a:r>
            <a:r>
              <a:rPr lang="ru-RU" alt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числовое значение </a:t>
            </a:r>
            <a:r>
              <a:rPr lang="ru-RU" alt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выражения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+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ru-RU" alt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если:</a:t>
            </a:r>
            <a:endParaRPr lang="ru-RU" alt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81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9" grpId="0"/>
      <p:bldP spid="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ЗАДАЧ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2162" y="824560"/>
            <a:ext cx="10631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843.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Сколько слагаемых нужно сложить, чтобы равенство было верным: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0539" y="1980992"/>
            <a:ext cx="5287025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-2 + (-2) + … + (-2) = -20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9069" y="4227791"/>
            <a:ext cx="5287025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-5 + (-5) + … + (-5) = -45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93290" y="1968916"/>
            <a:ext cx="5287025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3) -8 + (-8)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+ … +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(-8)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-64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93290" y="4227791"/>
            <a:ext cx="5287025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4) -9 + (-9)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+ … +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(-9)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= -45 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 rot="5400000">
            <a:off x="2864729" y="1160621"/>
            <a:ext cx="512013" cy="3484418"/>
          </a:xfrm>
          <a:prstGeom prst="rightBrac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8434261" y="3332081"/>
            <a:ext cx="512013" cy="3484418"/>
          </a:xfrm>
          <a:prstGeom prst="rightBrac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8434259" y="1147241"/>
            <a:ext cx="512013" cy="3484418"/>
          </a:xfrm>
          <a:prstGeom prst="rightBrac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ая фигурная скобка 11"/>
          <p:cNvSpPr/>
          <p:nvPr/>
        </p:nvSpPr>
        <p:spPr>
          <a:xfrm rot="5400000">
            <a:off x="2864728" y="3332080"/>
            <a:ext cx="512013" cy="3484418"/>
          </a:xfrm>
          <a:prstGeom prst="rightBrac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33942" y="3408823"/>
            <a:ext cx="364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3600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2 = 10 штук</a:t>
            </a:r>
            <a:endParaRPr lang="ru-RU" sz="3600" dirty="0">
              <a:solidFill>
                <a:srgbClr val="200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68392" y="5543832"/>
            <a:ext cx="364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: 9 = 5 штук</a:t>
            </a:r>
            <a:endParaRPr lang="ru-RU" sz="3600" dirty="0">
              <a:solidFill>
                <a:srgbClr val="200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68392" y="3408823"/>
            <a:ext cx="364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: 8 = 8 штук</a:t>
            </a:r>
            <a:endParaRPr lang="ru-RU" sz="3600" dirty="0">
              <a:solidFill>
                <a:srgbClr val="200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82429" y="5543833"/>
            <a:ext cx="364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: 5 = 9 штук</a:t>
            </a:r>
            <a:endParaRPr lang="ru-RU" sz="3600" dirty="0">
              <a:solidFill>
                <a:srgbClr val="200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23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3" grpId="0"/>
      <p:bldP spid="2" grpId="0"/>
      <p:bldP spid="6" grpId="0"/>
      <p:bldP spid="7" grpId="0"/>
      <p:bldP spid="8" grpId="0"/>
      <p:bldP spid="4" grpId="0" animBg="1"/>
      <p:bldP spid="10" grpId="0" animBg="1"/>
      <p:bldP spid="11" grpId="0" animBg="1"/>
      <p:bldP spid="12" grpId="0" animBg="1"/>
      <p:bldP spid="5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ятно 1 31"/>
          <p:cNvSpPr/>
          <p:nvPr/>
        </p:nvSpPr>
        <p:spPr>
          <a:xfrm>
            <a:off x="9958565" y="3027832"/>
            <a:ext cx="1468645" cy="1819072"/>
          </a:xfrm>
          <a:prstGeom prst="irregularSeal1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но 1 27"/>
          <p:cNvSpPr/>
          <p:nvPr/>
        </p:nvSpPr>
        <p:spPr>
          <a:xfrm>
            <a:off x="4627355" y="4536475"/>
            <a:ext cx="1468645" cy="1819072"/>
          </a:xfrm>
          <a:prstGeom prst="irregularSeal1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ЗАДАЧ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4965" y="795358"/>
            <a:ext cx="693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846.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Выполните сложение: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825" y="1941751"/>
            <a:ext cx="409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(-8,5) + (+1,5) =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825" y="3532759"/>
            <a:ext cx="393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(-7,5) + (+2,5) =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780" y="5123768"/>
            <a:ext cx="4095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3) (+4,8) + (-5,2) =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67044" y="1941751"/>
            <a:ext cx="4095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4) (+7,3) + (-1,3) =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67043" y="3486074"/>
            <a:ext cx="4095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(-9,2) + (+1,8) =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12268" y="5071647"/>
            <a:ext cx="341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6) (+1) + (-6) =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4394345" y="1399225"/>
            <a:ext cx="1468645" cy="1819072"/>
          </a:xfrm>
          <a:prstGeom prst="irregularSeal1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875294" y="1934398"/>
            <a:ext cx="661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-7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ятно 1 24"/>
          <p:cNvSpPr/>
          <p:nvPr/>
        </p:nvSpPr>
        <p:spPr>
          <a:xfrm>
            <a:off x="4522085" y="2950902"/>
            <a:ext cx="1468645" cy="1819072"/>
          </a:xfrm>
          <a:prstGeom prst="irregularSeal1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925666" y="3486075"/>
            <a:ext cx="661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43623" y="5071648"/>
            <a:ext cx="1036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-0,4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ятно 1 28"/>
          <p:cNvSpPr/>
          <p:nvPr/>
        </p:nvSpPr>
        <p:spPr>
          <a:xfrm>
            <a:off x="9985787" y="1426034"/>
            <a:ext cx="1468645" cy="1819072"/>
          </a:xfrm>
          <a:prstGeom prst="irregularSeal1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366673" y="1934397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174312" y="3532759"/>
            <a:ext cx="979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7,4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ятно 1 32"/>
          <p:cNvSpPr/>
          <p:nvPr/>
        </p:nvSpPr>
        <p:spPr>
          <a:xfrm>
            <a:off x="9457252" y="4536475"/>
            <a:ext cx="1468645" cy="1819072"/>
          </a:xfrm>
          <a:prstGeom prst="irregularSeal1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865100" y="5071646"/>
            <a:ext cx="595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82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8" grpId="0" animBg="1"/>
      <p:bldP spid="7173" grpId="0" autoUpdateAnimBg="0"/>
      <p:bldP spid="3" grpId="0"/>
      <p:bldP spid="4" grpId="0"/>
      <p:bldP spid="18" grpId="0"/>
      <p:bldP spid="19" grpId="0"/>
      <p:bldP spid="21" grpId="0"/>
      <p:bldP spid="22" grpId="0"/>
      <p:bldP spid="23" grpId="0"/>
      <p:bldP spid="15" grpId="0" animBg="1"/>
      <p:bldP spid="16" grpId="0"/>
      <p:bldP spid="25" grpId="0" animBg="1"/>
      <p:bldP spid="26" grpId="0"/>
      <p:bldP spid="27" grpId="0"/>
      <p:bldP spid="29" grpId="0" animBg="1"/>
      <p:bldP spid="17" grpId="0"/>
      <p:bldP spid="24" grpId="0"/>
      <p:bldP spid="33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ЗАДАЧ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0115" y="1038568"/>
                <a:ext cx="11231770" cy="3655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ru-RU" sz="3200" b="1" dirty="0" smtClean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855. </a:t>
                </a:r>
                <a:r>
                  <a:rPr lang="ru-RU" sz="3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Число 37 записано с помощью пяти троек:</a:t>
                </a:r>
              </a:p>
              <a:p>
                <a:pPr algn="ctr"/>
                <a:r>
                  <a:rPr lang="ru-RU" sz="40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способ</a:t>
                </a:r>
              </a:p>
              <a:p>
                <a:pPr algn="ctr"/>
                <a:r>
                  <a:rPr lang="ru-RU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37 = 33 + 3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ru-RU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/>
                <a:r>
                  <a:rPr lang="ru-RU" sz="3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Найдите другие способы записи числа 37 с помощью пяти троек, пользуясь скобками и знаками арифметических действий.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15" y="1038568"/>
                <a:ext cx="11231770" cy="3655681"/>
              </a:xfrm>
              <a:prstGeom prst="rect">
                <a:avLst/>
              </a:prstGeom>
              <a:blipFill>
                <a:blip r:embed="rId3"/>
                <a:stretch>
                  <a:fillRect l="-1412" t="-2167" r="-1357" b="-4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1185231" y="5012229"/>
            <a:ext cx="40238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способ</a:t>
            </a:r>
          </a:p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37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(333 : 3) : 3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47148" y="5012228"/>
            <a:ext cx="39950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способ</a:t>
            </a:r>
          </a:p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37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333 : (3 ∙ 3)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1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3" grpId="0"/>
      <p:bldP spid="9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ЗАДАЧ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426" y="934624"/>
            <a:ext cx="6021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852.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сумму: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2488" y="1850714"/>
            <a:ext cx="5402441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(-7) + (-8) + (+7) + (+7) = 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47424" y="1850714"/>
            <a:ext cx="5174815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(-1) + (+2) + (+1) + (-2) =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95" y="3960539"/>
            <a:ext cx="5298245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3) (-8) + (-6)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(-4) + (+28) =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97500" y="3954542"/>
            <a:ext cx="575029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4) (+19) – (-20) - (-39) + (-5)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1636" y="2669635"/>
            <a:ext cx="5756704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-(7) +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(+7)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(-8) + (+7) = -1 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19939" y="4649286"/>
            <a:ext cx="4357283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-(8 + 6 + 4) + (+28) =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2672" y="5392703"/>
            <a:ext cx="29770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-18 + 28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8340" y="2652753"/>
            <a:ext cx="5392823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(-1) + (+1) + (+2) + (-2) = 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57260" y="4551422"/>
            <a:ext cx="45496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19 + 20 + 39 + (-5)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97179" y="5113457"/>
            <a:ext cx="3135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78 + (-5) = 73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080770" y="2198451"/>
            <a:ext cx="0" cy="3746003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739302" y="3754877"/>
            <a:ext cx="10817158" cy="0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70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3" grpId="0"/>
      <p:bldP spid="2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1c013bac2912ad82a15389fcc4fdaa43bdb4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13169</TotalTime>
  <Words>700</Words>
  <Application>Microsoft Office PowerPoint</Application>
  <PresentationFormat>Широкоэкранный</PresentationFormat>
  <Paragraphs>101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1025</cp:revision>
  <dcterms:created xsi:type="dcterms:W3CDTF">2020-08-26T00:15:27Z</dcterms:created>
  <dcterms:modified xsi:type="dcterms:W3CDTF">2021-01-24T07:14:30Z</dcterms:modified>
</cp:coreProperties>
</file>