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67" r:id="rId2"/>
    <p:sldId id="328" r:id="rId3"/>
    <p:sldId id="332" r:id="rId4"/>
    <p:sldId id="333" r:id="rId5"/>
    <p:sldId id="334" r:id="rId6"/>
    <p:sldId id="335" r:id="rId7"/>
    <p:sldId id="336" r:id="rId8"/>
    <p:sldId id="337" r:id="rId9"/>
    <p:sldId id="338" r:id="rId10"/>
    <p:sldId id="311" r:id="rId11"/>
  </p:sldIdLst>
  <p:sldSz cx="12192000" cy="6858000"/>
  <p:notesSz cx="6858000" cy="9144000"/>
  <p:custDataLst>
    <p:tags r:id="rId13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169A"/>
    <a:srgbClr val="200AA6"/>
    <a:srgbClr val="FF99FF"/>
    <a:srgbClr val="FF0066"/>
    <a:srgbClr val="5A2781"/>
    <a:srgbClr val="9C1414"/>
    <a:srgbClr val="F682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07" autoAdjust="0"/>
    <p:restoredTop sz="94364" autoAdjust="0"/>
  </p:normalViewPr>
  <p:slideViewPr>
    <p:cSldViewPr snapToGrid="0">
      <p:cViewPr varScale="1">
        <p:scale>
          <a:sx n="69" d="100"/>
          <a:sy n="69" d="100"/>
        </p:scale>
        <p:origin x="810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F24D63-C40D-4953-A3B3-012ACEF41A2B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040020-5023-489D-A913-062CDB77B6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8364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8EAE6B4-8C48-49EE-A058-FA90B7BA18F7}" type="slidenum">
              <a:rPr lang="ru-RU" altLang="ru-RU"/>
              <a:pPr>
                <a:spcBef>
                  <a:spcPct val="0"/>
                </a:spcBef>
              </a:pPr>
              <a:t>2</a:t>
            </a:fld>
            <a:endParaRPr lang="ru-RU" altLang="ru-RU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 smtClean="0">
                <a:latin typeface="Arial" panose="020B0604020202020204" pitchFamily="34" charset="0"/>
              </a:rPr>
              <a:t>Выполнить сложение на координатной прямой. После выполнения математического диктанта – взаимопроверка и оценивание работ учащимися</a:t>
            </a:r>
          </a:p>
        </p:txBody>
      </p:sp>
    </p:spTree>
    <p:extLst>
      <p:ext uri="{BB962C8B-B14F-4D97-AF65-F5344CB8AC3E}">
        <p14:creationId xmlns:p14="http://schemas.microsoft.com/office/powerpoint/2010/main" val="6096543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8EAE6B4-8C48-49EE-A058-FA90B7BA18F7}" type="slidenum">
              <a:rPr lang="ru-RU" altLang="ru-RU"/>
              <a:pPr>
                <a:spcBef>
                  <a:spcPct val="0"/>
                </a:spcBef>
              </a:pPr>
              <a:t>3</a:t>
            </a:fld>
            <a:endParaRPr lang="ru-RU" altLang="ru-RU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 smtClean="0">
                <a:latin typeface="Arial" panose="020B0604020202020204" pitchFamily="34" charset="0"/>
              </a:rPr>
              <a:t>Выполнить сложение на координатной прямой. После выполнения математического диктанта – взаимопроверка и оценивание работ учащимися</a:t>
            </a:r>
          </a:p>
        </p:txBody>
      </p:sp>
    </p:spTree>
    <p:extLst>
      <p:ext uri="{BB962C8B-B14F-4D97-AF65-F5344CB8AC3E}">
        <p14:creationId xmlns:p14="http://schemas.microsoft.com/office/powerpoint/2010/main" val="4506630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8EAE6B4-8C48-49EE-A058-FA90B7BA18F7}" type="slidenum">
              <a:rPr lang="ru-RU" altLang="ru-RU"/>
              <a:pPr>
                <a:spcBef>
                  <a:spcPct val="0"/>
                </a:spcBef>
              </a:pPr>
              <a:t>4</a:t>
            </a:fld>
            <a:endParaRPr lang="ru-RU" altLang="ru-RU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 smtClean="0">
                <a:latin typeface="Arial" panose="020B0604020202020204" pitchFamily="34" charset="0"/>
              </a:rPr>
              <a:t>Выполнить сложение на координатной прямой. После выполнения математического диктанта – взаимопроверка и оценивание работ учащимися</a:t>
            </a:r>
          </a:p>
        </p:txBody>
      </p:sp>
    </p:spTree>
    <p:extLst>
      <p:ext uri="{BB962C8B-B14F-4D97-AF65-F5344CB8AC3E}">
        <p14:creationId xmlns:p14="http://schemas.microsoft.com/office/powerpoint/2010/main" val="7075891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8EAE6B4-8C48-49EE-A058-FA90B7BA18F7}" type="slidenum">
              <a:rPr lang="ru-RU" altLang="ru-RU"/>
              <a:pPr>
                <a:spcBef>
                  <a:spcPct val="0"/>
                </a:spcBef>
              </a:pPr>
              <a:t>5</a:t>
            </a:fld>
            <a:endParaRPr lang="ru-RU" altLang="ru-RU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 smtClean="0">
                <a:latin typeface="Arial" panose="020B0604020202020204" pitchFamily="34" charset="0"/>
              </a:rPr>
              <a:t>Выполнить сложение на координатной прямой. После выполнения математического диктанта – взаимопроверка и оценивание работ учащимися</a:t>
            </a:r>
          </a:p>
        </p:txBody>
      </p:sp>
    </p:spTree>
    <p:extLst>
      <p:ext uri="{BB962C8B-B14F-4D97-AF65-F5344CB8AC3E}">
        <p14:creationId xmlns:p14="http://schemas.microsoft.com/office/powerpoint/2010/main" val="19818104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8EAE6B4-8C48-49EE-A058-FA90B7BA18F7}" type="slidenum">
              <a:rPr lang="ru-RU" altLang="ru-RU"/>
              <a:pPr>
                <a:spcBef>
                  <a:spcPct val="0"/>
                </a:spcBef>
              </a:pPr>
              <a:t>6</a:t>
            </a:fld>
            <a:endParaRPr lang="ru-RU" altLang="ru-RU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 smtClean="0">
                <a:latin typeface="Arial" panose="020B0604020202020204" pitchFamily="34" charset="0"/>
              </a:rPr>
              <a:t>Выполнить сложение на координатной прямой. После выполнения математического диктанта – взаимопроверка и оценивание работ учащимися</a:t>
            </a:r>
          </a:p>
        </p:txBody>
      </p:sp>
    </p:spTree>
    <p:extLst>
      <p:ext uri="{BB962C8B-B14F-4D97-AF65-F5344CB8AC3E}">
        <p14:creationId xmlns:p14="http://schemas.microsoft.com/office/powerpoint/2010/main" val="202553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8EAE6B4-8C48-49EE-A058-FA90B7BA18F7}" type="slidenum">
              <a:rPr lang="ru-RU" altLang="ru-RU"/>
              <a:pPr>
                <a:spcBef>
                  <a:spcPct val="0"/>
                </a:spcBef>
              </a:pPr>
              <a:t>7</a:t>
            </a:fld>
            <a:endParaRPr lang="ru-RU" altLang="ru-RU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 smtClean="0">
                <a:latin typeface="Arial" panose="020B0604020202020204" pitchFamily="34" charset="0"/>
              </a:rPr>
              <a:t>Выполнить сложение на координатной прямой. После выполнения математического диктанта – взаимопроверка и оценивание работ учащимися</a:t>
            </a:r>
          </a:p>
        </p:txBody>
      </p:sp>
    </p:spTree>
    <p:extLst>
      <p:ext uri="{BB962C8B-B14F-4D97-AF65-F5344CB8AC3E}">
        <p14:creationId xmlns:p14="http://schemas.microsoft.com/office/powerpoint/2010/main" val="16128900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8EAE6B4-8C48-49EE-A058-FA90B7BA18F7}" type="slidenum">
              <a:rPr lang="ru-RU" altLang="ru-RU"/>
              <a:pPr>
                <a:spcBef>
                  <a:spcPct val="0"/>
                </a:spcBef>
              </a:pPr>
              <a:t>8</a:t>
            </a:fld>
            <a:endParaRPr lang="ru-RU" altLang="ru-RU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 smtClean="0">
                <a:latin typeface="Arial" panose="020B0604020202020204" pitchFamily="34" charset="0"/>
              </a:rPr>
              <a:t>Выполнить сложение на координатной прямой. После выполнения математического диктанта – взаимопроверка и оценивание работ учащимися</a:t>
            </a:r>
          </a:p>
        </p:txBody>
      </p:sp>
    </p:spTree>
    <p:extLst>
      <p:ext uri="{BB962C8B-B14F-4D97-AF65-F5344CB8AC3E}">
        <p14:creationId xmlns:p14="http://schemas.microsoft.com/office/powerpoint/2010/main" val="33914646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8EAE6B4-8C48-49EE-A058-FA90B7BA18F7}" type="slidenum">
              <a:rPr lang="ru-RU" altLang="ru-RU"/>
              <a:pPr>
                <a:spcBef>
                  <a:spcPct val="0"/>
                </a:spcBef>
              </a:pPr>
              <a:t>9</a:t>
            </a:fld>
            <a:endParaRPr lang="ru-RU" altLang="ru-RU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 smtClean="0">
                <a:latin typeface="Arial" panose="020B0604020202020204" pitchFamily="34" charset="0"/>
              </a:rPr>
              <a:t>Выполнить сложение на координатной прямой. После выполнения математического диктанта – взаимопроверка и оценивание работ учащимися</a:t>
            </a:r>
          </a:p>
        </p:txBody>
      </p:sp>
    </p:spTree>
    <p:extLst>
      <p:ext uri="{BB962C8B-B14F-4D97-AF65-F5344CB8AC3E}">
        <p14:creationId xmlns:p14="http://schemas.microsoft.com/office/powerpoint/2010/main" val="10806275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95687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5279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51021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1/24/2021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12984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154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83826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052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8266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8578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7175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4822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0569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8122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595D81-2D94-4EAB-A4E9-3898723740E1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276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92000" cy="20195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957485" y="588125"/>
            <a:ext cx="6477231" cy="954498"/>
          </a:xfrm>
          <a:prstGeom prst="rect">
            <a:avLst/>
          </a:prstGeom>
        </p:spPr>
        <p:txBody>
          <a:bodyPr vert="horz" wrap="square" lIns="0" tIns="30867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41"/>
              </a:spcBef>
            </a:pPr>
            <a:r>
              <a:rPr lang="ru-RU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МАТЕМАТИКА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2042447" y="3557171"/>
            <a:ext cx="6173298" cy="2215027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</a:pPr>
            <a:r>
              <a:rPr lang="ru-RU" sz="5400" b="1" dirty="0" smtClean="0">
                <a:solidFill>
                  <a:srgbClr val="002060"/>
                </a:solidFill>
                <a:latin typeface="Arial"/>
                <a:cs typeface="Arial"/>
              </a:rPr>
              <a:t>Тема</a:t>
            </a:r>
            <a:r>
              <a:rPr sz="5400" b="1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endParaRPr sz="54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26841"/>
            <a:r>
              <a:rPr lang="ru-RU" sz="4400" b="1" kern="800" spc="-53" dirty="0" smtClean="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  <a:t>СЛОЖЕНИЕ ЧИСЕЛ С РАЗНЫМИ ЗНАКАМИ.</a:t>
            </a:r>
            <a:endParaRPr lang="ru-RU" sz="4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117073" y="3394515"/>
            <a:ext cx="595744" cy="237768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286936" y="513132"/>
            <a:ext cx="575036" cy="772543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ru-RU" sz="4800" b="1" dirty="0" smtClean="0">
                <a:solidFill>
                  <a:schemeClr val="bg1"/>
                </a:solidFill>
                <a:latin typeface="Arial"/>
                <a:cs typeface="Arial"/>
              </a:rPr>
              <a:t>6</a:t>
            </a:r>
            <a:endParaRPr sz="48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9940665" y="1277979"/>
            <a:ext cx="1276313" cy="395080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4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400" b="1" dirty="0"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90" y="450370"/>
            <a:ext cx="1211157" cy="122797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30573" y="3155489"/>
            <a:ext cx="3220184" cy="2616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613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3" y="837685"/>
            <a:ext cx="12189017" cy="6158860"/>
          </a:xfrm>
          <a:prstGeom prst="rect">
            <a:avLst/>
          </a:prstGeom>
        </p:spPr>
      </p:pic>
      <p:sp>
        <p:nvSpPr>
          <p:cNvPr id="3" name="object 2"/>
          <p:cNvSpPr/>
          <p:nvPr/>
        </p:nvSpPr>
        <p:spPr>
          <a:xfrm>
            <a:off x="2983" y="0"/>
            <a:ext cx="12189017" cy="81741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83" y="109532"/>
            <a:ext cx="121890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САМОСТОЯТЕЛЬНАЯ РАБОТА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951018" y="2853226"/>
            <a:ext cx="545869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РЕШИТЬ ЗАДАЧИ </a:t>
            </a:r>
            <a:endParaRPr lang="ru-RU" sz="40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 851, № 863, № 865 </a:t>
            </a:r>
          </a:p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СТРАНИЦАХ</a:t>
            </a:r>
          </a:p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156-157 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68600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0" y="12702"/>
            <a:ext cx="12192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40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ПОВТОРЕНИЕ</a:t>
            </a:r>
            <a:endParaRPr lang="ru-RU" altLang="ru-RU" sz="40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958478" y="733290"/>
            <a:ext cx="923352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Переместительный закон: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Сочетательный закон: (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 + с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+ с)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540369" y="2064492"/>
            <a:ext cx="819443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Пример 1. </a:t>
            </a:r>
          </a:p>
          <a:p>
            <a:pPr algn="just">
              <a:lnSpc>
                <a:spcPct val="150000"/>
              </a:lnSpc>
            </a:pP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-7 + (-18) = -25, поэтому, -18 +( -7) = - 25.</a:t>
            </a:r>
          </a:p>
          <a:p>
            <a:pPr algn="just">
              <a:lnSpc>
                <a:spcPct val="150000"/>
              </a:lnSpc>
            </a:pP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Следовательно, -7 + (-18) = -18 + (-7).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2625970" y="4225599"/>
            <a:ext cx="879017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Пример 2. </a:t>
            </a:r>
          </a:p>
          <a:p>
            <a:pPr>
              <a:lnSpc>
                <a:spcPct val="150000"/>
              </a:lnSpc>
            </a:pP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(13 + (-17)) + (-16) = -4 + (-16) = -20, поэтому, </a:t>
            </a:r>
          </a:p>
          <a:p>
            <a:pPr>
              <a:lnSpc>
                <a:spcPct val="150000"/>
              </a:lnSpc>
            </a:pP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13 + ((-17) + (-16)) = 13 + (-33) = -20.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8654" y="1052944"/>
            <a:ext cx="2307316" cy="4900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9092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 autoUpdateAnimBg="0"/>
      <p:bldP spid="26" grpId="0"/>
      <p:bldP spid="27" grpId="0"/>
      <p:bldP spid="7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0" y="12702"/>
            <a:ext cx="12192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40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СПОСОБЫ РЕШЕНИЙ ПРИМЕРОВ</a:t>
            </a:r>
            <a:endParaRPr lang="ru-RU" altLang="ru-RU" sz="40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900545" y="3577548"/>
            <a:ext cx="790210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Пример 4. </a:t>
            </a:r>
          </a:p>
          <a:p>
            <a:pPr>
              <a:lnSpc>
                <a:spcPct val="150000"/>
              </a:lnSpc>
            </a:pP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3,5 + 5,4 + (-4,2) + (-3,5) + 4,2 =</a:t>
            </a:r>
          </a:p>
          <a:p>
            <a:pPr>
              <a:lnSpc>
                <a:spcPct val="150000"/>
              </a:lnSpc>
            </a:pP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= (3,5 +(-3,5)) + 5,4 + ((-4,2) + 4,2) = 5,4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00545" y="962508"/>
            <a:ext cx="1064029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Пример 3. </a:t>
            </a:r>
          </a:p>
          <a:p>
            <a:pPr>
              <a:lnSpc>
                <a:spcPct val="150000"/>
              </a:lnSpc>
            </a:pP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3,5 + (-2,6) + 4,6 + (-5,9) = (3,5 + 4,6) + ((-2,6) + (-5,9)) = </a:t>
            </a:r>
          </a:p>
          <a:p>
            <a:pPr>
              <a:lnSpc>
                <a:spcPct val="150000"/>
              </a:lnSpc>
            </a:pP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= 8,1 + (-8,5) = - 0,4. </a:t>
            </a: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955962" y="5001491"/>
            <a:ext cx="595747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4682835" y="5001491"/>
            <a:ext cx="595747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3269671" y="4973782"/>
            <a:ext cx="595747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3269671" y="5126181"/>
            <a:ext cx="595747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5888180" y="5001491"/>
            <a:ext cx="595747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5888180" y="5126181"/>
            <a:ext cx="595747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53595" y="2692856"/>
            <a:ext cx="3718178" cy="2433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1536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 autoUpdateAnimBg="0"/>
      <p:bldP spid="79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0" y="12702"/>
            <a:ext cx="12192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40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ЗАПОМНИМ ПРАВИЛО</a:t>
            </a:r>
            <a:endParaRPr lang="ru-RU" altLang="ru-RU" sz="40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94425" y="1525178"/>
            <a:ext cx="10603149" cy="378565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Для того чтобы сложить два числа с разными знаками, модули которых не равны, нужно:</a:t>
            </a:r>
          </a:p>
          <a:p>
            <a:pPr algn="just">
              <a:lnSpc>
                <a:spcPct val="150000"/>
              </a:lnSpc>
            </a:pPr>
            <a:r>
              <a:rPr lang="ru-RU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шаг: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вычесть из большего модуля меньший;</a:t>
            </a:r>
          </a:p>
          <a:p>
            <a:pPr algn="just">
              <a:lnSpc>
                <a:spcPct val="150000"/>
              </a:lnSpc>
            </a:pPr>
            <a:r>
              <a:rPr lang="ru-RU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шаг: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перед разностью поставить знак числа с большим модулем.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9085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 autoUpdateAnimBg="0"/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0" y="12702"/>
            <a:ext cx="12192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40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ПРИМЕНЯЕМ ПРАВИЛО</a:t>
            </a:r>
            <a:endParaRPr lang="ru-RU" altLang="ru-RU" sz="40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368146" y="1104310"/>
            <a:ext cx="3599234" cy="16516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(-17) + 27 = 10</a:t>
            </a:r>
          </a:p>
          <a:p>
            <a:pPr>
              <a:lnSpc>
                <a:spcPct val="150000"/>
              </a:lnSpc>
            </a:pP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17 + (-27) = -10     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368147" y="3660054"/>
            <a:ext cx="359923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58 + (-26) = 32</a:t>
            </a:r>
          </a:p>
          <a:p>
            <a:pPr>
              <a:lnSpc>
                <a:spcPct val="150000"/>
              </a:lnSpc>
            </a:pP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(-58) + 26 = -32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14724" y="3640887"/>
            <a:ext cx="3690026" cy="16516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(-13) + 38 = 25</a:t>
            </a:r>
          </a:p>
          <a:p>
            <a:pPr>
              <a:lnSpc>
                <a:spcPct val="150000"/>
              </a:lnSpc>
            </a:pP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13 + (-38) = -25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214724" y="1104310"/>
            <a:ext cx="3106366" cy="16516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 + (-13) = -8</a:t>
            </a:r>
          </a:p>
          <a:p>
            <a:pPr>
              <a:lnSpc>
                <a:spcPct val="150000"/>
              </a:lnSpc>
            </a:pP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(-5) + 13 = 8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30980" y="1283814"/>
            <a:ext cx="831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</a:t>
            </a:r>
            <a:endParaRPr lang="ru-RU" sz="3600" b="1" dirty="0">
              <a:solidFill>
                <a:srgbClr val="1F169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601730" y="3820392"/>
            <a:ext cx="831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</a:t>
            </a:r>
            <a:endParaRPr lang="ru-RU" sz="3600" b="1" dirty="0">
              <a:solidFill>
                <a:srgbClr val="1F169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675416" y="1283814"/>
            <a:ext cx="831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3)</a:t>
            </a:r>
            <a:endParaRPr lang="ru-RU" sz="3600" b="1" dirty="0">
              <a:solidFill>
                <a:srgbClr val="1F169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675416" y="3820392"/>
            <a:ext cx="831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4)</a:t>
            </a:r>
            <a:endParaRPr lang="ru-RU" sz="3600" b="1" dirty="0">
              <a:solidFill>
                <a:srgbClr val="1F169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927" y="1283814"/>
            <a:ext cx="3143053" cy="418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1813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 autoUpdateAnimBg="0"/>
      <p:bldP spid="2" grpId="0"/>
      <p:bldP spid="5" grpId="0"/>
      <p:bldP spid="6" grpId="0"/>
      <p:bldP spid="9" grpId="0"/>
      <p:bldP spid="3" grpId="0"/>
      <p:bldP spid="10" grpId="0"/>
      <p:bldP spid="11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0" y="12702"/>
            <a:ext cx="12192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40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ЗАДАЧИ ПО УЧЕБНИКУ</a:t>
            </a:r>
            <a:endParaRPr lang="ru-RU" altLang="ru-RU" sz="40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81922" y="630151"/>
            <a:ext cx="86381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32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838.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Вычислите удобным способом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761218" y="1323003"/>
            <a:ext cx="438613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3200" b="1" dirty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12 + (-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) +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(-17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) =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72162" y="2089319"/>
            <a:ext cx="424988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32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19 + (-29) + (-36) =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59809" y="3725381"/>
            <a:ext cx="461376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32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3)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-4,8 + (-5,2) +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(-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10) =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11262" y="5332666"/>
            <a:ext cx="438613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32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4)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-6,2 + (-1,8) + (-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) =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910395" y="1299378"/>
            <a:ext cx="336342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-(13 + 17 + 12) =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084451" y="1297752"/>
            <a:ext cx="116249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-(42)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779752" y="2093694"/>
            <a:ext cx="404469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19 + ((-29) + (-36)) =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262392" y="2944198"/>
            <a:ext cx="410400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= 19 + (-(29 + 36)) = 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022043" y="2942572"/>
            <a:ext cx="28384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19 + (-65) = 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259733" y="2942572"/>
            <a:ext cx="107861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-46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197399" y="3713180"/>
            <a:ext cx="440857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(-4,8 + (-5,2)) +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(-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10) =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331465" y="4503745"/>
            <a:ext cx="320312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= (-10) +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(-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10) =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321484" y="4501669"/>
            <a:ext cx="313226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-(10 + 10) = -20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022043" y="5320465"/>
            <a:ext cx="336342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-(6,2 + 1,8 + 8) =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8187418" y="5308264"/>
            <a:ext cx="269016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-(8 + 8) = -16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5232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 autoUpdateAnimBg="0"/>
      <p:bldP spid="3" grpId="0"/>
      <p:bldP spid="2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5" grpId="0"/>
      <p:bldP spid="16" grpId="0"/>
      <p:bldP spid="17" grpId="0"/>
      <p:bldP spid="18" grpId="0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0" y="12702"/>
            <a:ext cx="12192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40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ЗАДАЧИ ПО УЧЕБНИКУ</a:t>
            </a:r>
            <a:endParaRPr lang="ru-RU" altLang="ru-RU" sz="40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542048" y="916366"/>
            <a:ext cx="51170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841.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Вычислите сумму: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30036" y="1577354"/>
            <a:ext cx="961833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3200" b="1" dirty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1 + 2 + (-3) + 4 + (-5) + 6 + (-7) + 8 + (-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) + 10 =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16182" y="3173875"/>
            <a:ext cx="988254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32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1 + (-2) + 3 + (-4) + 5 + (-6) + 7 + (-8) + 9 + (-10) =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62454" y="4648564"/>
            <a:ext cx="1143860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32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3)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1 + (-2) + (-3) + (-4) + (-5) + (-6) + (-7) + (-8) + (-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) + (-10) =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62454" y="2342877"/>
            <a:ext cx="83213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-(1 + 3 + 5 + 7 + 9) + (2 + 4 + 6 + 8 + 10) = 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12329" y="3850832"/>
            <a:ext cx="8791189" cy="7397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(1 + 3 + 5 + 7 + 9) + (-(2 + 4 + 6 + 8 + 10)) = 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607929" y="2308605"/>
            <a:ext cx="253112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-25 + 30 = 5 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692050" y="3844269"/>
            <a:ext cx="289035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25 + (-30) = -5 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9230441" y="5395245"/>
            <a:ext cx="9196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-55 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88260" y="5421947"/>
            <a:ext cx="802816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-(1 + 2 + 3 + 4 + 5 + 6 + 7 + 8 + 9 + 10) =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1952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 autoUpdateAnimBg="0"/>
      <p:bldP spid="2" grpId="0"/>
      <p:bldP spid="6" grpId="0"/>
      <p:bldP spid="8" grpId="0"/>
      <p:bldP spid="9" grpId="0"/>
      <p:bldP spid="10" grpId="0"/>
      <p:bldP spid="11" grpId="0"/>
      <p:bldP spid="13" grpId="0"/>
      <p:bldP spid="14" grpId="0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0" y="12702"/>
            <a:ext cx="12192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40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ЗАДАЧИ ПО УЧЕБНИКУ</a:t>
            </a:r>
            <a:endParaRPr lang="ru-RU" altLang="ru-RU" sz="40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463047" y="851560"/>
            <a:ext cx="55836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84</a:t>
            </a:r>
            <a:r>
              <a:rPr lang="en-US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ru-RU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Заполните таблицу: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3378329"/>
              </p:ext>
            </p:extLst>
          </p:nvPr>
        </p:nvGraphicFramePr>
        <p:xfrm>
          <a:off x="484909" y="1567304"/>
          <a:ext cx="11236036" cy="47979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42509">
                  <a:extLst>
                    <a:ext uri="{9D8B030D-6E8A-4147-A177-3AD203B41FA5}">
                      <a16:colId xmlns:a16="http://schemas.microsoft.com/office/drawing/2014/main" val="416855410"/>
                    </a:ext>
                  </a:extLst>
                </a:gridCol>
                <a:gridCol w="2452255">
                  <a:extLst>
                    <a:ext uri="{9D8B030D-6E8A-4147-A177-3AD203B41FA5}">
                      <a16:colId xmlns:a16="http://schemas.microsoft.com/office/drawing/2014/main" val="3678253282"/>
                    </a:ext>
                  </a:extLst>
                </a:gridCol>
                <a:gridCol w="2396836">
                  <a:extLst>
                    <a:ext uri="{9D8B030D-6E8A-4147-A177-3AD203B41FA5}">
                      <a16:colId xmlns:a16="http://schemas.microsoft.com/office/drawing/2014/main" val="2653180035"/>
                    </a:ext>
                  </a:extLst>
                </a:gridCol>
                <a:gridCol w="2244436">
                  <a:extLst>
                    <a:ext uri="{9D8B030D-6E8A-4147-A177-3AD203B41FA5}">
                      <a16:colId xmlns:a16="http://schemas.microsoft.com/office/drawing/2014/main" val="3738493255"/>
                    </a:ext>
                  </a:extLst>
                </a:gridCol>
              </a:tblGrid>
              <a:tr h="1126251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Числовое выражение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Сумма положительных слагаемых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Сумма отрицательных слагаемых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Значение числового выражения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7368368"/>
                  </a:ext>
                </a:extLst>
              </a:tr>
              <a:tr h="788376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 + (-14) + (-7) + 10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-20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3811202"/>
                  </a:ext>
                </a:extLst>
              </a:tr>
              <a:tr h="456758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 + (-18) + 3 + (-15)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5165329"/>
                  </a:ext>
                </a:extLst>
              </a:tr>
              <a:tr h="788376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(-40) + 48 + (-15) + 12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b="1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0079188"/>
                  </a:ext>
                </a:extLst>
              </a:tr>
              <a:tr h="788376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(-17) + (-20) + 10 + 14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b="1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b="1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91186649"/>
                  </a:ext>
                </a:extLst>
              </a:tr>
              <a:tr h="788376">
                <a:tc>
                  <a:txBody>
                    <a:bodyPr/>
                    <a:lstStyle/>
                    <a:p>
                      <a:pPr algn="l"/>
                      <a:r>
                        <a:rPr lang="ru-RU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(-175) + 75 + (-100) + 50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b="1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2073003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5548303" y="3507739"/>
            <a:ext cx="6585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</a:t>
            </a:r>
            <a:endParaRPr lang="ru-RU" sz="2800" b="1" dirty="0">
              <a:solidFill>
                <a:srgbClr val="200A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945142" y="4172471"/>
            <a:ext cx="9079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-55</a:t>
            </a:r>
            <a:endParaRPr lang="ru-RU" sz="2800" b="1" dirty="0">
              <a:solidFill>
                <a:srgbClr val="200A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565395" y="4168610"/>
            <a:ext cx="6585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  <a:endParaRPr lang="ru-RU" sz="2800" b="1" dirty="0">
              <a:solidFill>
                <a:srgbClr val="200A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565396" y="4912612"/>
            <a:ext cx="6585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</a:t>
            </a:r>
            <a:endParaRPr lang="ru-RU" sz="2800" b="1" dirty="0">
              <a:solidFill>
                <a:srgbClr val="200A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465172" y="5676198"/>
            <a:ext cx="7873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125</a:t>
            </a:r>
            <a:endParaRPr lang="ru-RU" sz="2800" b="1" dirty="0">
              <a:solidFill>
                <a:srgbClr val="200A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945137" y="3523219"/>
            <a:ext cx="7832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28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33</a:t>
            </a:r>
            <a:endParaRPr lang="ru-RU" sz="2800" b="1" dirty="0">
              <a:solidFill>
                <a:srgbClr val="200A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314266" y="3524700"/>
            <a:ext cx="6585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-5</a:t>
            </a:r>
            <a:endParaRPr lang="ru-RU" sz="2800" b="1" dirty="0">
              <a:solidFill>
                <a:srgbClr val="200A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903572" y="5684970"/>
            <a:ext cx="10461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-275</a:t>
            </a:r>
            <a:endParaRPr lang="ru-RU" sz="2800" b="1" dirty="0">
              <a:solidFill>
                <a:srgbClr val="200A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945142" y="4958074"/>
            <a:ext cx="9079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-37</a:t>
            </a:r>
            <a:endParaRPr lang="ru-RU" sz="2800" b="1" dirty="0">
              <a:solidFill>
                <a:srgbClr val="200A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130022" y="5665229"/>
            <a:ext cx="9951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-150</a:t>
            </a:r>
            <a:endParaRPr lang="ru-RU" sz="2800" b="1" dirty="0">
              <a:solidFill>
                <a:srgbClr val="200A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0227008" y="4894636"/>
            <a:ext cx="8566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-13</a:t>
            </a:r>
            <a:endParaRPr lang="ru-RU" sz="2800" b="1" dirty="0">
              <a:solidFill>
                <a:srgbClr val="200A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407123" y="4201737"/>
            <a:ext cx="6585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RU" sz="2800" b="1" dirty="0">
              <a:solidFill>
                <a:srgbClr val="200A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2902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 autoUpdateAnimBg="0"/>
      <p:bldP spid="2" grpId="0"/>
      <p:bldP spid="3" grpId="0"/>
      <p:bldP spid="7" grpId="0"/>
      <p:bldP spid="8" grpId="0"/>
      <p:bldP spid="10" grpId="0"/>
      <p:bldP spid="11" grpId="0"/>
      <p:bldP spid="12" grpId="0"/>
      <p:bldP spid="14" grpId="0"/>
      <p:bldP spid="15" grpId="0"/>
      <p:bldP spid="16" grpId="0"/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0" y="12702"/>
            <a:ext cx="12192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40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ЗАДАЧИ ПО УЧЕБНИКУ</a:t>
            </a:r>
            <a:endParaRPr lang="ru-RU" altLang="ru-RU" sz="40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83140" y="1025120"/>
            <a:ext cx="112257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857.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Вместо (</a:t>
            </a:r>
            <a:r>
              <a:rPr lang="ru-RU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 поставьте соответствующие знаки: </a:t>
            </a:r>
          </a:p>
          <a:p>
            <a:pPr algn="ctr"/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˃, &lt;, =.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56036" y="2403556"/>
            <a:ext cx="36770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1) -10 + 10  </a:t>
            </a:r>
            <a:r>
              <a:rPr lang="ru-RU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0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56036" y="3649862"/>
            <a:ext cx="36770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 -90 + 99  </a:t>
            </a:r>
            <a:r>
              <a:rPr lang="ru-RU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8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56036" y="4813047"/>
            <a:ext cx="36770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 51 + (-54)  </a:t>
            </a:r>
            <a:r>
              <a:rPr lang="ru-RU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0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680365" y="2403556"/>
            <a:ext cx="42445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 27 + (-69)  </a:t>
            </a:r>
            <a:r>
              <a:rPr lang="ru-RU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-10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677711" y="3592926"/>
            <a:ext cx="36770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 7 + (-8)  </a:t>
            </a:r>
            <a:r>
              <a:rPr lang="ru-RU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0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677711" y="4813047"/>
            <a:ext cx="49448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 12 + (-10) + (-1)  </a:t>
            </a:r>
            <a:r>
              <a:rPr lang="ru-RU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0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62413" y="2372778"/>
            <a:ext cx="484428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endParaRPr lang="ru-RU" sz="40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3294746" y="3619084"/>
            <a:ext cx="484428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˃</a:t>
            </a:r>
            <a:endParaRPr lang="ru-RU" sz="40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9654942" y="4813047"/>
            <a:ext cx="484428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˃</a:t>
            </a:r>
            <a:endParaRPr lang="ru-RU" sz="40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3605175" y="4782269"/>
            <a:ext cx="484428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  <a:endParaRPr lang="ru-RU" sz="40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8398848" y="2414545"/>
            <a:ext cx="484428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  <a:endParaRPr lang="ru-RU" sz="40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7907944" y="3592926"/>
            <a:ext cx="484428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253951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 autoUpdateAnimBg="0"/>
      <p:bldP spid="2" grpId="0"/>
      <p:bldP spid="3" grpId="0"/>
      <p:bldP spid="8" grpId="0"/>
      <p:bldP spid="9" grpId="0"/>
      <p:bldP spid="10" grpId="0"/>
      <p:bldP spid="11" grpId="0"/>
      <p:bldP spid="6" grpId="0" animBg="1"/>
      <p:bldP spid="14" grpId="0" animBg="1"/>
      <p:bldP spid="16" grpId="0" animBg="1"/>
      <p:bldP spid="17" grpId="0" animBg="1"/>
      <p:bldP spid="18" grpId="0" animBg="1"/>
      <p:bldP spid="19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50531e22d71f27b3df73eb6254ea94d441cf87b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12996</TotalTime>
  <Words>983</Words>
  <Application>Microsoft Office PowerPoint</Application>
  <PresentationFormat>Широкоэкранный</PresentationFormat>
  <Paragraphs>128</Paragraphs>
  <Slides>10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Тема Office</vt:lpstr>
      <vt:lpstr>МАТЕМАТИКА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HP</dc:creator>
  <cp:lastModifiedBy>Пользователь</cp:lastModifiedBy>
  <cp:revision>1009</cp:revision>
  <dcterms:created xsi:type="dcterms:W3CDTF">2020-08-26T00:15:27Z</dcterms:created>
  <dcterms:modified xsi:type="dcterms:W3CDTF">2021-01-24T07:12:21Z</dcterms:modified>
</cp:coreProperties>
</file>