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28" r:id="rId3"/>
    <p:sldId id="329" r:id="rId4"/>
    <p:sldId id="331" r:id="rId5"/>
    <p:sldId id="330" r:id="rId6"/>
    <p:sldId id="332" r:id="rId7"/>
    <p:sldId id="335" r:id="rId8"/>
    <p:sldId id="334" r:id="rId9"/>
    <p:sldId id="333" r:id="rId10"/>
    <p:sldId id="336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49D6F9F-52C0-4944-983B-0FA577752638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101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C34210-3CF7-48A6-9A7D-05E73FA91657}" type="slidenum">
              <a:rPr lang="ru-RU" altLang="ru-RU">
                <a:latin typeface="Calibri" panose="020F0502020204030204" pitchFamily="34" charset="0"/>
              </a:rPr>
              <a:pPr eaLnBrk="1" hangingPunct="1"/>
              <a:t>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291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7A8479A-B836-4B84-B039-8ED797FD2010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533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C34210-3CF7-48A6-9A7D-05E73FA91657}" type="slidenum">
              <a:rPr lang="ru-RU" altLang="ru-RU">
                <a:latin typeface="Calibri" panose="020F0502020204030204" pitchFamily="34" charset="0"/>
              </a:rPr>
              <a:pPr eaLnBrk="1" hangingPunct="1"/>
              <a:t>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295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C34210-3CF7-48A6-9A7D-05E73FA91657}" type="slidenum">
              <a:rPr lang="ru-RU" altLang="ru-RU">
                <a:latin typeface="Calibri" panose="020F0502020204030204" pitchFamily="34" charset="0"/>
              </a:rPr>
              <a:pPr eaLnBrk="1" hangingPunct="1"/>
              <a:t>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0525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C34210-3CF7-48A6-9A7D-05E73FA91657}" type="slidenum">
              <a:rPr lang="ru-RU" altLang="ru-RU">
                <a:latin typeface="Calibri" panose="020F0502020204030204" pitchFamily="34" charset="0"/>
              </a:rPr>
              <a:pPr eaLnBrk="1" hangingPunct="1"/>
              <a:t>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193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C34210-3CF7-48A6-9A7D-05E73FA91657}" type="slidenum">
              <a:rPr lang="ru-RU" altLang="ru-RU">
                <a:latin typeface="Calibri" panose="020F0502020204030204" pitchFamily="34" charset="0"/>
              </a:rPr>
              <a:pPr eaLnBrk="1" hangingPunct="1"/>
              <a:t>9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568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dirty="0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8C34210-3CF7-48A6-9A7D-05E73FA91657}" type="slidenum">
              <a:rPr lang="ru-RU" altLang="ru-RU">
                <a:latin typeface="Calibri" panose="020F0502020204030204" pitchFamily="34" charset="0"/>
              </a:rPr>
              <a:pPr eaLnBrk="1" hangingPunct="1"/>
              <a:t>10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564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319626" y="3467247"/>
            <a:ext cx="6394879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54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РЕШЕНИЕ ЗАДАЧ.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45673" y="3494956"/>
            <a:ext cx="595744" cy="161927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3614" y="3036393"/>
            <a:ext cx="2659193" cy="253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0" y="-18075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5323" y="1167387"/>
            <a:ext cx="8947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829.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из равенств не верно?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78604" y="2530994"/>
            <a:ext cx="2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А) -(-5) = 5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29039" y="2530994"/>
            <a:ext cx="3461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+(-5) = -5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78604" y="4382097"/>
            <a:ext cx="33305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-(+5) = -5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29039" y="4382097"/>
            <a:ext cx="2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+(-5) = 5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92544" y="1334065"/>
            <a:ext cx="2394195" cy="3755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7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3" grpId="0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15495" y="2639842"/>
            <a:ext cx="57357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820 (3), № 825 (3,4), № 832 НА СТРАНИЦАХ 150-151.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787494" y="1720085"/>
                <a:ext cx="9409919" cy="11988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50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RU" sz="3200" b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</m:num>
                        <m:den>
                          <m:r>
                            <a:rPr lang="ru-RU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ru-RU" altLang="ru-RU" sz="32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ru-RU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altLang="ru-RU" sz="32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ru-RU" alt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altLang="ru-RU" sz="3200" b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ru-RU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ru-RU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den>
                          </m:f>
                          <m:r>
                            <a:rPr lang="ru-RU" altLang="ru-RU" sz="32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  <m:r>
                        <a:rPr lang="ru-RU" alt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altLang="ru-RU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𝟕</m:t>
                          </m:r>
                          <m:r>
                            <a:rPr lang="en-US" altLang="ru-RU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en-US" altLang="ru-RU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ru-RU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en-US" alt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altLang="ru-RU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num>
                        <m:den>
                          <m:r>
                            <a:rPr lang="ru-RU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</m:den>
                      </m:f>
                      <m:r>
                        <a:rPr lang="en-US" alt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alt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ru-RU" altLang="ru-RU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</m:oMath>
                  </m:oMathPara>
                </a14:m>
                <a:endParaRPr lang="en-US" alt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94" y="1720085"/>
                <a:ext cx="9409919" cy="119885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955585" y="3280699"/>
                <a:ext cx="10280828" cy="9632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ru-RU" altLang="ru-RU" sz="3200" b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ru-RU" altLang="ru-RU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f>
                      <m:fPr>
                        <m:ctrlPr>
                          <a:rPr lang="en-US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num>
                      <m:den>
                        <m: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  <m:r>
                      <a:rPr lang="ru-RU" altLang="ru-RU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+(−</m:t>
                    </m:r>
                    <m:r>
                      <a:rPr lang="ru-RU" altLang="ru-RU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f>
                      <m:fPr>
                        <m:ctrlPr>
                          <a:rPr lang="en-US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num>
                      <m:den>
                        <m: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ru-RU" altLang="ru-RU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ru-RU" altLang="ru-RU" sz="32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altLang="ru-RU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ru-RU" alt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ru-RU" alt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  <m:r>
                              <a:rPr lang="ru-RU" altLang="ru-RU" sz="32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r>
                              <a:rPr lang="ru-RU" alt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e>
                        </m:d>
                        <m:r>
                          <a:rPr lang="ru-RU" altLang="ru-RU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d>
                          <m:dPr>
                            <m:ctrlPr>
                              <a:rPr lang="ru-RU" alt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altLang="ru-RU" sz="32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ru-RU" altLang="ru-RU" sz="32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𝟒</m:t>
                                </m:r>
                              </m:num>
                              <m:den>
                                <m:r>
                                  <a:rPr lang="ru-RU" altLang="ru-RU" sz="32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𝟗</m:t>
                                </m:r>
                              </m:den>
                            </m:f>
                            <m:r>
                              <a:rPr lang="ru-RU" altLang="ru-RU" sz="32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altLang="ru-RU" sz="32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ru-RU" altLang="ru-RU" sz="32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ru-RU" altLang="ru-RU" sz="3200" b="1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</m:d>
                    <m:r>
                      <a:rPr lang="ru-RU" altLang="ru-RU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d>
                      <m:dPr>
                        <m:ctrlP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  <m:r>
                          <a:rPr lang="ru-RU" altLang="ru-RU" sz="3200" b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ru-RU" alt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𝟏𝟎</m:t>
                            </m:r>
                          </m:num>
                          <m:den>
                            <m:r>
                              <a:rPr lang="ru-RU" altLang="ru-RU" sz="32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𝟗</m:t>
                            </m:r>
                          </m:den>
                        </m:f>
                      </m:e>
                    </m:d>
                    <m:r>
                      <a:rPr lang="ru-RU" altLang="ru-RU" sz="32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ru-RU" altLang="ru-RU" sz="32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f>
                      <m:fPr>
                        <m:ctrlPr>
                          <a:rPr lang="en-US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alt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𝟗</m:t>
                        </m:r>
                      </m:den>
                    </m:f>
                  </m:oMath>
                </a14:m>
                <a:endParaRPr lang="en-US" alt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585" y="3280699"/>
                <a:ext cx="10280828" cy="9632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787494" y="4605671"/>
                <a:ext cx="10879966" cy="13651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alt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ru-RU" alt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f>
                        <m:fPr>
                          <m:ctrlPr>
                            <a:rPr lang="en-US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ru-RU" altLang="ru-RU" sz="3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num>
                        <m:den>
                          <m:r>
                            <a:rPr lang="ru-RU" altLang="ru-RU" sz="3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ru-RU" altLang="ru-RU" sz="32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ru-RU" altLang="ru-RU" sz="32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altLang="ru-RU" sz="3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ru-RU" altLang="ru-RU" sz="3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f>
                            <m:fPr>
                              <m:ctrlPr>
                                <a:rPr lang="en-US" altLang="ru-RU" sz="32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ru-RU" altLang="ru-RU" sz="32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ru-RU" altLang="ru-RU" sz="32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ru-RU" alt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ru-RU" altLang="ru-RU" sz="3200" b="1" i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d>
                        <m:dPr>
                          <m:ctrlPr>
                            <a:rPr lang="ru-RU" altLang="ru-RU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altLang="ru-RU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altLang="ru-RU" sz="32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ru-RU" altLang="ru-RU" sz="3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ru-RU" altLang="ru-RU" sz="32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</m:e>
                          </m:d>
                          <m:r>
                            <a:rPr lang="ru-RU" altLang="ru-RU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ru-RU" altLang="ru-RU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altLang="ru-RU" sz="32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altLang="ru-RU" sz="32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ru-RU" altLang="ru-RU" sz="32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ru-RU" altLang="ru-RU" sz="3200" b="1" i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altLang="ru-RU" sz="3200" b="1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ru-RU" altLang="ru-RU" sz="32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ru-RU" altLang="ru-RU" sz="3200" b="1" i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</m:d>
                      <m:r>
                        <a:rPr lang="ru-RU" alt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d>
                        <m:dPr>
                          <m:ctrlPr>
                            <a:rPr lang="ru-RU" altLang="ru-RU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altLang="ru-RU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ru-RU" altLang="ru-RU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ru-RU" altLang="ru-RU" sz="3200" b="1" i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ru-RU" alt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r>
                        <a:rPr lang="ru-RU" altLang="ru-RU" sz="3200" b="1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en-US" altLang="ru-RU" sz="3200" b="1" dirty="0">
                  <a:solidFill>
                    <a:schemeClr val="tx1"/>
                  </a:solidFill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94" y="4605671"/>
                <a:ext cx="10879966" cy="136518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3006435" y="897171"/>
            <a:ext cx="6179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818.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Выполните сложение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7" grpId="0"/>
      <p:bldP spid="28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473" y="953310"/>
            <a:ext cx="111673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819.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из знаков неравенства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(&gt;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uz-Latn-UZ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&lt;)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надо заменить звёздочку (*), чтобы получилось верное неравенство: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399" y="3093396"/>
            <a:ext cx="4941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-12 + (-15)  *  -29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96000" y="3093396"/>
            <a:ext cx="49416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-18 + (-17)  *  -34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249036" y="4031399"/>
            <a:ext cx="2315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-27  * -29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80941" y="4969402"/>
            <a:ext cx="2607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-27  &gt; -29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401453" y="4031399"/>
            <a:ext cx="2315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-35  * -34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401453" y="4969402"/>
            <a:ext cx="2636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-35  </a:t>
            </a:r>
            <a:r>
              <a:rPr lang="ru-RU" sz="4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&lt;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-34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1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4" grpId="0"/>
      <p:bldP spid="25" grpId="0"/>
      <p:bldP spid="26" grpId="0"/>
      <p:bldP spid="27" grpId="0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0" y="-18075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4476" y="1071837"/>
            <a:ext cx="11083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820.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значение выражения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uz-Latn-UZ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z-Latn-UZ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если: </a:t>
            </a:r>
            <a:r>
              <a:rPr lang="ru-RU" sz="3600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-2,5   и  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= -3,5;       </a:t>
            </a:r>
            <a:r>
              <a:rPr lang="ru-RU" sz="3600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0,53   и  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= -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3,53;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8099" y="2726127"/>
            <a:ext cx="52950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а = -2,5 и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= -3,5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  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8099" y="3512800"/>
            <a:ext cx="73789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-(-2,5) +(-(-3,5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)) = 2,5 + 3,5 = 6 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3608" y="4529641"/>
            <a:ext cx="55515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а = 0,53 и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= -3,53; </a:t>
            </a:r>
            <a:endParaRPr lang="ru-RU" sz="4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679608" y="5382533"/>
            <a:ext cx="11391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-0,53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+(-(-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3,53)) = -0,53 + 3,53 = 3,53 – 0,53 = 3</a:t>
            </a:r>
            <a:endParaRPr lang="ru-RU" sz="40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98360" y="2711548"/>
            <a:ext cx="23516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  <a:endParaRPr lang="ru-RU" sz="3600" b="1" dirty="0">
              <a:solidFill>
                <a:srgbClr val="1F169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4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26" grpId="0"/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1914744" y="2696746"/>
            <a:ext cx="4176712" cy="6254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cs typeface="Arial" panose="020B0604020202020204" pitchFamily="34" charset="0"/>
              </a:rPr>
              <a:t>-5 </a:t>
            </a:r>
            <a:r>
              <a:rPr lang="ru-RU" altLang="ru-RU" sz="4000" b="1" dirty="0">
                <a:cs typeface="Arial" panose="020B0604020202020204" pitchFamily="34" charset="0"/>
              </a:rPr>
              <a:t>+   …   = </a:t>
            </a:r>
            <a:r>
              <a:rPr lang="ru-RU" altLang="ru-RU" sz="4000" b="1" dirty="0" smtClean="0">
                <a:cs typeface="Arial" panose="020B0604020202020204" pitchFamily="34" charset="0"/>
              </a:rPr>
              <a:t>-20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1914744" y="3487321"/>
            <a:ext cx="4176712" cy="6254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cs typeface="Arial" panose="020B0604020202020204" pitchFamily="34" charset="0"/>
              </a:rPr>
              <a:t>-5 </a:t>
            </a:r>
            <a:r>
              <a:rPr lang="ru-RU" altLang="ru-RU" sz="4000" b="1" dirty="0">
                <a:cs typeface="Arial" panose="020B0604020202020204" pitchFamily="34" charset="0"/>
              </a:rPr>
              <a:t>+   …   = </a:t>
            </a:r>
            <a:r>
              <a:rPr lang="ru-RU" altLang="ru-RU" sz="4000" b="1" dirty="0" smtClean="0">
                <a:cs typeface="Arial" panose="020B0604020202020204" pitchFamily="34" charset="0"/>
              </a:rPr>
              <a:t>-3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1914744" y="4279484"/>
            <a:ext cx="4176712" cy="6254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cs typeface="Arial" panose="020B0604020202020204" pitchFamily="34" charset="0"/>
              </a:rPr>
              <a:t>-5 </a:t>
            </a:r>
            <a:r>
              <a:rPr lang="ru-RU" altLang="ru-RU" sz="4000" b="1" dirty="0">
                <a:cs typeface="Arial" panose="020B0604020202020204" pitchFamily="34" charset="0"/>
              </a:rPr>
              <a:t>+   …   = </a:t>
            </a:r>
            <a:r>
              <a:rPr lang="ru-RU" altLang="ru-RU" sz="4000" b="1" dirty="0" smtClean="0">
                <a:cs typeface="Arial" panose="020B0604020202020204" pitchFamily="34" charset="0"/>
              </a:rPr>
              <a:t>20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1914744" y="5071646"/>
            <a:ext cx="4176712" cy="625475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cs typeface="Arial" panose="020B0604020202020204" pitchFamily="34" charset="0"/>
              </a:rPr>
              <a:t>-</a:t>
            </a:r>
            <a:r>
              <a:rPr lang="ru-RU" altLang="ru-RU" sz="4000" b="1" dirty="0">
                <a:cs typeface="Arial" panose="020B0604020202020204" pitchFamily="34" charset="0"/>
              </a:rPr>
              <a:t>5</a:t>
            </a:r>
            <a:r>
              <a:rPr lang="ru-RU" altLang="ru-RU" sz="4000" b="1" dirty="0" smtClean="0"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cs typeface="Arial" panose="020B0604020202020204" pitchFamily="34" charset="0"/>
              </a:rPr>
              <a:t>+   …   = </a:t>
            </a:r>
            <a:r>
              <a:rPr lang="ru-RU" altLang="ru-RU" sz="4000" b="1" dirty="0" smtClean="0">
                <a:cs typeface="Arial" panose="020B0604020202020204" pitchFamily="34" charset="0"/>
              </a:rPr>
              <a:t>3</a:t>
            </a:r>
            <a:endParaRPr lang="ru-RU" altLang="ru-RU" sz="4000" b="1" dirty="0">
              <a:cs typeface="Arial" panose="020B0604020202020204" pitchFamily="34" charset="0"/>
            </a:endParaRPr>
          </a:p>
        </p:txBody>
      </p:sp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3404680" y="2727268"/>
            <a:ext cx="1055620" cy="576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E70303"/>
                </a:solidFill>
                <a:cs typeface="Arial" panose="020B0604020202020204" pitchFamily="34" charset="0"/>
              </a:rPr>
              <a:t>(-15)</a:t>
            </a:r>
            <a:endParaRPr lang="ru-RU" altLang="ru-RU" sz="4000" b="1" dirty="0">
              <a:solidFill>
                <a:srgbClr val="E70303"/>
              </a:solidFill>
              <a:cs typeface="Arial" panose="020B0604020202020204" pitchFamily="34" charset="0"/>
            </a:endParaRPr>
          </a:p>
        </p:txBody>
      </p:sp>
      <p:sp>
        <p:nvSpPr>
          <p:cNvPr id="19469" name="Rectangle 13"/>
          <p:cNvSpPr>
            <a:spLocks noChangeArrowheads="1"/>
          </p:cNvSpPr>
          <p:nvPr/>
        </p:nvSpPr>
        <p:spPr bwMode="auto">
          <a:xfrm>
            <a:off x="3404680" y="3518496"/>
            <a:ext cx="1074825" cy="576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E70303"/>
                </a:solidFill>
                <a:cs typeface="Arial" panose="020B0604020202020204" pitchFamily="34" charset="0"/>
              </a:rPr>
              <a:t>2</a:t>
            </a:r>
            <a:endParaRPr lang="ru-RU" altLang="ru-RU" sz="4000" b="1" dirty="0">
              <a:solidFill>
                <a:srgbClr val="E70303"/>
              </a:solidFill>
              <a:cs typeface="Arial" panose="020B0604020202020204" pitchFamily="34" charset="0"/>
            </a:endParaRPr>
          </a:p>
        </p:txBody>
      </p:sp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3404680" y="4317157"/>
            <a:ext cx="1055620" cy="576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E70303"/>
                </a:solidFill>
                <a:cs typeface="Arial" panose="020B0604020202020204" pitchFamily="34" charset="0"/>
              </a:rPr>
              <a:t>25</a:t>
            </a:r>
            <a:endParaRPr lang="ru-RU" altLang="ru-RU" sz="4000" b="1" dirty="0">
              <a:solidFill>
                <a:srgbClr val="E70303"/>
              </a:solidFill>
              <a:cs typeface="Arial" panose="020B0604020202020204" pitchFamily="34" charset="0"/>
            </a:endParaRP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3404680" y="5090193"/>
            <a:ext cx="1094529" cy="576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FF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E70303"/>
                </a:solidFill>
                <a:cs typeface="Arial" panose="020B0604020202020204" pitchFamily="34" charset="0"/>
              </a:rPr>
              <a:t>8</a:t>
            </a:r>
            <a:endParaRPr lang="ru-RU" altLang="ru-RU" sz="4000" b="1" dirty="0">
              <a:solidFill>
                <a:srgbClr val="E70303"/>
              </a:solidFill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t="1635"/>
          <a:stretch/>
        </p:blipFill>
        <p:spPr>
          <a:xfrm>
            <a:off x="7406295" y="1928194"/>
            <a:ext cx="3128210" cy="3768927"/>
          </a:xfrm>
          <a:prstGeom prst="rect">
            <a:avLst/>
          </a:prstGeom>
        </p:spPr>
      </p:pic>
      <p:sp>
        <p:nvSpPr>
          <p:cNvPr id="1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0" y="-1101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116" y="971888"/>
            <a:ext cx="10992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821.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Поставьте вместо многоточия такое число, чтобы равенство было верным: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85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94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 animBg="1"/>
      <p:bldP spid="19464" grpId="0" animBg="1"/>
      <p:bldP spid="19465" grpId="0" animBg="1"/>
      <p:bldP spid="19466" grpId="0" animBg="1"/>
      <p:bldP spid="19468" grpId="0" animBg="1"/>
      <p:bldP spid="19469" grpId="0" animBg="1"/>
      <p:bldP spid="19470" grpId="0" animBg="1"/>
      <p:bldP spid="19471" grpId="0" animBg="1"/>
      <p:bldP spid="18" grpId="0" autoUpdateAnimBg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0" y="-18075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55323" y="1167387"/>
            <a:ext cx="846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825.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значение выражения: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6888" y="2678234"/>
            <a:ext cx="78790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1) (-2,375+(-3,625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))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 (-0,8 + (-3,2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))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1856" y="3078226"/>
            <a:ext cx="189102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>
                <a:latin typeface="Calibri" panose="020F0502020204030204" pitchFamily="34" charset="0"/>
                <a:cs typeface="Calibri" panose="020F0502020204030204" pitchFamily="34" charset="0"/>
              </a:rPr>
              <a:t>₊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2,375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3,625</a:t>
            </a:r>
            <a:endParaRPr lang="en-US" sz="3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6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889623" y="3081085"/>
            <a:ext cx="138545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>
                <a:latin typeface="Calibri" panose="020F0502020204030204" pitchFamily="34" charset="0"/>
                <a:cs typeface="Calibri" panose="020F0502020204030204" pitchFamily="34" charset="0"/>
              </a:rPr>
              <a:t>₊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0,8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3,2</a:t>
            </a:r>
            <a:endParaRPr lang="en-US" sz="3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4,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10558443" y="2678234"/>
            <a:ext cx="8515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-10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34904" y="2692140"/>
            <a:ext cx="1954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-6 + (4)=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67890" y="2192823"/>
            <a:ext cx="678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-6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21833" y="2192822"/>
            <a:ext cx="678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676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5" grpId="0"/>
      <p:bldP spid="10" grpId="0"/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0" y="-18075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3609" y="870288"/>
            <a:ext cx="7710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825.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значение выражения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4664" y="2278955"/>
            <a:ext cx="82638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2) (-0,324+(-0,48))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 (-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0,3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(-0,623)) =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2708" y="3795793"/>
            <a:ext cx="189102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>
                <a:latin typeface="Calibri" panose="020F0502020204030204" pitchFamily="34" charset="0"/>
                <a:cs typeface="Calibri" panose="020F0502020204030204" pitchFamily="34" charset="0"/>
              </a:rPr>
              <a:t>₊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0,324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0,480</a:t>
            </a:r>
            <a:endParaRPr lang="en-US" sz="3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0,804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23948" y="3795790"/>
            <a:ext cx="217189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>
                <a:latin typeface="Calibri" panose="020F0502020204030204" pitchFamily="34" charset="0"/>
                <a:cs typeface="Calibri" panose="020F0502020204030204" pitchFamily="34" charset="0"/>
              </a:rPr>
              <a:t>₊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0,300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0,623</a:t>
            </a:r>
            <a:endParaRPr lang="en-US" sz="3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0,923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567055" y="3149460"/>
            <a:ext cx="14927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-1,727</a:t>
            </a:r>
            <a:endParaRPr lang="ru-RU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53364" y="3149461"/>
            <a:ext cx="44294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= -0,804 + (-0,923) =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49351" y="1694180"/>
            <a:ext cx="1510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-0,804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77267" y="1694180"/>
            <a:ext cx="15637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-0,923</a:t>
            </a:r>
            <a:endParaRPr lang="ru-RU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25889" y="3795789"/>
            <a:ext cx="2171895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>
                <a:latin typeface="Calibri" panose="020F0502020204030204" pitchFamily="34" charset="0"/>
                <a:cs typeface="Calibri" panose="020F0502020204030204" pitchFamily="34" charset="0"/>
              </a:rPr>
              <a:t>₊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0,804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0,923</a:t>
            </a:r>
            <a:endParaRPr lang="en-US" sz="36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1,727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1635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4" grpId="0"/>
      <p:bldP spid="8" grpId="0"/>
      <p:bldP spid="5" grpId="0"/>
      <p:bldP spid="10" grpId="0"/>
      <p:bldP spid="7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0" y="-18075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0690" y="853970"/>
            <a:ext cx="110506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826.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Определите закономерность расположения четырёх фигур в трех квадратах. В соответствии с этой закономерностью, заполните данными фигурами последний квадрат.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385455" y="435032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690" y="3077316"/>
            <a:ext cx="11088186" cy="24479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9972" t="11121" r="82482" b="55500"/>
          <a:stretch/>
        </p:blipFill>
        <p:spPr>
          <a:xfrm>
            <a:off x="9280187" y="4301313"/>
            <a:ext cx="836579" cy="8171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0147" t="54037" r="82659" b="14173"/>
          <a:stretch/>
        </p:blipFill>
        <p:spPr>
          <a:xfrm>
            <a:off x="10255526" y="4340225"/>
            <a:ext cx="797669" cy="77821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19446" t="55627" r="74237" b="15762"/>
          <a:stretch/>
        </p:blipFill>
        <p:spPr>
          <a:xfrm>
            <a:off x="10304164" y="3418629"/>
            <a:ext cx="700392" cy="7003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/>
          <a:srcRect l="19272" t="13505" r="73885" b="57884"/>
          <a:stretch/>
        </p:blipFill>
        <p:spPr>
          <a:xfrm>
            <a:off x="9280187" y="3418629"/>
            <a:ext cx="758757" cy="70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81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 Box 5"/>
          <p:cNvSpPr txBox="1">
            <a:spLocks noChangeArrowheads="1"/>
          </p:cNvSpPr>
          <p:nvPr/>
        </p:nvSpPr>
        <p:spPr bwMode="auto">
          <a:xfrm>
            <a:off x="0" y="-18075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41783" y="834514"/>
            <a:ext cx="7898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828.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путь от А до В короче?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2594" y="1622632"/>
            <a:ext cx="6977237" cy="5044335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1385455" y="435032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3422073" y="3380509"/>
            <a:ext cx="0" cy="121920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3422073" y="2202873"/>
            <a:ext cx="0" cy="1177636"/>
          </a:xfrm>
          <a:prstGeom prst="line">
            <a:avLst/>
          </a:prstGeom>
          <a:ln w="38100">
            <a:solidFill>
              <a:srgbClr val="200A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>
            <a:off x="4475018" y="2189018"/>
            <a:ext cx="1274620" cy="13855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3422073" y="2202873"/>
            <a:ext cx="1052945" cy="138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206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a5bf9de69f96e46f13fbe8ffea773678ff86e7d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12859</TotalTime>
  <Words>451</Words>
  <Application>Microsoft Office PowerPoint</Application>
  <PresentationFormat>Широкоэкранный</PresentationFormat>
  <Paragraphs>87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999</cp:revision>
  <dcterms:created xsi:type="dcterms:W3CDTF">2020-08-26T00:15:27Z</dcterms:created>
  <dcterms:modified xsi:type="dcterms:W3CDTF">2021-01-21T05:01:16Z</dcterms:modified>
</cp:coreProperties>
</file>