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354" r:id="rId3"/>
    <p:sldId id="353" r:id="rId4"/>
    <p:sldId id="349" r:id="rId5"/>
    <p:sldId id="337" r:id="rId6"/>
    <p:sldId id="341" r:id="rId7"/>
    <p:sldId id="352" r:id="rId8"/>
    <p:sldId id="350" r:id="rId9"/>
    <p:sldId id="351" r:id="rId10"/>
    <p:sldId id="311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0066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07" autoAdjust="0"/>
    <p:restoredTop sz="94364" autoAdjust="0"/>
  </p:normalViewPr>
  <p:slideViewPr>
    <p:cSldViewPr snapToGrid="0">
      <p:cViewPr varScale="1">
        <p:scale>
          <a:sx n="73" d="100"/>
          <a:sy n="73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393058"/>
            <a:ext cx="6868913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6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244879"/>
            <a:ext cx="595744" cy="19379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2" name="Рисунок 11" descr="p11_p11_p11_r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129" y="3036393"/>
            <a:ext cx="2459614" cy="258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9663" y="2174353"/>
            <a:ext cx="71556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806, № 807, № 812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СТРАНИЦАХ 148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872" y="6710"/>
            <a:ext cx="12192000" cy="679305"/>
          </a:xfrm>
        </p:spPr>
        <p:txBody>
          <a:bodyPr anchor="b"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ЗАДАНИЕ. ЗАПОЛНИТЕ ПРОПУСКИ: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098676" y="3141663"/>
            <a:ext cx="8569325" cy="914400"/>
            <a:chOff x="158" y="1480"/>
            <a:chExt cx="5398" cy="576"/>
          </a:xfrm>
        </p:grpSpPr>
        <p:sp>
          <p:nvSpPr>
            <p:cNvPr id="7219" name="Rectangle 13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400" b="1" i="1">
                  <a:latin typeface="Georgia" panose="02040502050405020303" pitchFamily="18" charset="0"/>
                </a:rPr>
                <a:t>       </a:t>
              </a:r>
              <a:r>
                <a:rPr lang="ru-RU" altLang="ru-RU" sz="2400" b="1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Georgia" panose="02040502050405020303" pitchFamily="18" charset="0"/>
              </a:endParaRPr>
            </a:p>
          </p:txBody>
        </p:sp>
        <p:sp>
          <p:nvSpPr>
            <p:cNvPr id="7220" name="Line 14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1" name="Line 15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2" name="Line 16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3" name="Line 17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4" name="Line 18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5" name="Line 19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6" name="Line 20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7" name="Line 21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8" name="Line 22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9" name="Line 23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0" name="Line 24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1" name="Line 25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098676" y="5013325"/>
            <a:ext cx="8569325" cy="914400"/>
            <a:chOff x="158" y="1480"/>
            <a:chExt cx="5398" cy="576"/>
          </a:xfrm>
        </p:grpSpPr>
        <p:sp>
          <p:nvSpPr>
            <p:cNvPr id="7206" name="Rectangle 27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400" b="1" i="1" dirty="0">
                  <a:latin typeface="Georgia" panose="02040502050405020303" pitchFamily="18" charset="0"/>
                </a:rPr>
                <a:t>       </a:t>
              </a:r>
              <a:r>
                <a:rPr lang="ru-RU" altLang="ru-RU" sz="2400" b="1" dirty="0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 dirty="0">
                  <a:latin typeface="Times New Roman" panose="02020603050405020304" pitchFamily="18" charset="0"/>
                </a:rPr>
                <a:t>х</a:t>
              </a:r>
              <a:endParaRPr lang="ru-RU" altLang="ru-RU" sz="24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7207" name="Line 28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8" name="Line 29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9" name="Line 30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0" name="Line 31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1" name="Line 32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2" name="Line 33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3" name="Line 34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4" name="Line 35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5" name="Line 36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6" name="Line 37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7" name="Line 38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8" name="Line 39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2098676" y="1268413"/>
            <a:ext cx="8569325" cy="914400"/>
            <a:chOff x="158" y="1480"/>
            <a:chExt cx="5398" cy="576"/>
          </a:xfrm>
        </p:grpSpPr>
        <p:sp>
          <p:nvSpPr>
            <p:cNvPr id="7193" name="Rectangle 41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400" b="1" i="1">
                  <a:latin typeface="Georgia" panose="02040502050405020303" pitchFamily="18" charset="0"/>
                </a:rPr>
                <a:t>       </a:t>
              </a:r>
              <a:r>
                <a:rPr lang="ru-RU" altLang="ru-RU" sz="2400" b="1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Georgia" panose="02040502050405020303" pitchFamily="18" charset="0"/>
              </a:endParaRPr>
            </a:p>
          </p:txBody>
        </p:sp>
        <p:sp>
          <p:nvSpPr>
            <p:cNvPr id="7194" name="Line 42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5" name="Line 43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6" name="Line 44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7" name="Line 45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8" name="Line 46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Line 47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0" name="Line 48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1" name="Line 49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2" name="Line 50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3" name="Line 51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4" name="Line 52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5" name="Line 53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4" name="Text Box 54"/>
          <p:cNvSpPr txBox="1">
            <a:spLocks noChangeArrowheads="1"/>
          </p:cNvSpPr>
          <p:nvPr/>
        </p:nvSpPr>
        <p:spPr bwMode="auto">
          <a:xfrm>
            <a:off x="1827213" y="24399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b="1" i="1">
              <a:latin typeface="Georgia" panose="02040502050405020303" pitchFamily="18" charset="0"/>
            </a:endParaRPr>
          </a:p>
        </p:txBody>
      </p:sp>
      <p:sp>
        <p:nvSpPr>
          <p:cNvPr id="15415" name="Text Box 55"/>
          <p:cNvSpPr txBox="1">
            <a:spLocks noChangeArrowheads="1"/>
          </p:cNvSpPr>
          <p:nvPr/>
        </p:nvSpPr>
        <p:spPr bwMode="auto">
          <a:xfrm>
            <a:off x="1524001" y="1196975"/>
            <a:ext cx="563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800000"/>
                </a:solidFill>
                <a:cs typeface="Arial" panose="020B0604020202020204" pitchFamily="34" charset="0"/>
              </a:rPr>
              <a:t>1)</a:t>
            </a:r>
          </a:p>
        </p:txBody>
      </p:sp>
      <p:sp>
        <p:nvSpPr>
          <p:cNvPr id="15416" name="Oval 56"/>
          <p:cNvSpPr>
            <a:spLocks noChangeArrowheads="1"/>
          </p:cNvSpPr>
          <p:nvPr/>
        </p:nvSpPr>
        <p:spPr bwMode="auto">
          <a:xfrm>
            <a:off x="4224339" y="1628775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417" name="Text Box 57"/>
          <p:cNvSpPr txBox="1">
            <a:spLocks noChangeArrowheads="1"/>
          </p:cNvSpPr>
          <p:nvPr/>
        </p:nvSpPr>
        <p:spPr bwMode="auto">
          <a:xfrm>
            <a:off x="4079875" y="1125538"/>
            <a:ext cx="420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15418" name="Text Box 58"/>
          <p:cNvSpPr txBox="1">
            <a:spLocks noChangeArrowheads="1"/>
          </p:cNvSpPr>
          <p:nvPr/>
        </p:nvSpPr>
        <p:spPr bwMode="auto">
          <a:xfrm>
            <a:off x="5159375" y="2349500"/>
            <a:ext cx="2001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latin typeface="Times New Roman" panose="02020603050405020304" pitchFamily="18" charset="0"/>
              </a:rPr>
              <a:t>-3 + … = 4</a:t>
            </a:r>
          </a:p>
        </p:txBody>
      </p:sp>
      <p:sp>
        <p:nvSpPr>
          <p:cNvPr id="15419" name="Text Box 59"/>
          <p:cNvSpPr txBox="1">
            <a:spLocks noChangeArrowheads="1"/>
          </p:cNvSpPr>
          <p:nvPr/>
        </p:nvSpPr>
        <p:spPr bwMode="auto">
          <a:xfrm>
            <a:off x="9048750" y="1052513"/>
            <a:ext cx="420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15420" name="Rectangle 60"/>
          <p:cNvSpPr>
            <a:spLocks noChangeArrowheads="1"/>
          </p:cNvSpPr>
          <p:nvPr/>
        </p:nvSpPr>
        <p:spPr bwMode="auto">
          <a:xfrm>
            <a:off x="5951539" y="2349501"/>
            <a:ext cx="503237" cy="5492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>
                <a:solidFill>
                  <a:srgbClr val="80000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5421" name="Text Box 61"/>
          <p:cNvSpPr txBox="1">
            <a:spLocks noChangeArrowheads="1"/>
          </p:cNvSpPr>
          <p:nvPr/>
        </p:nvSpPr>
        <p:spPr bwMode="auto">
          <a:xfrm>
            <a:off x="1524001" y="3284539"/>
            <a:ext cx="5485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800000"/>
                </a:solidFill>
                <a:cs typeface="Arial" panose="020B0604020202020204" pitchFamily="34" charset="0"/>
              </a:rPr>
              <a:t>2)</a:t>
            </a:r>
          </a:p>
        </p:txBody>
      </p:sp>
      <p:sp>
        <p:nvSpPr>
          <p:cNvPr id="15422" name="Oval 62"/>
          <p:cNvSpPr>
            <a:spLocks noChangeArrowheads="1"/>
          </p:cNvSpPr>
          <p:nvPr/>
        </p:nvSpPr>
        <p:spPr bwMode="auto">
          <a:xfrm>
            <a:off x="9191626" y="3500439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423" name="Text Box 63"/>
          <p:cNvSpPr txBox="1">
            <a:spLocks noChangeArrowheads="1"/>
          </p:cNvSpPr>
          <p:nvPr/>
        </p:nvSpPr>
        <p:spPr bwMode="auto">
          <a:xfrm>
            <a:off x="9048750" y="2924176"/>
            <a:ext cx="420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15424" name="Text Box 64"/>
          <p:cNvSpPr txBox="1">
            <a:spLocks noChangeArrowheads="1"/>
          </p:cNvSpPr>
          <p:nvPr/>
        </p:nvSpPr>
        <p:spPr bwMode="auto">
          <a:xfrm>
            <a:off x="4779236" y="2924176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 i="1" dirty="0">
                <a:latin typeface="Times New Roman" panose="02020603050405020304" pitchFamily="18" charset="0"/>
              </a:rPr>
              <a:t>D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5303839" y="4221164"/>
            <a:ext cx="20018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>
                <a:latin typeface="Times New Roman" panose="02020603050405020304" pitchFamily="18" charset="0"/>
              </a:rPr>
              <a:t>4</a:t>
            </a:r>
            <a:r>
              <a:rPr lang="ru-RU" altLang="ru-RU" sz="3200" b="1">
                <a:latin typeface="Times New Roman" panose="02020603050405020304" pitchFamily="18" charset="0"/>
              </a:rPr>
              <a:t> + … = </a:t>
            </a:r>
            <a:r>
              <a:rPr lang="en-US" altLang="ru-RU" sz="3200" b="1">
                <a:latin typeface="Times New Roman" panose="02020603050405020304" pitchFamily="18" charset="0"/>
              </a:rPr>
              <a:t>-2</a:t>
            </a:r>
            <a:endParaRPr lang="ru-RU" altLang="ru-RU" sz="3200" b="1">
              <a:latin typeface="Times New Roman" panose="02020603050405020304" pitchFamily="18" charset="0"/>
            </a:endParaRPr>
          </a:p>
        </p:txBody>
      </p:sp>
      <p:sp>
        <p:nvSpPr>
          <p:cNvPr id="15426" name="Rectangle 66"/>
          <p:cNvSpPr>
            <a:spLocks noChangeArrowheads="1"/>
          </p:cNvSpPr>
          <p:nvPr/>
        </p:nvSpPr>
        <p:spPr bwMode="auto">
          <a:xfrm>
            <a:off x="5951539" y="4221164"/>
            <a:ext cx="503237" cy="5492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200" b="1">
                <a:solidFill>
                  <a:srgbClr val="800000"/>
                </a:solidFill>
                <a:latin typeface="Times New Roman" panose="02020603050405020304" pitchFamily="18" charset="0"/>
              </a:rPr>
              <a:t>(-6)</a:t>
            </a:r>
            <a:endParaRPr lang="ru-RU" altLang="ru-RU" sz="3200" b="1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427" name="Text Box 67"/>
          <p:cNvSpPr txBox="1">
            <a:spLocks noChangeArrowheads="1"/>
          </p:cNvSpPr>
          <p:nvPr/>
        </p:nvSpPr>
        <p:spPr bwMode="auto">
          <a:xfrm>
            <a:off x="1524001" y="5157789"/>
            <a:ext cx="5485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solidFill>
                  <a:srgbClr val="800000"/>
                </a:solidFill>
                <a:cs typeface="Arial" panose="020B0604020202020204" pitchFamily="34" charset="0"/>
              </a:rPr>
              <a:t>3</a:t>
            </a:r>
            <a:r>
              <a:rPr lang="ru-RU" altLang="ru-RU" sz="3200" b="1" dirty="0">
                <a:solidFill>
                  <a:srgbClr val="80000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15428" name="Oval 68"/>
          <p:cNvSpPr>
            <a:spLocks noChangeArrowheads="1"/>
          </p:cNvSpPr>
          <p:nvPr/>
        </p:nvSpPr>
        <p:spPr bwMode="auto">
          <a:xfrm>
            <a:off x="5664201" y="5373689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429" name="Text Box 69"/>
          <p:cNvSpPr txBox="1">
            <a:spLocks noChangeArrowheads="1"/>
          </p:cNvSpPr>
          <p:nvPr/>
        </p:nvSpPr>
        <p:spPr bwMode="auto">
          <a:xfrm>
            <a:off x="5519739" y="4797426"/>
            <a:ext cx="420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Е</a:t>
            </a:r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3329782" y="4797426"/>
            <a:ext cx="420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 i="1" dirty="0">
                <a:latin typeface="Times New Roman" panose="02020603050405020304" pitchFamily="18" charset="0"/>
              </a:rPr>
              <a:t>F</a:t>
            </a:r>
            <a:endParaRPr lang="ru-RU" altLang="ru-RU" sz="2800" b="1" i="1" dirty="0">
              <a:latin typeface="Times New Roman" panose="02020603050405020304" pitchFamily="18" charset="0"/>
            </a:endParaRPr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4943475" y="6021389"/>
            <a:ext cx="24066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>
                <a:latin typeface="Times New Roman" panose="02020603050405020304" pitchFamily="18" charset="0"/>
              </a:rPr>
              <a:t>(-1)</a:t>
            </a:r>
            <a:r>
              <a:rPr lang="ru-RU" altLang="ru-RU" sz="3200" b="1">
                <a:latin typeface="Times New Roman" panose="02020603050405020304" pitchFamily="18" charset="0"/>
              </a:rPr>
              <a:t> + … = </a:t>
            </a:r>
            <a:r>
              <a:rPr lang="en-US" altLang="ru-RU" sz="3200" b="1">
                <a:latin typeface="Times New Roman" panose="02020603050405020304" pitchFamily="18" charset="0"/>
              </a:rPr>
              <a:t>-4</a:t>
            </a:r>
            <a:endParaRPr lang="ru-RU" altLang="ru-RU" sz="3200" b="1">
              <a:latin typeface="Times New Roman" panose="02020603050405020304" pitchFamily="18" charset="0"/>
            </a:endParaRPr>
          </a:p>
        </p:txBody>
      </p:sp>
      <p:sp>
        <p:nvSpPr>
          <p:cNvPr id="15432" name="Rectangle 72"/>
          <p:cNvSpPr>
            <a:spLocks noChangeArrowheads="1"/>
          </p:cNvSpPr>
          <p:nvPr/>
        </p:nvSpPr>
        <p:spPr bwMode="auto">
          <a:xfrm>
            <a:off x="6024564" y="6021389"/>
            <a:ext cx="503237" cy="5492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200" b="1">
                <a:solidFill>
                  <a:srgbClr val="800000"/>
                </a:solidFill>
                <a:latin typeface="Times New Roman" panose="02020603050405020304" pitchFamily="18" charset="0"/>
              </a:rPr>
              <a:t>(-3)</a:t>
            </a:r>
            <a:endParaRPr lang="ru-RU" altLang="ru-RU" sz="3200" b="1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2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6 L 0.41042 -0.0013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21" y="-6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-0.35144 0.00162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5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78" y="69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5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5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5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11111E-6 L -0.18021 0.00162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15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10" y="69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5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415" grpId="0"/>
      <p:bldP spid="15416" grpId="0" animBg="1"/>
      <p:bldP spid="15416" grpId="1" animBg="1"/>
      <p:bldP spid="15417" grpId="0"/>
      <p:bldP spid="15418" grpId="0"/>
      <p:bldP spid="15419" grpId="0"/>
      <p:bldP spid="15420" grpId="0" animBg="1"/>
      <p:bldP spid="15421" grpId="0"/>
      <p:bldP spid="15422" grpId="0" animBg="1"/>
      <p:bldP spid="15422" grpId="1" animBg="1"/>
      <p:bldP spid="15423" grpId="0"/>
      <p:bldP spid="15424" grpId="0"/>
      <p:bldP spid="15425" grpId="0"/>
      <p:bldP spid="15426" grpId="0" animBg="1"/>
      <p:bldP spid="15427" grpId="0"/>
      <p:bldP spid="15428" grpId="0" animBg="1"/>
      <p:bldP spid="15428" grpId="1" animBg="1"/>
      <p:bldP spid="15429" grpId="0"/>
      <p:bldP spid="15430" grpId="0"/>
      <p:bldP spid="15431" grpId="0"/>
      <p:bldP spid="154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2"/>
            <a:ext cx="12192000" cy="66501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ЗАКОНЧИТЕ  ПРЕДЛОЖЕНИЯ: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2495551" y="1196976"/>
            <a:ext cx="7921625" cy="1008063"/>
          </a:xfrm>
          <a:prstGeom prst="wedgeRoundRectCallout">
            <a:avLst>
              <a:gd name="adj1" fmla="val -49319"/>
              <a:gd name="adj2" fmla="val 37551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latin typeface="Georgia" panose="02040502050405020303" pitchFamily="18" charset="0"/>
              </a:rPr>
              <a:t> От  прибавления  положительного  числа  сумма …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5880100" y="1700214"/>
            <a:ext cx="3671888" cy="433387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DE0000"/>
                </a:solidFill>
                <a:latin typeface="Georgia" panose="02040502050405020303" pitchFamily="18" charset="0"/>
              </a:rPr>
              <a:t>увеличивается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1774826" y="2276476"/>
            <a:ext cx="7921625" cy="1008063"/>
          </a:xfrm>
          <a:prstGeom prst="wedgeRoundRectCallout">
            <a:avLst>
              <a:gd name="adj1" fmla="val 41884"/>
              <a:gd name="adj2" fmla="val 29047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Georgia" panose="02040502050405020303" pitchFamily="18" charset="0"/>
              </a:rPr>
              <a:t>От  прибавления  отрицательного  числа  сумма …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375275" y="2781300"/>
            <a:ext cx="3671888" cy="433388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DE0000"/>
                </a:solidFill>
                <a:latin typeface="Georgia" panose="02040502050405020303" pitchFamily="18" charset="0"/>
              </a:rPr>
              <a:t>уменьшается</a:t>
            </a:r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3359151" y="3357563"/>
            <a:ext cx="7058025" cy="1008062"/>
          </a:xfrm>
          <a:prstGeom prst="wedgeRoundRectCallout">
            <a:avLst>
              <a:gd name="adj1" fmla="val -61292"/>
              <a:gd name="adj2" fmla="val 15661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latin typeface="Georgia" panose="02040502050405020303" pitchFamily="18" charset="0"/>
              </a:rPr>
              <a:t> От  прибавления  нуля  любое  число …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5519739" y="3860800"/>
            <a:ext cx="3671887" cy="433388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DE0000"/>
                </a:solidFill>
                <a:latin typeface="Georgia" panose="02040502050405020303" pitchFamily="18" charset="0"/>
              </a:rPr>
              <a:t>не изменяется</a:t>
            </a:r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3432176" y="4508500"/>
            <a:ext cx="4968875" cy="1512888"/>
          </a:xfrm>
          <a:prstGeom prst="wedgeRoundRectCallout">
            <a:avLst>
              <a:gd name="adj1" fmla="val 63097"/>
              <a:gd name="adj2" fmla="val 2145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Georgia" panose="02040502050405020303" pitchFamily="18" charset="0"/>
              </a:rPr>
              <a:t>Сумма  противоположных  чисел  равна …</a:t>
            </a: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6527801" y="5445125"/>
            <a:ext cx="1584325" cy="433388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DE0000"/>
                </a:solidFill>
                <a:latin typeface="Georgia" panose="02040502050405020303" pitchFamily="18" charset="0"/>
              </a:rPr>
              <a:t>нулю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47791"/>
          <a:stretch/>
        </p:blipFill>
        <p:spPr>
          <a:xfrm>
            <a:off x="9769141" y="3478211"/>
            <a:ext cx="2067072" cy="31020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r="50760"/>
          <a:stretch/>
        </p:blipFill>
        <p:spPr>
          <a:xfrm>
            <a:off x="540510" y="3478211"/>
            <a:ext cx="1949520" cy="310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7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  <p:bldP spid="14348" grpId="0" animBg="1"/>
      <p:bldP spid="143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-159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7925" y="1179687"/>
            <a:ext cx="10687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797.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оси координат точке А соответствует число а + 5, точке В соответствует число а + (-5). Какое число соответствует середине отрезка АВ?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26425" y="3839238"/>
            <a:ext cx="11138600" cy="9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1239424" y="373924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030642" y="3752909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1906290" y="374988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325908" y="374988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4759221" y="374988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470973" y="375329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655514" y="3726314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948798" y="3743745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199552" y="3744748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2611024" y="374988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412700" y="3742597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9746859" y="3731070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9069001" y="373279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8369373" y="373924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1101471" y="374988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250127" y="4133210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 + 5</a:t>
            </a:r>
            <a:endParaRPr lang="ru-RU" sz="32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121902" y="4133209"/>
            <a:ext cx="1516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 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(-5)</a:t>
            </a:r>
            <a:endParaRPr lang="ru-RU" sz="32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6079334" y="413321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9582924" y="3064701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447089" y="3068486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035617" y="3064701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2523" y="5185954"/>
            <a:ext cx="9543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Точка О(0) является серединой отрезка АВ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480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20" grpId="0"/>
      <p:bldP spid="65" grpId="0"/>
      <p:bldP spid="66" grpId="0"/>
      <p:bldP spid="67" grpId="0"/>
      <p:bldP spid="68" grpId="0"/>
      <p:bldP spid="69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5414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596" y="958028"/>
            <a:ext cx="58335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798.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числа удалены: </a:t>
            </a:r>
          </a:p>
          <a:p>
            <a:pPr marL="514350" indent="-514350">
              <a:buAutoNum type="arabicParenR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 числа 0 на 3 единицы;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2) от числа -1 на 7 единиц;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3) от числа -5 на 5 единиц;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4) от числа -2 на 2 единицы?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 их на оси координат.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525099" y="4750609"/>
            <a:ext cx="11138600" cy="9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485974" y="4659120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134359" y="466518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27836" y="4659120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429858" y="465061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858724" y="4661976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547846" y="4650613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137519" y="4637685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473719" y="4659845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825249" y="4656119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780810" y="4659120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542004" y="4653968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941478" y="464244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9328935" y="464416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746869" y="4650613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1100145" y="4648189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344055" y="4888554"/>
            <a:ext cx="44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9140944" y="4108306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76953" y="4101637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85708" y="4108305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227680" y="487521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262796" y="4888555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533001" y="4888554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0988059" y="487521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843929" y="488995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endParaRPr lang="ru-RU" sz="3200" dirty="0"/>
          </a:p>
        </p:txBody>
      </p:sp>
      <p:sp>
        <p:nvSpPr>
          <p:cNvPr id="33" name="Овал 32"/>
          <p:cNvSpPr/>
          <p:nvPr/>
        </p:nvSpPr>
        <p:spPr>
          <a:xfrm>
            <a:off x="880803" y="4659120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876603" y="4888555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200" dirty="0"/>
          </a:p>
        </p:txBody>
      </p:sp>
      <p:sp>
        <p:nvSpPr>
          <p:cNvPr id="35" name="Овал 34"/>
          <p:cNvSpPr/>
          <p:nvPr/>
        </p:nvSpPr>
        <p:spPr>
          <a:xfrm>
            <a:off x="6211646" y="4648188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937996" y="4098658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915738" y="4087183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03849" y="4911384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730601" y="4090696"/>
            <a:ext cx="55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929586" y="4911383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606689" y="491138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200" dirty="0"/>
          </a:p>
        </p:txBody>
      </p:sp>
      <p:sp>
        <p:nvSpPr>
          <p:cNvPr id="43" name="TextBox 42"/>
          <p:cNvSpPr txBox="1"/>
          <p:nvPr/>
        </p:nvSpPr>
        <p:spPr>
          <a:xfrm>
            <a:off x="4673814" y="4102725"/>
            <a:ext cx="57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693" y="1053876"/>
            <a:ext cx="4418983" cy="288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3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  <p:bldP spid="33" grpId="0" animBg="1"/>
      <p:bldP spid="35" grpId="0" animBg="1"/>
      <p:bldP spid="36" grpId="0"/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РАЗВИВАЮЩЕЕ ЗАДАНИЕ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3849" y="748894"/>
            <a:ext cx="114225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а -  положительное число,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отрицательное число. Какое из следующих неравенств верно, какое неверно? Какое неравенство нельзя определить. Почему?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а &lt; 0;    2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-а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0;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&lt; 0;     4)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&lt; 0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5) -а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6) –а ˃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  7) а &lt;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8) 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˃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9) 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&lt; 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    10) 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&lt; а;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0286" y="3441624"/>
            <a:ext cx="5987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– 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положительное число,</a:t>
            </a:r>
            <a:endParaRPr lang="ru-RU" sz="28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7466" y="3441624"/>
            <a:ext cx="4951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отрицательное число.</a:t>
            </a:r>
            <a:endParaRPr lang="ru-RU" sz="28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849" y="4009329"/>
            <a:ext cx="16995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&lt;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2613" y="4482089"/>
            <a:ext cx="1358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469" y="5082230"/>
            <a:ext cx="1721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-а &lt; 0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0962" y="5682371"/>
            <a:ext cx="12442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19441" y="3984551"/>
            <a:ext cx="1608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9441" y="5097596"/>
            <a:ext cx="19944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0;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60994" y="3964845"/>
            <a:ext cx="1744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-а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18535" y="5066864"/>
            <a:ext cx="2085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–а ˃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66804" y="3964844"/>
            <a:ext cx="18582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а &lt;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66804" y="5066864"/>
            <a:ext cx="1608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а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˃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95411" y="3964844"/>
            <a:ext cx="18806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а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-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798914" y="5054604"/>
            <a:ext cx="1972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10) -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40429" y="4540851"/>
            <a:ext cx="1358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86508" y="5667161"/>
            <a:ext cx="1221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32938" y="4525175"/>
            <a:ext cx="1494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72457" y="4506471"/>
            <a:ext cx="1358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292250" y="4533525"/>
            <a:ext cx="1221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558816" y="5604573"/>
            <a:ext cx="1221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96887" y="5610124"/>
            <a:ext cx="1721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–7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˃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-3;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27550" y="5647459"/>
            <a:ext cx="1494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˃ -3;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8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  <p:bldP spid="5" grpId="0"/>
      <p:bldP spid="3" grpId="0"/>
      <p:bldP spid="7" grpId="0"/>
      <p:bldP spid="4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6797" y="1111022"/>
            <a:ext cx="117750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803.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 котором из случаев числа -0,01; 0,001 и -0,101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расположены в порядке возрастания?</a:t>
            </a:r>
          </a:p>
          <a:p>
            <a:pPr marL="514350" indent="-514350">
              <a:buAutoNum type="alphaUcParenR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-0,01;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-0,101;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0,001;   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0,001;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-0,101;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-0,01;</a:t>
            </a:r>
          </a:p>
          <a:p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-0,101;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-0,01;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0,001;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D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0,001;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-0,01;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-0,101.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6093" y="4655121"/>
            <a:ext cx="8210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 </a:t>
            </a:r>
            <a:r>
              <a:rPr lang="uz-Latn-UZ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-0,101;</a:t>
            </a:r>
            <a:r>
              <a:rPr lang="uz-Latn-UZ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-0,01; </a:t>
            </a:r>
            <a:r>
              <a:rPr lang="uz-Latn-UZ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0,001</a:t>
            </a:r>
            <a:endParaRPr lang="ru-RU" sz="4000" b="1" dirty="0">
              <a:solidFill>
                <a:srgbClr val="200A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9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4749" y="831234"/>
            <a:ext cx="9933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804.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значения  частного кратчайшим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способом: </a:t>
            </a:r>
          </a:p>
          <a:p>
            <a:pPr marL="514350" indent="-514350">
              <a:buAutoNum type="arabicParenR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7) : (2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7);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2) (2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13) : (5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13).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34749" y="4112395"/>
            <a:ext cx="52822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arenR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(2 · 3 · 3 · 7) : (2 · 7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4749" y="3322359"/>
            <a:ext cx="219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4749" y="5085232"/>
            <a:ext cx="67826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2) (2 </a:t>
            </a: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13) : (5 </a:t>
            </a: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16964" y="4112394"/>
            <a:ext cx="2018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 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 = 9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17347" y="5085230"/>
            <a:ext cx="22749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 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 = 14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455816" y="5119854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403536" y="4181643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15325" y="4147018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28753" y="4181643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814877" y="4112394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433387" y="5113325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26228" y="5119451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796722" y="5154479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389563" y="5131353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998952" y="5120854"/>
            <a:ext cx="418012" cy="5770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658" y="1526818"/>
            <a:ext cx="3009194" cy="316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010" y="1110742"/>
            <a:ext cx="103354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810.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каких условиях верно равенство: </a:t>
            </a: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-а;     2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-а +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    3) а -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8258" y="3021877"/>
            <a:ext cx="2621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-а +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 -а;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48258" y="3811900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-а +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 -а;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15375" y="3026233"/>
            <a:ext cx="2698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= 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1519" y="4601923"/>
            <a:ext cx="12490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b="1" dirty="0">
              <a:solidFill>
                <a:srgbClr val="1F169A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29520" y="3820612"/>
            <a:ext cx="2672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= 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91383" y="4601922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b="1" dirty="0">
              <a:solidFill>
                <a:srgbClr val="1F169A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33788" y="3021876"/>
            <a:ext cx="2044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а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 а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633787" y="3811900"/>
            <a:ext cx="2018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а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 а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184171" y="4601921"/>
            <a:ext cx="12490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b="1" dirty="0">
              <a:solidFill>
                <a:srgbClr val="1F16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87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  <p:bldP spid="4" grpId="0"/>
      <p:bldP spid="8" grpId="0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750306f5ac6cdcd3d2bd6cd308abc873428e25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12310</TotalTime>
  <Words>746</Words>
  <Application>Microsoft Office PowerPoint</Application>
  <PresentationFormat>Широкоэкранный</PresentationFormat>
  <Paragraphs>129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Georgia</vt:lpstr>
      <vt:lpstr>Times New Roman</vt:lpstr>
      <vt:lpstr>Тема Office</vt:lpstr>
      <vt:lpstr>МАТЕМАТИКА</vt:lpstr>
      <vt:lpstr>ЗАДАНИЕ. ЗАПОЛНИТЕ ПРОПУСКИ:</vt:lpstr>
      <vt:lpstr>ЗАКОНЧИТЕ  ПРЕДЛОЖЕНИЯ: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945</cp:revision>
  <dcterms:created xsi:type="dcterms:W3CDTF">2020-08-26T00:15:27Z</dcterms:created>
  <dcterms:modified xsi:type="dcterms:W3CDTF">2021-01-18T18:32:56Z</dcterms:modified>
</cp:coreProperties>
</file>