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354" r:id="rId3"/>
    <p:sldId id="353" r:id="rId4"/>
    <p:sldId id="349" r:id="rId5"/>
    <p:sldId id="337" r:id="rId6"/>
    <p:sldId id="341" r:id="rId7"/>
    <p:sldId id="352" r:id="rId8"/>
    <p:sldId id="350" r:id="rId9"/>
    <p:sldId id="351" r:id="rId10"/>
    <p:sldId id="311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69A"/>
    <a:srgbClr val="200AA6"/>
    <a:srgbClr val="FF0066"/>
    <a:srgbClr val="5A2781"/>
    <a:srgbClr val="9C1414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7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42447" y="3393058"/>
            <a:ext cx="6868913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60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60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</a:t>
            </a: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38996" y="3244879"/>
            <a:ext cx="595744" cy="19379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12" name="Рисунок 11" descr="p11_p11_p11_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129" y="3036393"/>
            <a:ext cx="2459614" cy="258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9663" y="2174353"/>
            <a:ext cx="7155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806, № 807, № 812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СТРАНИЦАХ 148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2" y="6710"/>
            <a:ext cx="12192000" cy="679305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ЗАДАНИЕ. ЗАПОЛНИТЕ ПРОПУСКИ: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98676" y="3141663"/>
            <a:ext cx="8569325" cy="914400"/>
            <a:chOff x="158" y="1480"/>
            <a:chExt cx="5398" cy="576"/>
          </a:xfrm>
        </p:grpSpPr>
        <p:sp>
          <p:nvSpPr>
            <p:cNvPr id="7219" name="Rectangle 13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b="1" i="1">
                <a:latin typeface="Georgia" panose="02040502050405020303" pitchFamily="18" charset="0"/>
              </a:endParaRPr>
            </a:p>
            <a:p>
              <a:pPr eaLnBrk="1" hangingPunct="1"/>
              <a:r>
                <a:rPr lang="ru-RU" altLang="ru-RU" sz="2400" b="1" i="1">
                  <a:latin typeface="Georgia" panose="02040502050405020303" pitchFamily="18" charset="0"/>
                </a:rPr>
                <a:t>       </a:t>
              </a:r>
              <a:r>
                <a:rPr lang="ru-RU" altLang="ru-RU" sz="2400" b="1">
                  <a:latin typeface="Times New Roman" panose="02020603050405020304" pitchFamily="18" charset="0"/>
                </a:rPr>
                <a:t>-5      -4      -3      -2      -1       0       1       2        3       4       5    </a:t>
              </a:r>
              <a:r>
                <a:rPr lang="ru-RU" altLang="ru-RU" sz="2400" b="1" i="1">
                  <a:latin typeface="Times New Roman" panose="02020603050405020304" pitchFamily="18" charset="0"/>
                </a:rPr>
                <a:t>х</a:t>
              </a:r>
              <a:endParaRPr lang="ru-RU" altLang="ru-RU" sz="2400" b="1" i="1">
                <a:latin typeface="Georgia" panose="02040502050405020303" pitchFamily="18" charset="0"/>
              </a:endParaRPr>
            </a:p>
          </p:txBody>
        </p:sp>
        <p:sp>
          <p:nvSpPr>
            <p:cNvPr id="7220" name="Line 14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Line 15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Line 16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Line 17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Line 18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Line 19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Line 20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Line 21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Line 22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Line 23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Line 24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Line 25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098676" y="5013325"/>
            <a:ext cx="8569325" cy="914400"/>
            <a:chOff x="158" y="1480"/>
            <a:chExt cx="5398" cy="576"/>
          </a:xfrm>
        </p:grpSpPr>
        <p:sp>
          <p:nvSpPr>
            <p:cNvPr id="7206" name="Rectangle 27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b="1" i="1" dirty="0">
                <a:latin typeface="Georgia" panose="02040502050405020303" pitchFamily="18" charset="0"/>
              </a:endParaRPr>
            </a:p>
            <a:p>
              <a:pPr eaLnBrk="1" hangingPunct="1"/>
              <a:r>
                <a:rPr lang="ru-RU" altLang="ru-RU" sz="2400" b="1" i="1" dirty="0">
                  <a:latin typeface="Georgia" panose="02040502050405020303" pitchFamily="18" charset="0"/>
                </a:rPr>
                <a:t>       </a:t>
              </a:r>
              <a:r>
                <a:rPr lang="ru-RU" altLang="ru-RU" sz="2400" b="1" dirty="0">
                  <a:latin typeface="Times New Roman" panose="02020603050405020304" pitchFamily="18" charset="0"/>
                </a:rPr>
                <a:t>-5      -4      -3      -2      -1       0       1       2        3       4       5    </a:t>
              </a:r>
              <a:r>
                <a:rPr lang="ru-RU" altLang="ru-RU" sz="2400" b="1" i="1" dirty="0">
                  <a:latin typeface="Times New Roman" panose="02020603050405020304" pitchFamily="18" charset="0"/>
                </a:rPr>
                <a:t>х</a:t>
              </a:r>
              <a:endParaRPr lang="ru-RU" altLang="ru-RU" sz="2400" b="1" i="1" dirty="0">
                <a:latin typeface="Georgia" panose="02040502050405020303" pitchFamily="18" charset="0"/>
              </a:endParaRPr>
            </a:p>
          </p:txBody>
        </p:sp>
        <p:sp>
          <p:nvSpPr>
            <p:cNvPr id="7207" name="Line 28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Line 29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Line 30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Line 31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Line 32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Line 33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Line 34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Line 35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Line 36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Line 37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Line 38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Line 39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098676" y="1268413"/>
            <a:ext cx="8569325" cy="914400"/>
            <a:chOff x="158" y="1480"/>
            <a:chExt cx="5398" cy="576"/>
          </a:xfrm>
        </p:grpSpPr>
        <p:sp>
          <p:nvSpPr>
            <p:cNvPr id="7193" name="Rectangle 41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b="1" i="1">
                <a:latin typeface="Georgia" panose="02040502050405020303" pitchFamily="18" charset="0"/>
              </a:endParaRPr>
            </a:p>
            <a:p>
              <a:pPr eaLnBrk="1" hangingPunct="1"/>
              <a:r>
                <a:rPr lang="ru-RU" altLang="ru-RU" sz="2400" b="1" i="1">
                  <a:latin typeface="Georgia" panose="02040502050405020303" pitchFamily="18" charset="0"/>
                </a:rPr>
                <a:t>       </a:t>
              </a:r>
              <a:r>
                <a:rPr lang="ru-RU" altLang="ru-RU" sz="2400" b="1">
                  <a:latin typeface="Times New Roman" panose="02020603050405020304" pitchFamily="18" charset="0"/>
                </a:rPr>
                <a:t>-5      -4      -3      -2      -1       0       1       2        3       4       5    </a:t>
              </a:r>
              <a:r>
                <a:rPr lang="ru-RU" altLang="ru-RU" sz="2400" b="1" i="1">
                  <a:latin typeface="Times New Roman" panose="02020603050405020304" pitchFamily="18" charset="0"/>
                </a:rPr>
                <a:t>х</a:t>
              </a:r>
              <a:endParaRPr lang="ru-RU" altLang="ru-RU" sz="2400" b="1" i="1">
                <a:latin typeface="Georgia" panose="02040502050405020303" pitchFamily="18" charset="0"/>
              </a:endParaRPr>
            </a:p>
          </p:txBody>
        </p:sp>
        <p:sp>
          <p:nvSpPr>
            <p:cNvPr id="7194" name="Line 42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Line 43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Line 44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Line 45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46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Line 47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Line 48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Line 49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Line 50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Line 51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Line 52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Line 53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4" name="Text Box 54"/>
          <p:cNvSpPr txBox="1">
            <a:spLocks noChangeArrowheads="1"/>
          </p:cNvSpPr>
          <p:nvPr/>
        </p:nvSpPr>
        <p:spPr bwMode="auto">
          <a:xfrm>
            <a:off x="1827213" y="2439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 i="1">
              <a:latin typeface="Georgia" panose="02040502050405020303" pitchFamily="18" charset="0"/>
            </a:endParaRP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1524001" y="1196975"/>
            <a:ext cx="563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800000"/>
                </a:solidFill>
                <a:cs typeface="Arial" panose="020B0604020202020204" pitchFamily="34" charset="0"/>
              </a:rPr>
              <a:t>1)</a:t>
            </a:r>
          </a:p>
        </p:txBody>
      </p:sp>
      <p:sp>
        <p:nvSpPr>
          <p:cNvPr id="15416" name="Oval 56"/>
          <p:cNvSpPr>
            <a:spLocks noChangeArrowheads="1"/>
          </p:cNvSpPr>
          <p:nvPr/>
        </p:nvSpPr>
        <p:spPr bwMode="auto">
          <a:xfrm>
            <a:off x="4224339" y="1628775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4079875" y="1125538"/>
            <a:ext cx="420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5159375" y="2349500"/>
            <a:ext cx="2001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Times New Roman" panose="02020603050405020304" pitchFamily="18" charset="0"/>
              </a:rPr>
              <a:t>-3 + … = 4</a:t>
            </a:r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9048750" y="1052513"/>
            <a:ext cx="420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5951539" y="2349501"/>
            <a:ext cx="503237" cy="549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80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1524001" y="3284539"/>
            <a:ext cx="548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800000"/>
                </a:solidFill>
                <a:cs typeface="Arial" panose="020B0604020202020204" pitchFamily="34" charset="0"/>
              </a:rPr>
              <a:t>2)</a:t>
            </a:r>
          </a:p>
        </p:txBody>
      </p:sp>
      <p:sp>
        <p:nvSpPr>
          <p:cNvPr id="15422" name="Oval 62"/>
          <p:cNvSpPr>
            <a:spLocks noChangeArrowheads="1"/>
          </p:cNvSpPr>
          <p:nvPr/>
        </p:nvSpPr>
        <p:spPr bwMode="auto">
          <a:xfrm>
            <a:off x="9191626" y="3500439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9048750" y="2924176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15424" name="Text Box 64"/>
          <p:cNvSpPr txBox="1">
            <a:spLocks noChangeArrowheads="1"/>
          </p:cNvSpPr>
          <p:nvPr/>
        </p:nvSpPr>
        <p:spPr bwMode="auto">
          <a:xfrm>
            <a:off x="4779236" y="2924176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 i="1" dirty="0">
                <a:latin typeface="Times New Roman" panose="02020603050405020304" pitchFamily="18" charset="0"/>
              </a:rPr>
              <a:t>D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5303839" y="4221164"/>
            <a:ext cx="2001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latin typeface="Times New Roman" panose="02020603050405020304" pitchFamily="18" charset="0"/>
              </a:rPr>
              <a:t>4</a:t>
            </a:r>
            <a:r>
              <a:rPr lang="ru-RU" altLang="ru-RU" sz="3200" b="1">
                <a:latin typeface="Times New Roman" panose="02020603050405020304" pitchFamily="18" charset="0"/>
              </a:rPr>
              <a:t> + … = </a:t>
            </a:r>
            <a:r>
              <a:rPr lang="en-US" altLang="ru-RU" sz="3200" b="1">
                <a:latin typeface="Times New Roman" panose="02020603050405020304" pitchFamily="18" charset="0"/>
              </a:rPr>
              <a:t>-2</a:t>
            </a:r>
            <a:endParaRPr lang="ru-RU" altLang="ru-RU" sz="3200" b="1">
              <a:latin typeface="Times New Roman" panose="02020603050405020304" pitchFamily="18" charset="0"/>
            </a:endParaRPr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5951539" y="4221164"/>
            <a:ext cx="503237" cy="549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>
                <a:solidFill>
                  <a:srgbClr val="800000"/>
                </a:solidFill>
                <a:latin typeface="Times New Roman" panose="02020603050405020304" pitchFamily="18" charset="0"/>
              </a:rPr>
              <a:t>(-6)</a:t>
            </a:r>
            <a:endParaRPr lang="ru-RU" altLang="ru-RU" sz="32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1524001" y="5157789"/>
            <a:ext cx="548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800000"/>
                </a:solidFill>
                <a:cs typeface="Arial" panose="020B0604020202020204" pitchFamily="34" charset="0"/>
              </a:rPr>
              <a:t>3</a:t>
            </a:r>
            <a:r>
              <a:rPr lang="ru-RU" altLang="ru-RU" sz="3200" b="1" dirty="0">
                <a:solidFill>
                  <a:srgbClr val="8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5428" name="Oval 68"/>
          <p:cNvSpPr>
            <a:spLocks noChangeArrowheads="1"/>
          </p:cNvSpPr>
          <p:nvPr/>
        </p:nvSpPr>
        <p:spPr bwMode="auto">
          <a:xfrm>
            <a:off x="5664201" y="5373689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5519739" y="4797426"/>
            <a:ext cx="420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Е</a:t>
            </a: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3329782" y="4797426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 i="1" dirty="0">
                <a:latin typeface="Times New Roman" panose="02020603050405020304" pitchFamily="18" charset="0"/>
              </a:rPr>
              <a:t>F</a:t>
            </a:r>
            <a:endParaRPr lang="ru-RU" alt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4943475" y="6021389"/>
            <a:ext cx="240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latin typeface="Times New Roman" panose="02020603050405020304" pitchFamily="18" charset="0"/>
              </a:rPr>
              <a:t>(-1)</a:t>
            </a:r>
            <a:r>
              <a:rPr lang="ru-RU" altLang="ru-RU" sz="3200" b="1">
                <a:latin typeface="Times New Roman" panose="02020603050405020304" pitchFamily="18" charset="0"/>
              </a:rPr>
              <a:t> + … = </a:t>
            </a:r>
            <a:r>
              <a:rPr lang="en-US" altLang="ru-RU" sz="3200" b="1">
                <a:latin typeface="Times New Roman" panose="02020603050405020304" pitchFamily="18" charset="0"/>
              </a:rPr>
              <a:t>-4</a:t>
            </a:r>
            <a:endParaRPr lang="ru-RU" altLang="ru-RU" sz="3200" b="1">
              <a:latin typeface="Times New Roman" panose="02020603050405020304" pitchFamily="18" charset="0"/>
            </a:endParaRPr>
          </a:p>
        </p:txBody>
      </p:sp>
      <p:sp>
        <p:nvSpPr>
          <p:cNvPr id="15432" name="Rectangle 72"/>
          <p:cNvSpPr>
            <a:spLocks noChangeArrowheads="1"/>
          </p:cNvSpPr>
          <p:nvPr/>
        </p:nvSpPr>
        <p:spPr bwMode="auto">
          <a:xfrm>
            <a:off x="6024564" y="6021389"/>
            <a:ext cx="503237" cy="549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>
                <a:solidFill>
                  <a:srgbClr val="800000"/>
                </a:solidFill>
                <a:latin typeface="Times New Roman" panose="02020603050405020304" pitchFamily="18" charset="0"/>
              </a:rPr>
              <a:t>(-3)</a:t>
            </a:r>
            <a:endParaRPr lang="ru-RU" altLang="ru-RU" sz="32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41042 -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35144 0.0016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6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18021 0.0016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6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415" grpId="0"/>
      <p:bldP spid="15416" grpId="0" animBg="1"/>
      <p:bldP spid="15416" grpId="1" animBg="1"/>
      <p:bldP spid="15417" grpId="0"/>
      <p:bldP spid="15418" grpId="0"/>
      <p:bldP spid="15419" grpId="0"/>
      <p:bldP spid="15420" grpId="0" animBg="1"/>
      <p:bldP spid="15421" grpId="0"/>
      <p:bldP spid="15422" grpId="0" animBg="1"/>
      <p:bldP spid="15422" grpId="1" animBg="1"/>
      <p:bldP spid="15423" grpId="0"/>
      <p:bldP spid="15424" grpId="0"/>
      <p:bldP spid="15425" grpId="0"/>
      <p:bldP spid="15426" grpId="0" animBg="1"/>
      <p:bldP spid="15427" grpId="0"/>
      <p:bldP spid="15428" grpId="0" animBg="1"/>
      <p:bldP spid="15428" grpId="1" animBg="1"/>
      <p:bldP spid="15429" grpId="0"/>
      <p:bldP spid="15430" grpId="0"/>
      <p:bldP spid="15431" grpId="0"/>
      <p:bldP spid="154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2"/>
            <a:ext cx="12192000" cy="6650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ЗАКОНЧИТЕ  ПРЕДЛОЖЕНИЯ: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495551" y="1196976"/>
            <a:ext cx="7921625" cy="1008063"/>
          </a:xfrm>
          <a:prstGeom prst="wedgeRoundRectCallout">
            <a:avLst>
              <a:gd name="adj1" fmla="val -49319"/>
              <a:gd name="adj2" fmla="val 37551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latin typeface="Georgia" panose="02040502050405020303" pitchFamily="18" charset="0"/>
              </a:rPr>
              <a:t> От  прибавления  положительного  числа  сумма …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80100" y="1700214"/>
            <a:ext cx="3671888" cy="433387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DE0000"/>
                </a:solidFill>
                <a:latin typeface="Georgia" panose="02040502050405020303" pitchFamily="18" charset="0"/>
              </a:rPr>
              <a:t>увеличивается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1774826" y="2276476"/>
            <a:ext cx="7921625" cy="1008063"/>
          </a:xfrm>
          <a:prstGeom prst="wedgeRoundRectCallout">
            <a:avLst>
              <a:gd name="adj1" fmla="val 41884"/>
              <a:gd name="adj2" fmla="val 2904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Georgia" panose="02040502050405020303" pitchFamily="18" charset="0"/>
              </a:rPr>
              <a:t>От  прибавления  отрицательного  числа  сумма …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375275" y="2781300"/>
            <a:ext cx="3671888" cy="433388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DE0000"/>
                </a:solidFill>
                <a:latin typeface="Georgia" panose="02040502050405020303" pitchFamily="18" charset="0"/>
              </a:rPr>
              <a:t>уменьшается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359151" y="3357563"/>
            <a:ext cx="7058025" cy="1008062"/>
          </a:xfrm>
          <a:prstGeom prst="wedgeRoundRectCallout">
            <a:avLst>
              <a:gd name="adj1" fmla="val -61292"/>
              <a:gd name="adj2" fmla="val 1566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latin typeface="Georgia" panose="02040502050405020303" pitchFamily="18" charset="0"/>
              </a:rPr>
              <a:t> От  прибавления  нуля  любое  число …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519739" y="3860800"/>
            <a:ext cx="3671887" cy="433388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DE0000"/>
                </a:solidFill>
                <a:latin typeface="Georgia" panose="02040502050405020303" pitchFamily="18" charset="0"/>
              </a:rPr>
              <a:t>не изменяется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3432176" y="4508500"/>
            <a:ext cx="4968875" cy="1512888"/>
          </a:xfrm>
          <a:prstGeom prst="wedgeRoundRectCallout">
            <a:avLst>
              <a:gd name="adj1" fmla="val 63097"/>
              <a:gd name="adj2" fmla="val 2145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Georgia" panose="02040502050405020303" pitchFamily="18" charset="0"/>
              </a:rPr>
              <a:t>Сумма  противоположных  чисел  равна …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7801" y="5445125"/>
            <a:ext cx="1584325" cy="433388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DE0000"/>
                </a:solidFill>
                <a:latin typeface="Georgia" panose="02040502050405020303" pitchFamily="18" charset="0"/>
              </a:rPr>
              <a:t>нулю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47791"/>
          <a:stretch/>
        </p:blipFill>
        <p:spPr>
          <a:xfrm>
            <a:off x="9769141" y="3478211"/>
            <a:ext cx="2067072" cy="31020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50760"/>
          <a:stretch/>
        </p:blipFill>
        <p:spPr>
          <a:xfrm>
            <a:off x="540510" y="3478211"/>
            <a:ext cx="1949520" cy="31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-159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ЗАДАЧИ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925" y="1179687"/>
            <a:ext cx="10687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797.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оси координат точке А соответствует число а + 5, точке В соответствует число а + (-5). Какое число соответствует середине отрезка АВ?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26425" y="3839238"/>
            <a:ext cx="11138600" cy="9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1239424" y="373924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030642" y="3752909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906290" y="3749881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325908" y="3749881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759221" y="3749881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470973" y="3753291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655514" y="3726314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948798" y="3743745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199552" y="3744748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611024" y="374988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412700" y="3742597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9746859" y="3731070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9069001" y="3732791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8369373" y="373924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1101471" y="3749881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50127" y="413321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 + 5</a:t>
            </a:r>
            <a:endParaRPr lang="ru-RU" sz="3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121902" y="4133209"/>
            <a:ext cx="1516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 +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(-5)</a:t>
            </a:r>
            <a:endParaRPr lang="ru-RU" sz="32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079334" y="413321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9582924" y="3064701"/>
            <a:ext cx="5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47089" y="3068486"/>
            <a:ext cx="5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35617" y="3064701"/>
            <a:ext cx="5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2523" y="5185954"/>
            <a:ext cx="954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Точка О(0) является серединой отрезка АВ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80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20" grpId="0"/>
      <p:bldP spid="65" grpId="0"/>
      <p:bldP spid="66" grpId="0"/>
      <p:bldP spid="67" grpId="0"/>
      <p:bldP spid="68" grpId="0"/>
      <p:bldP spid="6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5414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ЗАДАЧИ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596" y="958028"/>
            <a:ext cx="5833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798.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числа удалены: 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 числа 0 на 3 единицы;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2) от числа -1 на 7 единиц;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3) от числа -5 на 5 единиц;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4) от числа -2 на 2 единицы?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Укажите их на оси координат.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25099" y="4750609"/>
            <a:ext cx="11138600" cy="9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485974" y="4659120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34359" y="466518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27836" y="4659120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29858" y="465061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58724" y="4661976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47846" y="4650613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137519" y="4637685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473719" y="4659845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25249" y="4656119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80810" y="4659120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542004" y="4653968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941478" y="4642441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328935" y="464416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746869" y="4650613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100145" y="4648189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344055" y="4888554"/>
            <a:ext cx="44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9140944" y="4108306"/>
            <a:ext cx="5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76953" y="4101637"/>
            <a:ext cx="5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5708" y="4108305"/>
            <a:ext cx="5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227680" y="487521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262796" y="4888555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33001" y="4888554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988059" y="487521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43929" y="488995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endParaRPr lang="ru-RU" sz="3200" dirty="0"/>
          </a:p>
        </p:txBody>
      </p:sp>
      <p:sp>
        <p:nvSpPr>
          <p:cNvPr id="33" name="Овал 32"/>
          <p:cNvSpPr/>
          <p:nvPr/>
        </p:nvSpPr>
        <p:spPr>
          <a:xfrm>
            <a:off x="880803" y="4659120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876603" y="4888555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3200" dirty="0"/>
          </a:p>
        </p:txBody>
      </p:sp>
      <p:sp>
        <p:nvSpPr>
          <p:cNvPr id="35" name="Овал 34"/>
          <p:cNvSpPr/>
          <p:nvPr/>
        </p:nvSpPr>
        <p:spPr>
          <a:xfrm>
            <a:off x="6211646" y="4648188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937996" y="4098658"/>
            <a:ext cx="5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915738" y="4087183"/>
            <a:ext cx="5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3849" y="4911384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730601" y="4090696"/>
            <a:ext cx="5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29586" y="4911383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606689" y="4911382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4673814" y="4102725"/>
            <a:ext cx="57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93" y="1053876"/>
            <a:ext cx="4418983" cy="28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РАЗВИВАЮЩЕЕ ЗАДАНИЕ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849" y="748894"/>
            <a:ext cx="11422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802.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а -  положительное число,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отрицательное число. Какое из следующих неравенств верно, какое неверно? Какое неравенство нельзя определить. Почему?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а &lt; 0;    2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0;  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&lt; 0;     4)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&lt; 0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5) -а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6) –а ˃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  7) а &lt;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8) 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˃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9) 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&lt; -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    10) -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а;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286" y="3441624"/>
            <a:ext cx="598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en-US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</a:t>
            </a: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положительное число,</a:t>
            </a:r>
            <a:endParaRPr lang="ru-RU" sz="28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7466" y="3441624"/>
            <a:ext cx="495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отрицательное число.</a:t>
            </a:r>
            <a:endParaRPr lang="ru-RU" sz="28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849" y="4009329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&lt;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2613" y="4482089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469" y="5082230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-а &lt; 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0962" y="5682371"/>
            <a:ext cx="124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9441" y="3984551"/>
            <a:ext cx="1608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9441" y="5097596"/>
            <a:ext cx="1994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0;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60994" y="3964845"/>
            <a:ext cx="174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-а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8535" y="5066864"/>
            <a:ext cx="2085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–а ˃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66804" y="3964844"/>
            <a:ext cx="185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а &lt;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66804" y="5066864"/>
            <a:ext cx="1608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˃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95411" y="3964844"/>
            <a:ext cx="1880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-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98914" y="5054604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 -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40429" y="454085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6508" y="5667161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32938" y="4525175"/>
            <a:ext cx="1494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72457" y="450647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292250" y="4533525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58816" y="5604573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96887" y="5610124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–7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˃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-3;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27550" y="5647459"/>
            <a:ext cx="1494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˃ -3;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5" grpId="0"/>
      <p:bldP spid="3" grpId="0"/>
      <p:bldP spid="7" grpId="0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ЗАДАЧИ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797" y="1111022"/>
            <a:ext cx="11775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803.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котором из случаев числа -0,01; 0,001 и -0,101 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расположены в порядке возрастания?</a:t>
            </a:r>
          </a:p>
          <a:p>
            <a:pPr marL="514350" indent="-514350">
              <a:buAutoNum type="alphaUcParenR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-0,01;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-0,101;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0,001;   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0,001;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-0,101;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-0,01;</a:t>
            </a:r>
          </a:p>
          <a:p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-0,101;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-0,01;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0,001;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D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0,001;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-0,01;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-0,101.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6093" y="4655121"/>
            <a:ext cx="8210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 </a:t>
            </a:r>
            <a:r>
              <a:rPr lang="uz-Latn-UZ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-0,101;</a:t>
            </a:r>
            <a:r>
              <a:rPr lang="uz-Latn-UZ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-0,01; </a:t>
            </a:r>
            <a:r>
              <a:rPr lang="uz-Latn-UZ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0,001</a:t>
            </a:r>
            <a:endParaRPr lang="ru-RU" sz="4000" b="1" dirty="0">
              <a:solidFill>
                <a:srgbClr val="200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-7649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ЗАДАЧИ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749" y="831234"/>
            <a:ext cx="9933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804.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значения  частного кратчайшим 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способом: </a:t>
            </a:r>
          </a:p>
          <a:p>
            <a:pPr marL="514350" indent="-514350">
              <a:buAutoNum type="arabicParenR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7) : (2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7);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2) (2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13) : (5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13).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4749" y="4112395"/>
            <a:ext cx="5282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(2 · 3 · 3 · 7) : (2 · 7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749" y="3322359"/>
            <a:ext cx="219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endParaRPr lang="ru-RU" sz="32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4749" y="5085232"/>
            <a:ext cx="6782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2) (2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13) : (5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16964" y="4112394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3 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= 9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17347" y="5085230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 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= 14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55816" y="5119854"/>
            <a:ext cx="418012" cy="577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03536" y="4181643"/>
            <a:ext cx="418012" cy="577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715325" y="4147018"/>
            <a:ext cx="418012" cy="577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28753" y="4181643"/>
            <a:ext cx="418012" cy="577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14877" y="4112394"/>
            <a:ext cx="418012" cy="577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33387" y="5113325"/>
            <a:ext cx="418012" cy="577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26228" y="5119451"/>
            <a:ext cx="418012" cy="577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96722" y="5154479"/>
            <a:ext cx="418012" cy="577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89563" y="5131353"/>
            <a:ext cx="418012" cy="577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98952" y="5120854"/>
            <a:ext cx="418012" cy="577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658" y="1526818"/>
            <a:ext cx="3009194" cy="31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-7649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ЗАДАЧИ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010" y="1110742"/>
            <a:ext cx="1033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каких условиях верно равенство: </a:t>
            </a:r>
          </a:p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 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-а;     2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-а +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     3) а -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8258" y="3021877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-а +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= -а;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8258" y="3811900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-а +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= -а;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15375" y="3026233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= 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1519" y="4601923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b="1" dirty="0">
              <a:solidFill>
                <a:srgbClr val="1F169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9520" y="3820612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 = 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91383" y="4601922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 =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b="1" dirty="0">
              <a:solidFill>
                <a:srgbClr val="1F169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33788" y="3021876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= а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33787" y="3811900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= а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84171" y="4601921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b="1" dirty="0">
              <a:solidFill>
                <a:srgbClr val="1F1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750306f5ac6cdcd3d2bd6cd308abc873428e25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12310</TotalTime>
  <Words>746</Words>
  <Application>Microsoft Office PowerPoint</Application>
  <PresentationFormat>Широкоэкранный</PresentationFormat>
  <Paragraphs>129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Тема Office</vt:lpstr>
      <vt:lpstr>МАТЕМАТИКА</vt:lpstr>
      <vt:lpstr>ЗАДАНИЕ. ЗАПОЛНИТЕ ПРОПУСКИ:</vt:lpstr>
      <vt:lpstr>ЗАКОНЧИТЕ  ПРЕДЛОЖЕНИЯ: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945</cp:revision>
  <dcterms:created xsi:type="dcterms:W3CDTF">2020-08-26T00:15:27Z</dcterms:created>
  <dcterms:modified xsi:type="dcterms:W3CDTF">2021-01-18T18:32:56Z</dcterms:modified>
</cp:coreProperties>
</file>