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93" r:id="rId3"/>
    <p:sldId id="331" r:id="rId4"/>
    <p:sldId id="332" r:id="rId5"/>
    <p:sldId id="283" r:id="rId6"/>
    <p:sldId id="326" r:id="rId7"/>
    <p:sldId id="333" r:id="rId8"/>
    <p:sldId id="325" r:id="rId9"/>
    <p:sldId id="327" r:id="rId10"/>
    <p:sldId id="328" r:id="rId11"/>
    <p:sldId id="329" r:id="rId12"/>
    <p:sldId id="330" r:id="rId13"/>
    <p:sldId id="311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0066"/>
    <a:srgbClr val="5A2781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9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1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7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6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7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1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1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2617" y="2957655"/>
            <a:ext cx="7392037" cy="261513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4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СЛОЖЕНИЕ И ВЫЧИТАНИЕ ЧИСЕЛ НА КООРДИНАТНОЙ ПРЯМОЙ.</a:t>
            </a:r>
            <a:endParaRPr lang="ru-RU"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41124" y="2977975"/>
            <a:ext cx="595744" cy="25948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462" y="3036393"/>
            <a:ext cx="2659193" cy="25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119" y="1135938"/>
            <a:ext cx="10834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793.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координатной оси отмечены точки</a:t>
            </a: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а и а + 1. Отметьте на этой оси точки: 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1) а + 3;  2) а + (-2);   3) а + (-1);  4) а + (-2,5).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80379" y="4330429"/>
            <a:ext cx="125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а+1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01965" y="4358640"/>
            <a:ext cx="59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043899" y="4342799"/>
            <a:ext cx="1002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а+3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089468" y="4407370"/>
            <a:ext cx="144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а+(-2)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40787" y="3446828"/>
            <a:ext cx="144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а+(-1)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20571" y="3422384"/>
            <a:ext cx="168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а+(-2,5)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684119" y="4182679"/>
            <a:ext cx="10003628" cy="9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Овал 106"/>
          <p:cNvSpPr/>
          <p:nvPr/>
        </p:nvSpPr>
        <p:spPr>
          <a:xfrm>
            <a:off x="5237366" y="4149709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09" name="Овал 108"/>
          <p:cNvSpPr/>
          <p:nvPr/>
        </p:nvSpPr>
        <p:spPr>
          <a:xfrm flipV="1">
            <a:off x="8095584" y="4069693"/>
            <a:ext cx="106308" cy="247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13" name="Овал 112"/>
          <p:cNvSpPr/>
          <p:nvPr/>
        </p:nvSpPr>
        <p:spPr>
          <a:xfrm>
            <a:off x="2563430" y="4149704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14" name="Овал 113"/>
          <p:cNvSpPr/>
          <p:nvPr/>
        </p:nvSpPr>
        <p:spPr>
          <a:xfrm>
            <a:off x="3865763" y="4149702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17" name="Овал 116"/>
          <p:cNvSpPr/>
          <p:nvPr/>
        </p:nvSpPr>
        <p:spPr>
          <a:xfrm>
            <a:off x="9462089" y="4139543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18" name="Овал 117"/>
          <p:cNvSpPr/>
          <p:nvPr/>
        </p:nvSpPr>
        <p:spPr>
          <a:xfrm>
            <a:off x="1801449" y="4159863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08" name="Овал 107"/>
          <p:cNvSpPr/>
          <p:nvPr/>
        </p:nvSpPr>
        <p:spPr>
          <a:xfrm>
            <a:off x="6650539" y="4149704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21" name="Овал 120"/>
          <p:cNvSpPr/>
          <p:nvPr/>
        </p:nvSpPr>
        <p:spPr>
          <a:xfrm>
            <a:off x="3838091" y="4084247"/>
            <a:ext cx="12975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2529717" y="4073363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92229" y="4084247"/>
            <a:ext cx="128265" cy="235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781732" y="4071105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448234" y="4083193"/>
            <a:ext cx="128265" cy="235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630887" y="4071105"/>
            <a:ext cx="128265" cy="2355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9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0" grpId="0"/>
      <p:bldP spid="96" grpId="0"/>
      <p:bldP spid="102" grpId="0"/>
      <p:bldP spid="103" grpId="0"/>
      <p:bldP spid="104" grpId="0"/>
      <p:bldP spid="105" grpId="0"/>
      <p:bldP spid="107" grpId="0" animBg="1"/>
      <p:bldP spid="109" grpId="0" animBg="1"/>
      <p:bldP spid="113" grpId="0" animBg="1"/>
      <p:bldP spid="114" grpId="0" animBg="1"/>
      <p:bldP spid="117" grpId="0" animBg="1"/>
      <p:bldP spid="118" grpId="0" animBg="1"/>
      <p:bldP spid="108" grpId="0" animBg="1"/>
      <p:bldP spid="121" grpId="0" animBg="1"/>
      <p:bldP spid="122" grpId="0" animBg="1"/>
      <p:bldP spid="1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899" y="782809"/>
            <a:ext cx="9993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794.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воздуха была -5°С. Чему равна температура воздуха, если она изменится на:</a:t>
            </a:r>
          </a:p>
          <a:p>
            <a:pPr algn="just"/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5°С; 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-2°С; 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6°С; 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-7°С; 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0°С.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123"/>
          <p:cNvSpPr>
            <a:spLocks noChangeShapeType="1"/>
          </p:cNvSpPr>
          <p:nvPr/>
        </p:nvSpPr>
        <p:spPr bwMode="auto">
          <a:xfrm>
            <a:off x="10750624" y="1298746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Line 124"/>
          <p:cNvSpPr>
            <a:spLocks noChangeShapeType="1"/>
          </p:cNvSpPr>
          <p:nvPr/>
        </p:nvSpPr>
        <p:spPr bwMode="auto">
          <a:xfrm>
            <a:off x="10750624" y="136700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Line 125"/>
          <p:cNvSpPr>
            <a:spLocks noChangeShapeType="1"/>
          </p:cNvSpPr>
          <p:nvPr/>
        </p:nvSpPr>
        <p:spPr bwMode="auto">
          <a:xfrm>
            <a:off x="10750624" y="143685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Line 126"/>
          <p:cNvSpPr>
            <a:spLocks noChangeShapeType="1"/>
          </p:cNvSpPr>
          <p:nvPr/>
        </p:nvSpPr>
        <p:spPr bwMode="auto">
          <a:xfrm>
            <a:off x="10750624" y="150512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Line 127"/>
          <p:cNvSpPr>
            <a:spLocks noChangeShapeType="1"/>
          </p:cNvSpPr>
          <p:nvPr/>
        </p:nvSpPr>
        <p:spPr bwMode="auto">
          <a:xfrm>
            <a:off x="10750624" y="157497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Line 128"/>
          <p:cNvSpPr>
            <a:spLocks noChangeShapeType="1"/>
          </p:cNvSpPr>
          <p:nvPr/>
        </p:nvSpPr>
        <p:spPr bwMode="auto">
          <a:xfrm>
            <a:off x="10750624" y="164482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Line 129"/>
          <p:cNvSpPr>
            <a:spLocks noChangeShapeType="1"/>
          </p:cNvSpPr>
          <p:nvPr/>
        </p:nvSpPr>
        <p:spPr bwMode="auto">
          <a:xfrm>
            <a:off x="10750624" y="171467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Line 130"/>
          <p:cNvSpPr>
            <a:spLocks noChangeShapeType="1"/>
          </p:cNvSpPr>
          <p:nvPr/>
        </p:nvSpPr>
        <p:spPr bwMode="auto">
          <a:xfrm>
            <a:off x="10750624" y="178293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Line 131"/>
          <p:cNvSpPr>
            <a:spLocks noChangeShapeType="1"/>
          </p:cNvSpPr>
          <p:nvPr/>
        </p:nvSpPr>
        <p:spPr bwMode="auto">
          <a:xfrm>
            <a:off x="10750624" y="185119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Line 132"/>
          <p:cNvSpPr>
            <a:spLocks noChangeShapeType="1"/>
          </p:cNvSpPr>
          <p:nvPr/>
        </p:nvSpPr>
        <p:spPr bwMode="auto">
          <a:xfrm>
            <a:off x="10750624" y="192104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Line 133"/>
          <p:cNvSpPr>
            <a:spLocks noChangeShapeType="1"/>
          </p:cNvSpPr>
          <p:nvPr/>
        </p:nvSpPr>
        <p:spPr bwMode="auto">
          <a:xfrm>
            <a:off x="10750624" y="1990896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Line 134"/>
          <p:cNvSpPr>
            <a:spLocks noChangeShapeType="1"/>
          </p:cNvSpPr>
          <p:nvPr/>
        </p:nvSpPr>
        <p:spPr bwMode="auto">
          <a:xfrm>
            <a:off x="10750624" y="205915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Line 135"/>
          <p:cNvSpPr>
            <a:spLocks noChangeShapeType="1"/>
          </p:cNvSpPr>
          <p:nvPr/>
        </p:nvSpPr>
        <p:spPr bwMode="auto">
          <a:xfrm>
            <a:off x="10750624" y="212900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Line 136"/>
          <p:cNvSpPr>
            <a:spLocks noChangeShapeType="1"/>
          </p:cNvSpPr>
          <p:nvPr/>
        </p:nvSpPr>
        <p:spPr bwMode="auto">
          <a:xfrm>
            <a:off x="10750624" y="219885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Line 137"/>
          <p:cNvSpPr>
            <a:spLocks noChangeShapeType="1"/>
          </p:cNvSpPr>
          <p:nvPr/>
        </p:nvSpPr>
        <p:spPr bwMode="auto">
          <a:xfrm>
            <a:off x="10750624" y="226712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Line 138"/>
          <p:cNvSpPr>
            <a:spLocks noChangeShapeType="1"/>
          </p:cNvSpPr>
          <p:nvPr/>
        </p:nvSpPr>
        <p:spPr bwMode="auto">
          <a:xfrm>
            <a:off x="10750624" y="233538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Line 139"/>
          <p:cNvSpPr>
            <a:spLocks noChangeShapeType="1"/>
          </p:cNvSpPr>
          <p:nvPr/>
        </p:nvSpPr>
        <p:spPr bwMode="auto">
          <a:xfrm>
            <a:off x="10750624" y="240523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Line 140"/>
          <p:cNvSpPr>
            <a:spLocks noChangeShapeType="1"/>
          </p:cNvSpPr>
          <p:nvPr/>
        </p:nvSpPr>
        <p:spPr bwMode="auto">
          <a:xfrm>
            <a:off x="10750624" y="247508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Line 141"/>
          <p:cNvSpPr>
            <a:spLocks noChangeShapeType="1"/>
          </p:cNvSpPr>
          <p:nvPr/>
        </p:nvSpPr>
        <p:spPr bwMode="auto">
          <a:xfrm>
            <a:off x="10750624" y="254493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Line 142"/>
          <p:cNvSpPr>
            <a:spLocks noChangeShapeType="1"/>
          </p:cNvSpPr>
          <p:nvPr/>
        </p:nvSpPr>
        <p:spPr bwMode="auto">
          <a:xfrm>
            <a:off x="10750624" y="261319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Line 143"/>
          <p:cNvSpPr>
            <a:spLocks noChangeShapeType="1"/>
          </p:cNvSpPr>
          <p:nvPr/>
        </p:nvSpPr>
        <p:spPr bwMode="auto">
          <a:xfrm>
            <a:off x="10750624" y="2683046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Line 144"/>
          <p:cNvSpPr>
            <a:spLocks noChangeShapeType="1"/>
          </p:cNvSpPr>
          <p:nvPr/>
        </p:nvSpPr>
        <p:spPr bwMode="auto">
          <a:xfrm>
            <a:off x="10750624" y="275289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Line 145"/>
          <p:cNvSpPr>
            <a:spLocks noChangeShapeType="1"/>
          </p:cNvSpPr>
          <p:nvPr/>
        </p:nvSpPr>
        <p:spPr bwMode="auto">
          <a:xfrm>
            <a:off x="10750624" y="282115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Line 146"/>
          <p:cNvSpPr>
            <a:spLocks noChangeShapeType="1"/>
          </p:cNvSpPr>
          <p:nvPr/>
        </p:nvSpPr>
        <p:spPr bwMode="auto">
          <a:xfrm>
            <a:off x="10750624" y="288942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Line 147"/>
          <p:cNvSpPr>
            <a:spLocks noChangeShapeType="1"/>
          </p:cNvSpPr>
          <p:nvPr/>
        </p:nvSpPr>
        <p:spPr bwMode="auto">
          <a:xfrm>
            <a:off x="10750624" y="295927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Line 148"/>
          <p:cNvSpPr>
            <a:spLocks noChangeShapeType="1"/>
          </p:cNvSpPr>
          <p:nvPr/>
        </p:nvSpPr>
        <p:spPr bwMode="auto">
          <a:xfrm>
            <a:off x="10750624" y="302912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Line 149"/>
          <p:cNvSpPr>
            <a:spLocks noChangeShapeType="1"/>
          </p:cNvSpPr>
          <p:nvPr/>
        </p:nvSpPr>
        <p:spPr bwMode="auto">
          <a:xfrm>
            <a:off x="10750624" y="309738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Line 150"/>
          <p:cNvSpPr>
            <a:spLocks noChangeShapeType="1"/>
          </p:cNvSpPr>
          <p:nvPr/>
        </p:nvSpPr>
        <p:spPr bwMode="auto">
          <a:xfrm>
            <a:off x="10750624" y="316723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Line 151"/>
          <p:cNvSpPr>
            <a:spLocks noChangeShapeType="1"/>
          </p:cNvSpPr>
          <p:nvPr/>
        </p:nvSpPr>
        <p:spPr bwMode="auto">
          <a:xfrm>
            <a:off x="10750624" y="323708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Line 152"/>
          <p:cNvSpPr>
            <a:spLocks noChangeShapeType="1"/>
          </p:cNvSpPr>
          <p:nvPr/>
        </p:nvSpPr>
        <p:spPr bwMode="auto">
          <a:xfrm>
            <a:off x="10750624" y="330534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Line 153"/>
          <p:cNvSpPr>
            <a:spLocks noChangeShapeType="1"/>
          </p:cNvSpPr>
          <p:nvPr/>
        </p:nvSpPr>
        <p:spPr bwMode="auto">
          <a:xfrm>
            <a:off x="10750624" y="3373608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Line 154"/>
          <p:cNvSpPr>
            <a:spLocks noChangeShapeType="1"/>
          </p:cNvSpPr>
          <p:nvPr/>
        </p:nvSpPr>
        <p:spPr bwMode="auto">
          <a:xfrm>
            <a:off x="10750624" y="344345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" name="Line 155"/>
          <p:cNvSpPr>
            <a:spLocks noChangeShapeType="1"/>
          </p:cNvSpPr>
          <p:nvPr/>
        </p:nvSpPr>
        <p:spPr bwMode="auto">
          <a:xfrm>
            <a:off x="10750624" y="351330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" name="Line 156"/>
          <p:cNvSpPr>
            <a:spLocks noChangeShapeType="1"/>
          </p:cNvSpPr>
          <p:nvPr/>
        </p:nvSpPr>
        <p:spPr bwMode="auto">
          <a:xfrm>
            <a:off x="10750624" y="358315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Line 157"/>
          <p:cNvSpPr>
            <a:spLocks noChangeShapeType="1"/>
          </p:cNvSpPr>
          <p:nvPr/>
        </p:nvSpPr>
        <p:spPr bwMode="auto">
          <a:xfrm>
            <a:off x="10750624" y="365142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" name="Line 158"/>
          <p:cNvSpPr>
            <a:spLocks noChangeShapeType="1"/>
          </p:cNvSpPr>
          <p:nvPr/>
        </p:nvSpPr>
        <p:spPr bwMode="auto">
          <a:xfrm>
            <a:off x="10750624" y="371968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Line 159"/>
          <p:cNvSpPr>
            <a:spLocks noChangeShapeType="1"/>
          </p:cNvSpPr>
          <p:nvPr/>
        </p:nvSpPr>
        <p:spPr bwMode="auto">
          <a:xfrm>
            <a:off x="10750624" y="378953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Line 160"/>
          <p:cNvSpPr>
            <a:spLocks noChangeShapeType="1"/>
          </p:cNvSpPr>
          <p:nvPr/>
        </p:nvSpPr>
        <p:spPr bwMode="auto">
          <a:xfrm>
            <a:off x="10750624" y="385938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Line 161"/>
          <p:cNvSpPr>
            <a:spLocks noChangeShapeType="1"/>
          </p:cNvSpPr>
          <p:nvPr/>
        </p:nvSpPr>
        <p:spPr bwMode="auto">
          <a:xfrm>
            <a:off x="10750624" y="392764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Line 162"/>
          <p:cNvSpPr>
            <a:spLocks noChangeShapeType="1"/>
          </p:cNvSpPr>
          <p:nvPr/>
        </p:nvSpPr>
        <p:spPr bwMode="auto">
          <a:xfrm>
            <a:off x="10750624" y="399749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" name="Line 163"/>
          <p:cNvSpPr>
            <a:spLocks noChangeShapeType="1"/>
          </p:cNvSpPr>
          <p:nvPr/>
        </p:nvSpPr>
        <p:spPr bwMode="auto">
          <a:xfrm>
            <a:off x="10750624" y="4067346"/>
            <a:ext cx="538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7" name="Line 164"/>
          <p:cNvSpPr>
            <a:spLocks noChangeShapeType="1"/>
          </p:cNvSpPr>
          <p:nvPr/>
        </p:nvSpPr>
        <p:spPr bwMode="auto">
          <a:xfrm>
            <a:off x="10750624" y="413560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Line 165"/>
          <p:cNvSpPr>
            <a:spLocks noChangeShapeType="1"/>
          </p:cNvSpPr>
          <p:nvPr/>
        </p:nvSpPr>
        <p:spPr bwMode="auto">
          <a:xfrm>
            <a:off x="10750624" y="420387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Line 166"/>
          <p:cNvSpPr>
            <a:spLocks noChangeShapeType="1"/>
          </p:cNvSpPr>
          <p:nvPr/>
        </p:nvSpPr>
        <p:spPr bwMode="auto">
          <a:xfrm>
            <a:off x="10750624" y="427372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0" name="Line 167"/>
          <p:cNvSpPr>
            <a:spLocks noChangeShapeType="1"/>
          </p:cNvSpPr>
          <p:nvPr/>
        </p:nvSpPr>
        <p:spPr bwMode="auto">
          <a:xfrm>
            <a:off x="10750624" y="434357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1" name="Line 168"/>
          <p:cNvSpPr>
            <a:spLocks noChangeShapeType="1"/>
          </p:cNvSpPr>
          <p:nvPr/>
        </p:nvSpPr>
        <p:spPr bwMode="auto">
          <a:xfrm>
            <a:off x="10750624" y="441342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" name="Line 169"/>
          <p:cNvSpPr>
            <a:spLocks noChangeShapeType="1"/>
          </p:cNvSpPr>
          <p:nvPr/>
        </p:nvSpPr>
        <p:spPr bwMode="auto">
          <a:xfrm>
            <a:off x="10750624" y="448168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1" name="Line 170"/>
          <p:cNvSpPr>
            <a:spLocks noChangeShapeType="1"/>
          </p:cNvSpPr>
          <p:nvPr/>
        </p:nvSpPr>
        <p:spPr bwMode="auto">
          <a:xfrm>
            <a:off x="10750624" y="455153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" name="Line 171"/>
          <p:cNvSpPr>
            <a:spLocks noChangeShapeType="1"/>
          </p:cNvSpPr>
          <p:nvPr/>
        </p:nvSpPr>
        <p:spPr bwMode="auto">
          <a:xfrm>
            <a:off x="10750624" y="462138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5" name="Line 172"/>
          <p:cNvSpPr>
            <a:spLocks noChangeShapeType="1"/>
          </p:cNvSpPr>
          <p:nvPr/>
        </p:nvSpPr>
        <p:spPr bwMode="auto">
          <a:xfrm>
            <a:off x="10750624" y="4689646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" name="Text Box 173"/>
          <p:cNvSpPr txBox="1">
            <a:spLocks noChangeArrowheads="1"/>
          </p:cNvSpPr>
          <p:nvPr/>
        </p:nvSpPr>
        <p:spPr bwMode="auto">
          <a:xfrm>
            <a:off x="11234812" y="2476672"/>
            <a:ext cx="430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9" name="Text Box 174"/>
          <p:cNvSpPr txBox="1">
            <a:spLocks noChangeArrowheads="1"/>
          </p:cNvSpPr>
          <p:nvPr/>
        </p:nvSpPr>
        <p:spPr bwMode="auto">
          <a:xfrm>
            <a:off x="11234811" y="3152947"/>
            <a:ext cx="615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25" name="Text Box 175"/>
          <p:cNvSpPr txBox="1">
            <a:spLocks noChangeArrowheads="1"/>
          </p:cNvSpPr>
          <p:nvPr/>
        </p:nvSpPr>
        <p:spPr bwMode="auto">
          <a:xfrm>
            <a:off x="11234811" y="3838747"/>
            <a:ext cx="615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26" name="Text Box 176"/>
          <p:cNvSpPr txBox="1">
            <a:spLocks noChangeArrowheads="1"/>
          </p:cNvSpPr>
          <p:nvPr/>
        </p:nvSpPr>
        <p:spPr bwMode="auto">
          <a:xfrm>
            <a:off x="11234811" y="1089197"/>
            <a:ext cx="615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0000"/>
                </a:solidFill>
              </a:rPr>
              <a:t>20</a:t>
            </a: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7" name="Text Box 177"/>
          <p:cNvSpPr txBox="1">
            <a:spLocks noChangeArrowheads="1"/>
          </p:cNvSpPr>
          <p:nvPr/>
        </p:nvSpPr>
        <p:spPr bwMode="auto">
          <a:xfrm>
            <a:off x="11234811" y="1782934"/>
            <a:ext cx="615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28" name="Line 178"/>
          <p:cNvSpPr>
            <a:spLocks noChangeShapeType="1"/>
          </p:cNvSpPr>
          <p:nvPr/>
        </p:nvSpPr>
        <p:spPr bwMode="auto">
          <a:xfrm>
            <a:off x="10756974" y="94790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9" name="Line 179"/>
          <p:cNvSpPr>
            <a:spLocks noChangeShapeType="1"/>
          </p:cNvSpPr>
          <p:nvPr/>
        </p:nvSpPr>
        <p:spPr bwMode="auto">
          <a:xfrm>
            <a:off x="10756974" y="101775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" name="Line 180"/>
          <p:cNvSpPr>
            <a:spLocks noChangeShapeType="1"/>
          </p:cNvSpPr>
          <p:nvPr/>
        </p:nvSpPr>
        <p:spPr bwMode="auto">
          <a:xfrm>
            <a:off x="10756974" y="1087608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1" name="Line 181"/>
          <p:cNvSpPr>
            <a:spLocks noChangeShapeType="1"/>
          </p:cNvSpPr>
          <p:nvPr/>
        </p:nvSpPr>
        <p:spPr bwMode="auto">
          <a:xfrm>
            <a:off x="10756974" y="1155871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2" name="Line 182"/>
          <p:cNvSpPr>
            <a:spLocks noChangeShapeType="1"/>
          </p:cNvSpPr>
          <p:nvPr/>
        </p:nvSpPr>
        <p:spPr bwMode="auto">
          <a:xfrm>
            <a:off x="10756974" y="1224133"/>
            <a:ext cx="5381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" name="Rectangle 243"/>
          <p:cNvSpPr>
            <a:spLocks noChangeArrowheads="1"/>
          </p:cNvSpPr>
          <p:nvPr/>
        </p:nvSpPr>
        <p:spPr bwMode="auto">
          <a:xfrm>
            <a:off x="10991925" y="943147"/>
            <a:ext cx="53975" cy="42306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5" name="Oval 318"/>
          <p:cNvSpPr>
            <a:spLocks noChangeArrowheads="1"/>
          </p:cNvSpPr>
          <p:nvPr/>
        </p:nvSpPr>
        <p:spPr bwMode="auto">
          <a:xfrm>
            <a:off x="10937950" y="5135734"/>
            <a:ext cx="174625" cy="2079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6" name="Line 324"/>
          <p:cNvSpPr>
            <a:spLocks noChangeShapeType="1"/>
          </p:cNvSpPr>
          <p:nvPr/>
        </p:nvSpPr>
        <p:spPr bwMode="auto">
          <a:xfrm flipV="1">
            <a:off x="11032045" y="3029120"/>
            <a:ext cx="0" cy="2160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" name="Line 324"/>
          <p:cNvSpPr>
            <a:spLocks noChangeShapeType="1"/>
          </p:cNvSpPr>
          <p:nvPr/>
        </p:nvSpPr>
        <p:spPr bwMode="auto">
          <a:xfrm flipH="1" flipV="1">
            <a:off x="11030794" y="2666126"/>
            <a:ext cx="1251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4248" y="3734872"/>
            <a:ext cx="512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-5°С + (- 2°С) = -7°С</a:t>
            </a:r>
            <a:endParaRPr lang="ru-RU" sz="3600" dirty="0"/>
          </a:p>
        </p:txBody>
      </p:sp>
      <p:sp>
        <p:nvSpPr>
          <p:cNvPr id="268" name="TextBox 267"/>
          <p:cNvSpPr txBox="1"/>
          <p:nvPr/>
        </p:nvSpPr>
        <p:spPr>
          <a:xfrm>
            <a:off x="364248" y="2982180"/>
            <a:ext cx="500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-5°С + 5°С = 0°С</a:t>
            </a:r>
            <a:endParaRPr lang="ru-RU" sz="3600" dirty="0"/>
          </a:p>
        </p:txBody>
      </p:sp>
      <p:sp>
        <p:nvSpPr>
          <p:cNvPr id="269" name="TextBox 268"/>
          <p:cNvSpPr txBox="1"/>
          <p:nvPr/>
        </p:nvSpPr>
        <p:spPr>
          <a:xfrm>
            <a:off x="5528563" y="2951165"/>
            <a:ext cx="500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-5°С + 6°С = 1°С</a:t>
            </a:r>
            <a:endParaRPr lang="ru-RU" sz="3600" dirty="0"/>
          </a:p>
        </p:txBody>
      </p:sp>
      <p:sp>
        <p:nvSpPr>
          <p:cNvPr id="270" name="TextBox 269"/>
          <p:cNvSpPr txBox="1"/>
          <p:nvPr/>
        </p:nvSpPr>
        <p:spPr>
          <a:xfrm>
            <a:off x="5528563" y="3730021"/>
            <a:ext cx="579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-5°С + (-7°С) = -12°С</a:t>
            </a:r>
            <a:endParaRPr lang="ru-RU" sz="3600" dirty="0"/>
          </a:p>
        </p:txBody>
      </p:sp>
      <p:sp>
        <p:nvSpPr>
          <p:cNvPr id="271" name="TextBox 270"/>
          <p:cNvSpPr txBox="1"/>
          <p:nvPr/>
        </p:nvSpPr>
        <p:spPr>
          <a:xfrm>
            <a:off x="2915445" y="4570620"/>
            <a:ext cx="490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-5°С + 0°С = -5°С</a:t>
            </a:r>
            <a:endParaRPr lang="ru-RU" sz="3600" dirty="0"/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526425" y="5795629"/>
            <a:ext cx="11138600" cy="9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Овал 112"/>
          <p:cNvSpPr/>
          <p:nvPr/>
        </p:nvSpPr>
        <p:spPr>
          <a:xfrm>
            <a:off x="1239424" y="5695633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4030642" y="5709300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1906290" y="570627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3325908" y="570627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4759221" y="570627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470973" y="570968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7655514" y="5682705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6927533" y="5700136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199552" y="5701139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2611024" y="5706273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10200050" y="5698988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645432" y="5689481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9598004" y="5687461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8983941" y="568918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8326843" y="5695633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11335386" y="5706272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10782143" y="5703183"/>
            <a:ext cx="114532" cy="2190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179" y="5905177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-12°С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6241" y="5909428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-7°С</a:t>
            </a:r>
            <a:endParaRPr lang="ru-RU" sz="2800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5113480" y="5918085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-5°С</a:t>
            </a:r>
            <a:endParaRPr lang="ru-RU" sz="28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8646707" y="5920835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°С</a:t>
            </a:r>
            <a:endParaRPr lang="ru-RU" sz="28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9411051" y="5918085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0707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6" grpId="0" animBg="1"/>
      <p:bldP spid="137" grpId="0" animBg="1"/>
      <p:bldP spid="4" grpId="0"/>
      <p:bldP spid="268" grpId="0"/>
      <p:bldP spid="269" grpId="0"/>
      <p:bldP spid="270" grpId="0"/>
      <p:bldP spid="113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6" grpId="0"/>
      <p:bldP spid="7" grpId="0"/>
      <p:bldP spid="148" grpId="0"/>
      <p:bldP spid="149" grpId="0"/>
      <p:bldP spid="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3217" y="1009544"/>
            <a:ext cx="8592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796.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вертикальной оси отметьте точку А(-4). Отметьте на оси точки соответствующие суммам: </a:t>
            </a:r>
          </a:p>
          <a:p>
            <a:pPr algn="just"/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(-4) + 2;          </a:t>
            </a:r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(-4) + 5;  </a:t>
            </a:r>
          </a:p>
          <a:p>
            <a:pPr algn="just"/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(-4) + (-1);      </a:t>
            </a:r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(-4) + 4.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090" y="4299256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(-4) +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= -2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67036" y="429925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(-4) +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= 1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5937" y="5477212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(-4) + (-1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-5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67036" y="5477211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(-4) +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= 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0520735" y="782809"/>
            <a:ext cx="21265" cy="52524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308085" y="3644370"/>
            <a:ext cx="4465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0318715" y="4136161"/>
            <a:ext cx="44656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0318716" y="1737598"/>
            <a:ext cx="4465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318716" y="2208975"/>
            <a:ext cx="4465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10304540" y="2680351"/>
            <a:ext cx="4465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0304541" y="3172994"/>
            <a:ext cx="4465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0318715" y="1305000"/>
            <a:ext cx="4465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10318716" y="4604523"/>
            <a:ext cx="44656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0318716" y="5062045"/>
            <a:ext cx="4465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10304540" y="5512156"/>
            <a:ext cx="4465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28201" y="3783720"/>
            <a:ext cx="132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712218" y="2828560"/>
            <a:ext cx="54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690902" y="912835"/>
            <a:ext cx="56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936601" y="939555"/>
            <a:ext cx="38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669439" y="1410473"/>
            <a:ext cx="58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24004" y="3819847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921507" y="429828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887515" y="2859337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71423" y="144770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9738263" y="4246647"/>
            <a:ext cx="58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84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4" grpId="0"/>
      <p:bldP spid="113" grpId="0"/>
      <p:bldP spid="114" grpId="0"/>
      <p:bldP spid="118" grpId="0"/>
      <p:bldP spid="120" grpId="0"/>
      <p:bldP spid="15" grpId="0"/>
      <p:bldP spid="16" grpId="0"/>
      <p:bldP spid="17" grpId="0"/>
      <p:bldP spid="18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1018" y="2853226"/>
            <a:ext cx="545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805, № 808, № 809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СТРАНИЦЕ 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000" y="906412"/>
            <a:ext cx="1124487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Если к числу прибавить положительное число, то оно увеличится, если прибавить отрицательное число, то уменьшится.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9" y="3307069"/>
            <a:ext cx="11450432" cy="2514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9275" y="2580864"/>
            <a:ext cx="916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сумму чисел -6 и 4.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6955" y="5791268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(-6) + 4 = -2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/>
      <p:bldP spid="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774826" y="3068638"/>
            <a:ext cx="8569325" cy="914400"/>
            <a:chOff x="158" y="1480"/>
            <a:chExt cx="5398" cy="576"/>
          </a:xfrm>
        </p:grpSpPr>
        <p:sp>
          <p:nvSpPr>
            <p:cNvPr id="2062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b="1" i="1" dirty="0">
                <a:latin typeface="Georgia" panose="02040502050405020303" pitchFamily="18" charset="0"/>
              </a:endParaRPr>
            </a:p>
            <a:p>
              <a:pPr eaLnBrk="1" hangingPunct="1"/>
              <a:r>
                <a:rPr lang="ru-RU" altLang="ru-RU" sz="2400" b="1" i="1" dirty="0">
                  <a:latin typeface="Georgia" panose="02040502050405020303" pitchFamily="18" charset="0"/>
                </a:rPr>
                <a:t>       </a:t>
              </a:r>
              <a:r>
                <a:rPr lang="ru-RU" altLang="ru-RU" sz="2400" b="1" dirty="0">
                  <a:latin typeface="Times New Roman" panose="02020603050405020304" pitchFamily="18" charset="0"/>
                </a:rPr>
                <a:t>-5      -4      -3      -2      -1       0       1       2        3       4       5    </a:t>
              </a:r>
              <a:r>
                <a:rPr lang="ru-RU" altLang="ru-RU" sz="2400" b="1" i="1" dirty="0">
                  <a:latin typeface="Times New Roman" panose="02020603050405020304" pitchFamily="18" charset="0"/>
                </a:rPr>
                <a:t>х</a:t>
              </a:r>
              <a:endParaRPr lang="ru-RU" altLang="ru-RU" sz="2400" b="1" i="1" dirty="0">
                <a:latin typeface="Georgia" panose="02040502050405020303" pitchFamily="18" charset="0"/>
              </a:endParaRPr>
            </a:p>
          </p:txBody>
        </p:sp>
        <p:sp>
          <p:nvSpPr>
            <p:cNvPr id="2063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111628" y="1429545"/>
            <a:ext cx="3313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</a:rPr>
              <a:t> (-5) + 3 = </a:t>
            </a: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2424114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2511425" y="3073400"/>
            <a:ext cx="2133600" cy="395288"/>
          </a:xfrm>
          <a:custGeom>
            <a:avLst/>
            <a:gdLst>
              <a:gd name="T0" fmla="*/ 1344 w 1344"/>
              <a:gd name="T1" fmla="*/ 249 h 249"/>
              <a:gd name="T2" fmla="*/ 1051 w 1344"/>
              <a:gd name="T3" fmla="*/ 75 h 249"/>
              <a:gd name="T4" fmla="*/ 667 w 1344"/>
              <a:gd name="T5" fmla="*/ 2 h 249"/>
              <a:gd name="T6" fmla="*/ 311 w 1344"/>
              <a:gd name="T7" fmla="*/ 66 h 249"/>
              <a:gd name="T8" fmla="*/ 0 w 1344"/>
              <a:gd name="T9" fmla="*/ 240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249"/>
              <a:gd name="T17" fmla="*/ 1344 w 1344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249">
                <a:moveTo>
                  <a:pt x="1344" y="249"/>
                </a:moveTo>
                <a:cubicBezTo>
                  <a:pt x="1295" y="222"/>
                  <a:pt x="1164" y="116"/>
                  <a:pt x="1051" y="75"/>
                </a:cubicBezTo>
                <a:cubicBezTo>
                  <a:pt x="938" y="34"/>
                  <a:pt x="790" y="4"/>
                  <a:pt x="667" y="2"/>
                </a:cubicBezTo>
                <a:cubicBezTo>
                  <a:pt x="544" y="0"/>
                  <a:pt x="422" y="26"/>
                  <a:pt x="311" y="66"/>
                </a:cubicBezTo>
                <a:cubicBezTo>
                  <a:pt x="200" y="106"/>
                  <a:pt x="65" y="204"/>
                  <a:pt x="0" y="24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287713" y="2565401"/>
            <a:ext cx="56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</a:rPr>
              <a:t>+3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440239" y="2781301"/>
            <a:ext cx="420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6935644" y="1476883"/>
            <a:ext cx="503238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2208214" y="2781301"/>
            <a:ext cx="420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3852863" y="4652313"/>
            <a:ext cx="5140543" cy="1008063"/>
          </a:xfrm>
          <a:prstGeom prst="wedgeRoundRectCallout">
            <a:avLst>
              <a:gd name="adj1" fmla="val 66245"/>
              <a:gd name="adj2" fmla="val 641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800000"/>
                </a:solidFill>
                <a:cs typeface="Arial" panose="020B0604020202020204" pitchFamily="34" charset="0"/>
              </a:rPr>
              <a:t>Сравните  результат  и  первое  слагаемое.</a:t>
            </a:r>
            <a:endParaRPr lang="ru-RU" altLang="ru-RU" sz="2400" b="1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1779589" y="4821237"/>
            <a:ext cx="157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8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ru-RU" sz="4000" b="1">
                <a:solidFill>
                  <a:srgbClr val="800000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4000" b="1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4000" b="1">
                <a:solidFill>
                  <a:srgbClr val="800000"/>
                </a:solidFill>
                <a:latin typeface="Times New Roman" panose="02020603050405020304" pitchFamily="18" charset="0"/>
              </a:rPr>
              <a:t>&gt; -5</a:t>
            </a:r>
            <a:endParaRPr lang="ru-RU" altLang="ru-RU" sz="40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791"/>
          <a:stretch/>
        </p:blipFill>
        <p:spPr>
          <a:xfrm>
            <a:off x="9882291" y="4014788"/>
            <a:ext cx="1769381" cy="2655325"/>
          </a:xfrm>
          <a:prstGeom prst="rect">
            <a:avLst/>
          </a:prstGeom>
        </p:spPr>
      </p:pic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51595"/>
            <a:ext cx="12160924" cy="64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ПРИМЕРОВ  НА КООРДИНАТНОЙ  ПРЯМОЙ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11 3.4104E-6 L 2.5E-6 3.4104E-6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 animBg="1"/>
      <p:bldP spid="7187" grpId="1" animBg="1"/>
      <p:bldP spid="7189" grpId="0"/>
      <p:bldP spid="7191" grpId="0"/>
      <p:bldP spid="7192" grpId="0" animBg="1"/>
      <p:bldP spid="7202" grpId="0"/>
      <p:bldP spid="7203" grpId="0" animBg="1"/>
      <p:bldP spid="7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774826" y="3068638"/>
            <a:ext cx="8569325" cy="914400"/>
            <a:chOff x="158" y="1480"/>
            <a:chExt cx="5398" cy="576"/>
          </a:xfrm>
        </p:grpSpPr>
        <p:sp>
          <p:nvSpPr>
            <p:cNvPr id="4110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b="1" i="1">
                <a:latin typeface="Georgia" panose="02040502050405020303" pitchFamily="18" charset="0"/>
              </a:endParaRPr>
            </a:p>
            <a:p>
              <a:pPr eaLnBrk="1" hangingPunct="1"/>
              <a:r>
                <a:rPr lang="ru-RU" altLang="ru-RU" sz="2400" b="1" i="1">
                  <a:latin typeface="Georgia" panose="02040502050405020303" pitchFamily="18" charset="0"/>
                </a:rPr>
                <a:t>       </a:t>
              </a:r>
              <a:r>
                <a:rPr lang="ru-RU" altLang="ru-RU" sz="2400" b="1">
                  <a:latin typeface="Times New Roman" panose="02020603050405020304" pitchFamily="18" charset="0"/>
                </a:rPr>
                <a:t>-5      -4      -3      -2      -1       0       1       2        3       4       5    </a:t>
              </a:r>
              <a:r>
                <a:rPr lang="ru-RU" altLang="ru-RU" sz="2400" b="1" i="1">
                  <a:latin typeface="Times New Roman" panose="02020603050405020304" pitchFamily="18" charset="0"/>
                </a:rPr>
                <a:t>х</a:t>
              </a:r>
              <a:endParaRPr lang="ru-RU" altLang="ru-RU" sz="2400" b="1" i="1">
                <a:latin typeface="Georgia" panose="02040502050405020303" pitchFamily="18" charset="0"/>
              </a:endParaRPr>
            </a:p>
          </p:txBody>
        </p:sp>
        <p:sp>
          <p:nvSpPr>
            <p:cNvPr id="4111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925561" y="1162051"/>
            <a:ext cx="3313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</a:rPr>
              <a:t> (-4) + 7 = </a:t>
            </a: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3143251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3216275" y="2863851"/>
            <a:ext cx="4999038" cy="576263"/>
          </a:xfrm>
          <a:custGeom>
            <a:avLst/>
            <a:gdLst>
              <a:gd name="T0" fmla="*/ 3149 w 3149"/>
              <a:gd name="T1" fmla="*/ 363 h 363"/>
              <a:gd name="T2" fmla="*/ 2271 w 3149"/>
              <a:gd name="T3" fmla="*/ 107 h 363"/>
              <a:gd name="T4" fmla="*/ 1567 w 3149"/>
              <a:gd name="T5" fmla="*/ 6 h 363"/>
              <a:gd name="T6" fmla="*/ 909 w 3149"/>
              <a:gd name="T7" fmla="*/ 70 h 363"/>
              <a:gd name="T8" fmla="*/ 0 w 3149"/>
              <a:gd name="T9" fmla="*/ 353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9"/>
              <a:gd name="T16" fmla="*/ 0 h 363"/>
              <a:gd name="T17" fmla="*/ 3149 w 3149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9" h="363">
                <a:moveTo>
                  <a:pt x="3149" y="363"/>
                </a:moveTo>
                <a:cubicBezTo>
                  <a:pt x="3003" y="320"/>
                  <a:pt x="2535" y="166"/>
                  <a:pt x="2271" y="107"/>
                </a:cubicBezTo>
                <a:cubicBezTo>
                  <a:pt x="2007" y="48"/>
                  <a:pt x="1794" y="12"/>
                  <a:pt x="1567" y="6"/>
                </a:cubicBezTo>
                <a:cubicBezTo>
                  <a:pt x="1340" y="0"/>
                  <a:pt x="1170" y="12"/>
                  <a:pt x="909" y="70"/>
                </a:cubicBezTo>
                <a:cubicBezTo>
                  <a:pt x="648" y="128"/>
                  <a:pt x="189" y="294"/>
                  <a:pt x="0" y="35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5303838" y="2276476"/>
            <a:ext cx="56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</a:rPr>
              <a:t>+7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000375" y="2781301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112125" y="2781301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6735436" y="1237818"/>
            <a:ext cx="503237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1703389" y="4581526"/>
            <a:ext cx="6264275" cy="1008063"/>
          </a:xfrm>
          <a:prstGeom prst="wedgeRoundRectCallout">
            <a:avLst>
              <a:gd name="adj1" fmla="val 66245"/>
              <a:gd name="adj2" fmla="val 641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800000"/>
                </a:solidFill>
                <a:cs typeface="Arial" panose="020B0604020202020204" pitchFamily="34" charset="0"/>
              </a:rPr>
              <a:t>Сравните  результат  и  первое  слагаемое.</a:t>
            </a:r>
            <a:endParaRPr lang="ru-RU" altLang="ru-RU" sz="2400" b="1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008439" y="5757864"/>
            <a:ext cx="1404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 b="1">
                <a:solidFill>
                  <a:srgbClr val="800000"/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4000" b="1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4000" b="1">
                <a:solidFill>
                  <a:srgbClr val="800000"/>
                </a:solidFill>
                <a:latin typeface="Times New Roman" panose="02020603050405020304" pitchFamily="18" charset="0"/>
              </a:rPr>
              <a:t>&gt; -4</a:t>
            </a:r>
            <a:endParaRPr lang="ru-RU" altLang="ru-RU" sz="4000" b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47791"/>
          <a:stretch/>
        </p:blipFill>
        <p:spPr>
          <a:xfrm>
            <a:off x="9188143" y="3929063"/>
            <a:ext cx="1686187" cy="2530476"/>
          </a:xfrm>
          <a:prstGeom prst="rect">
            <a:avLst/>
          </a:prstGeom>
        </p:spPr>
      </p:pic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0" y="51595"/>
            <a:ext cx="12160924" cy="64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ПРИМЕРОВ  НА КООРДИНАТНОЙ  ПРЯМОЙ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38 0.00324 L -0.00782 0.00162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9" grpId="0" animBg="1"/>
      <p:bldP spid="10259" grpId="1" animBg="1"/>
      <p:bldP spid="10261" grpId="0"/>
      <p:bldP spid="10262" grpId="0"/>
      <p:bldP spid="10263" grpId="0"/>
      <p:bldP spid="10264" grpId="0" animBg="1"/>
      <p:bldP spid="10265" grpId="0" animBg="1"/>
      <p:bldP spid="10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8215" y="1173031"/>
            <a:ext cx="951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сумму чисел -1 и -4.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306" y="2444079"/>
            <a:ext cx="8974876" cy="22186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87167" y="5076058"/>
            <a:ext cx="371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(-1) + (-4) = -5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3013" y="871982"/>
            <a:ext cx="951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3.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сумму чисел 2  и -2.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426" y="2841709"/>
            <a:ext cx="3032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+ (-2) = 0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40" y="1675725"/>
            <a:ext cx="7640320" cy="3101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000" y="5076569"/>
            <a:ext cx="1124487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Сумма противоположных чисел равна 0: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 + (-n) = 0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03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774826" y="3068638"/>
            <a:ext cx="8569325" cy="914400"/>
            <a:chOff x="158" y="1480"/>
            <a:chExt cx="5398" cy="576"/>
          </a:xfrm>
        </p:grpSpPr>
        <p:sp>
          <p:nvSpPr>
            <p:cNvPr id="5134" name="Rectangle 4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b="1" i="1">
                <a:latin typeface="Georgia" panose="02040502050405020303" pitchFamily="18" charset="0"/>
              </a:endParaRPr>
            </a:p>
            <a:p>
              <a:pPr eaLnBrk="1" hangingPunct="1"/>
              <a:r>
                <a:rPr lang="ru-RU" altLang="ru-RU" sz="2400" b="1" i="1">
                  <a:latin typeface="Georgia" panose="02040502050405020303" pitchFamily="18" charset="0"/>
                </a:rPr>
                <a:t>       </a:t>
              </a:r>
              <a:r>
                <a:rPr lang="ru-RU" altLang="ru-RU" sz="2400" b="1">
                  <a:latin typeface="Times New Roman" panose="02020603050405020304" pitchFamily="18" charset="0"/>
                </a:rPr>
                <a:t>-5      -4      -3      -2      -1       0       1       2        3       4       5    </a:t>
              </a:r>
              <a:r>
                <a:rPr lang="ru-RU" altLang="ru-RU" sz="2400" b="1" i="1">
                  <a:latin typeface="Times New Roman" panose="02020603050405020304" pitchFamily="18" charset="0"/>
                </a:rPr>
                <a:t>х</a:t>
              </a:r>
              <a:endParaRPr lang="ru-RU" altLang="ru-RU" sz="2400" b="1" i="1">
                <a:latin typeface="Georgia" panose="02040502050405020303" pitchFamily="18" charset="0"/>
              </a:endParaRPr>
            </a:p>
          </p:txBody>
        </p:sp>
        <p:sp>
          <p:nvSpPr>
            <p:cNvPr id="5135" name="Line 5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Line 6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Line 8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9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10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Line 11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Line 12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Line 13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Line 14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Line 15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Line 16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718720" y="1312864"/>
            <a:ext cx="3313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Times New Roman" panose="02020603050405020304" pitchFamily="18" charset="0"/>
              </a:rPr>
              <a:t> 5 + (-5) = 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680326" y="2349501"/>
            <a:ext cx="481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</a:rPr>
              <a:t>-5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9480550" y="2781301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880100" y="2852738"/>
            <a:ext cx="420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598446" y="1384301"/>
            <a:ext cx="503237" cy="5762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9625014" y="34290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6110289" y="2913063"/>
            <a:ext cx="3584575" cy="584200"/>
          </a:xfrm>
          <a:custGeom>
            <a:avLst/>
            <a:gdLst>
              <a:gd name="T0" fmla="*/ 2258 w 2258"/>
              <a:gd name="T1" fmla="*/ 368 h 368"/>
              <a:gd name="T2" fmla="*/ 1792 w 2258"/>
              <a:gd name="T3" fmla="*/ 122 h 368"/>
              <a:gd name="T4" fmla="*/ 1143 w 2258"/>
              <a:gd name="T5" fmla="*/ 3 h 368"/>
              <a:gd name="T6" fmla="*/ 439 w 2258"/>
              <a:gd name="T7" fmla="*/ 140 h 368"/>
              <a:gd name="T8" fmla="*/ 0 w 2258"/>
              <a:gd name="T9" fmla="*/ 359 h 3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8"/>
              <a:gd name="T16" fmla="*/ 0 h 368"/>
              <a:gd name="T17" fmla="*/ 2258 w 2258"/>
              <a:gd name="T18" fmla="*/ 368 h 3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8" h="368">
                <a:moveTo>
                  <a:pt x="2258" y="368"/>
                </a:moveTo>
                <a:cubicBezTo>
                  <a:pt x="2180" y="329"/>
                  <a:pt x="1978" y="183"/>
                  <a:pt x="1792" y="122"/>
                </a:cubicBezTo>
                <a:cubicBezTo>
                  <a:pt x="1606" y="61"/>
                  <a:pt x="1368" y="0"/>
                  <a:pt x="1143" y="3"/>
                </a:cubicBezTo>
                <a:cubicBezTo>
                  <a:pt x="918" y="6"/>
                  <a:pt x="629" y="81"/>
                  <a:pt x="439" y="140"/>
                </a:cubicBezTo>
                <a:cubicBezTo>
                  <a:pt x="249" y="199"/>
                  <a:pt x="91" y="314"/>
                  <a:pt x="0" y="35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1703389" y="4221164"/>
            <a:ext cx="6264275" cy="1584325"/>
          </a:xfrm>
          <a:prstGeom prst="wedgeRoundRectCallout">
            <a:avLst>
              <a:gd name="adj1" fmla="val 66245"/>
              <a:gd name="adj2" fmla="val 4538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Georgia" panose="02040502050405020303" pitchFamily="18" charset="0"/>
              </a:rPr>
              <a:t>Сумма двух  противоположных  чисел  равна  нулю.</a:t>
            </a:r>
            <a:endParaRPr lang="ru-RU" alt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520860" y="5872161"/>
            <a:ext cx="277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 dirty="0">
                <a:solidFill>
                  <a:srgbClr val="C00000"/>
                </a:solidFill>
                <a:cs typeface="Arial" panose="020B0604020202020204" pitchFamily="34" charset="0"/>
              </a:rPr>
              <a:t>n + (-n) = 0</a:t>
            </a:r>
            <a:endParaRPr lang="ru-RU" altLang="ru-RU" sz="40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47791"/>
          <a:stretch/>
        </p:blipFill>
        <p:spPr>
          <a:xfrm>
            <a:off x="9369674" y="4182730"/>
            <a:ext cx="1517156" cy="2276809"/>
          </a:xfrm>
          <a:prstGeom prst="rect">
            <a:avLst/>
          </a:prstGeom>
        </p:spPr>
      </p:pic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0" y="51595"/>
            <a:ext cx="12160924" cy="64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ПРИМЕРОВ  НА КООРДИНАТНОЙ  ПРЯМОЙ</a:t>
            </a:r>
            <a:endParaRPr lang="ru-RU" alt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90751E-6 L -0.39375 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35" grpId="0"/>
      <p:bldP spid="9236" grpId="0"/>
      <p:bldP spid="9237" grpId="0"/>
      <p:bldP spid="9238" grpId="0" animBg="1"/>
      <p:bldP spid="9239" grpId="0" animBg="1"/>
      <p:bldP spid="9239" grpId="1" animBg="1"/>
      <p:bldP spid="9241" grpId="0" animBg="1"/>
      <p:bldP spid="9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226" y="983359"/>
            <a:ext cx="1126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790.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суммы, используя ось координат :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138817"/>
            <a:ext cx="236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-1 + 3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240820"/>
            <a:ext cx="273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3 + (-5)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4342824"/>
            <a:ext cx="236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-3 + 7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" y="5361076"/>
            <a:ext cx="273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1 + (-6) =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88872" y="2439607"/>
            <a:ext cx="67471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022701" y="2393488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94309" y="2393483"/>
            <a:ext cx="83128" cy="881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765909" y="2393482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877225" y="2519170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20433" y="2522326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48822" y="2529708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376475" y="2393483"/>
            <a:ext cx="83128" cy="881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78808" y="2393481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106304" y="2519170"/>
            <a:ext cx="69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5621" y="2519170"/>
            <a:ext cx="4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488872" y="3515200"/>
            <a:ext cx="67471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8604580" y="3469081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793633" y="3469076"/>
            <a:ext cx="83128" cy="881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726819" y="3469075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447583" y="3567492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20433" y="3584064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53633" y="3573465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376475" y="3469076"/>
            <a:ext cx="83128" cy="881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37795" y="3469074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176556" y="3603389"/>
            <a:ext cx="69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67842" y="3594763"/>
            <a:ext cx="4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484827" y="3482924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093022" y="3603389"/>
            <a:ext cx="69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423296" y="4567142"/>
            <a:ext cx="67471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9356428" y="4521023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894317" y="4521018"/>
            <a:ext cx="83128" cy="881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0132301" y="4521017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9193402" y="4631016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79552" y="4636006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83146" y="4636006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324754" y="4534873"/>
            <a:ext cx="83128" cy="881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552882" y="4521016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569299" y="4631015"/>
            <a:ext cx="44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97673" y="4631016"/>
            <a:ext cx="4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7721586" y="4534866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682256" y="4631014"/>
            <a:ext cx="69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31862" y="4534861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100596" y="4534861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053321" y="4631014"/>
            <a:ext cx="69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50857" y="4631014"/>
            <a:ext cx="69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4485422" y="5554521"/>
            <a:ext cx="67471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8601130" y="5508402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0790183" y="5508397"/>
            <a:ext cx="83128" cy="881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723369" y="5508396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8299355" y="5606813"/>
            <a:ext cx="57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616983" y="5623385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50183" y="5612786"/>
            <a:ext cx="42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611016" y="5508397"/>
            <a:ext cx="83128" cy="881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534345" y="5508395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6200692" y="5642709"/>
            <a:ext cx="69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27524" y="5634083"/>
            <a:ext cx="59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481377" y="5522245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5186557" y="5642710"/>
            <a:ext cx="69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525399" y="5522240"/>
            <a:ext cx="83128" cy="8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348591" y="5642710"/>
            <a:ext cx="69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62766" y="2140853"/>
            <a:ext cx="42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50010" y="3228691"/>
            <a:ext cx="67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90570" y="4328658"/>
            <a:ext cx="42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43266" y="5361771"/>
            <a:ext cx="64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reeform 27"/>
          <p:cNvSpPr>
            <a:spLocks/>
          </p:cNvSpPr>
          <p:nvPr/>
        </p:nvSpPr>
        <p:spPr bwMode="auto">
          <a:xfrm>
            <a:off x="5408773" y="1808382"/>
            <a:ext cx="4068663" cy="593725"/>
          </a:xfrm>
          <a:custGeom>
            <a:avLst/>
            <a:gdLst>
              <a:gd name="T0" fmla="*/ 1804 w 1804"/>
              <a:gd name="T1" fmla="*/ 374 h 374"/>
              <a:gd name="T2" fmla="*/ 1356 w 1804"/>
              <a:gd name="T3" fmla="*/ 100 h 374"/>
              <a:gd name="T4" fmla="*/ 908 w 1804"/>
              <a:gd name="T5" fmla="*/ 0 h 374"/>
              <a:gd name="T6" fmla="*/ 424 w 1804"/>
              <a:gd name="T7" fmla="*/ 100 h 374"/>
              <a:gd name="T8" fmla="*/ 0 w 1804"/>
              <a:gd name="T9" fmla="*/ 36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4" h="374">
                <a:moveTo>
                  <a:pt x="1804" y="374"/>
                </a:moveTo>
                <a:cubicBezTo>
                  <a:pt x="1729" y="328"/>
                  <a:pt x="1505" y="162"/>
                  <a:pt x="1356" y="100"/>
                </a:cubicBezTo>
                <a:cubicBezTo>
                  <a:pt x="1207" y="38"/>
                  <a:pt x="1063" y="0"/>
                  <a:pt x="908" y="0"/>
                </a:cubicBezTo>
                <a:cubicBezTo>
                  <a:pt x="753" y="0"/>
                  <a:pt x="575" y="40"/>
                  <a:pt x="424" y="100"/>
                </a:cubicBezTo>
                <a:cubicBezTo>
                  <a:pt x="273" y="160"/>
                  <a:pt x="88" y="306"/>
                  <a:pt x="0" y="36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reeform 27"/>
          <p:cNvSpPr>
            <a:spLocks/>
          </p:cNvSpPr>
          <p:nvPr/>
        </p:nvSpPr>
        <p:spPr bwMode="auto">
          <a:xfrm>
            <a:off x="5357053" y="3955566"/>
            <a:ext cx="5620392" cy="593725"/>
          </a:xfrm>
          <a:custGeom>
            <a:avLst/>
            <a:gdLst>
              <a:gd name="T0" fmla="*/ 1804 w 1804"/>
              <a:gd name="T1" fmla="*/ 374 h 374"/>
              <a:gd name="T2" fmla="*/ 1356 w 1804"/>
              <a:gd name="T3" fmla="*/ 100 h 374"/>
              <a:gd name="T4" fmla="*/ 908 w 1804"/>
              <a:gd name="T5" fmla="*/ 0 h 374"/>
              <a:gd name="T6" fmla="*/ 424 w 1804"/>
              <a:gd name="T7" fmla="*/ 100 h 374"/>
              <a:gd name="T8" fmla="*/ 0 w 1804"/>
              <a:gd name="T9" fmla="*/ 36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4" h="374">
                <a:moveTo>
                  <a:pt x="1804" y="374"/>
                </a:moveTo>
                <a:cubicBezTo>
                  <a:pt x="1729" y="328"/>
                  <a:pt x="1505" y="162"/>
                  <a:pt x="1356" y="100"/>
                </a:cubicBezTo>
                <a:cubicBezTo>
                  <a:pt x="1207" y="38"/>
                  <a:pt x="1063" y="0"/>
                  <a:pt x="908" y="0"/>
                </a:cubicBezTo>
                <a:cubicBezTo>
                  <a:pt x="753" y="0"/>
                  <a:pt x="575" y="40"/>
                  <a:pt x="424" y="100"/>
                </a:cubicBezTo>
                <a:cubicBezTo>
                  <a:pt x="273" y="160"/>
                  <a:pt x="88" y="306"/>
                  <a:pt x="0" y="36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24"/>
          <p:cNvSpPr>
            <a:spLocks/>
          </p:cNvSpPr>
          <p:nvPr/>
        </p:nvSpPr>
        <p:spPr bwMode="auto">
          <a:xfrm>
            <a:off x="5459603" y="2894561"/>
            <a:ext cx="5347870" cy="542925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reeform 24"/>
          <p:cNvSpPr>
            <a:spLocks/>
          </p:cNvSpPr>
          <p:nvPr/>
        </p:nvSpPr>
        <p:spPr bwMode="auto">
          <a:xfrm>
            <a:off x="4694145" y="4946720"/>
            <a:ext cx="6096038" cy="542925"/>
          </a:xfrm>
          <a:custGeom>
            <a:avLst/>
            <a:gdLst>
              <a:gd name="T0" fmla="*/ 1387 w 1387"/>
              <a:gd name="T1" fmla="*/ 335 h 342"/>
              <a:gd name="T2" fmla="*/ 1144 w 1387"/>
              <a:gd name="T3" fmla="*/ 107 h 342"/>
              <a:gd name="T4" fmla="*/ 742 w 1387"/>
              <a:gd name="T5" fmla="*/ 1 h 342"/>
              <a:gd name="T6" fmla="*/ 348 w 1387"/>
              <a:gd name="T7" fmla="*/ 100 h 342"/>
              <a:gd name="T8" fmla="*/ 0 w 1387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7" h="342">
                <a:moveTo>
                  <a:pt x="1387" y="335"/>
                </a:moveTo>
                <a:cubicBezTo>
                  <a:pt x="1347" y="297"/>
                  <a:pt x="1252" y="163"/>
                  <a:pt x="1144" y="107"/>
                </a:cubicBezTo>
                <a:cubicBezTo>
                  <a:pt x="1036" y="51"/>
                  <a:pt x="875" y="2"/>
                  <a:pt x="742" y="1"/>
                </a:cubicBezTo>
                <a:cubicBezTo>
                  <a:pt x="609" y="0"/>
                  <a:pt x="472" y="43"/>
                  <a:pt x="348" y="100"/>
                </a:cubicBezTo>
                <a:cubicBezTo>
                  <a:pt x="224" y="157"/>
                  <a:pt x="72" y="292"/>
                  <a:pt x="0" y="34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000"/>
                            </p:stCondLst>
                            <p:childTnLst>
                              <p:par>
                                <p:cTn id="3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 animBg="1"/>
      <p:bldP spid="57" grpId="0"/>
      <p:bldP spid="58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 animBg="1"/>
      <p:bldP spid="68" grpId="0"/>
      <p:bldP spid="69" grpId="0"/>
      <p:bldP spid="70" grpId="0" animBg="1"/>
      <p:bldP spid="71" grpId="0"/>
      <p:bldP spid="72" grpId="0" animBg="1"/>
      <p:bldP spid="73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82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960" y="997454"/>
            <a:ext cx="9448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792.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значение выражения: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138817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((-8) + 8) + 3,2 =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240820"/>
            <a:ext cx="531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(-4,5) + ((-7) + 7) =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5839" y="4342824"/>
            <a:ext cx="458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+ (4,5 + (-4,5)) =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39668" y="5374931"/>
                <a:ext cx="435864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200AA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((-</a:t>
                </a:r>
                <a14:m>
                  <m:oMath xmlns:m="http://schemas.openxmlformats.org/officeDocument/2006/math"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14:m>
                  <m:oMath xmlns:m="http://schemas.openxmlformats.org/officeDocument/2006/math">
                    <m:r>
                      <a:rPr lang="ru-RU" sz="3600" b="1" i="0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+ 0 =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668" y="5374931"/>
                <a:ext cx="4358640" cy="892552"/>
              </a:xfrm>
              <a:prstGeom prst="rect">
                <a:avLst/>
              </a:prstGeom>
              <a:blipFill>
                <a:blip r:embed="rId3"/>
                <a:stretch>
                  <a:fillRect l="-4336" r="-4895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849090" y="2138816"/>
            <a:ext cx="646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 + 8 + 3,2 = 0 + 3,2 = 3,2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2325" y="3254053"/>
            <a:ext cx="664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-4,5 + (-7 + 7) = -4,5 + 0 = -4,5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0984" y="4369290"/>
            <a:ext cx="209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+ 0 = 0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6251" y="5484527"/>
            <a:ext cx="21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+ 0 = 0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4396" r="3018"/>
          <a:stretch/>
        </p:blipFill>
        <p:spPr>
          <a:xfrm>
            <a:off x="9467737" y="3913617"/>
            <a:ext cx="2323885" cy="27088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r="56983"/>
          <a:stretch/>
        </p:blipFill>
        <p:spPr>
          <a:xfrm>
            <a:off x="532905" y="3992759"/>
            <a:ext cx="2020483" cy="2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08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2e77be24b3558b9f34192f30f26932a430d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12435</TotalTime>
  <Words>722</Words>
  <Application>Microsoft Office PowerPoint</Application>
  <PresentationFormat>Широкоэкранный</PresentationFormat>
  <Paragraphs>150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949</cp:revision>
  <dcterms:created xsi:type="dcterms:W3CDTF">2020-08-26T00:15:27Z</dcterms:created>
  <dcterms:modified xsi:type="dcterms:W3CDTF">2021-01-18T18:22:12Z</dcterms:modified>
</cp:coreProperties>
</file>