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337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283" r:id="rId14"/>
    <p:sldId id="326" r:id="rId15"/>
    <p:sldId id="311" r:id="rId16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FF0066"/>
    <a:srgbClr val="1F169A"/>
    <a:srgbClr val="5A2781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9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B58FC-5A63-415E-8BD1-C7BB37EAB2C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После заполнения пропусков, сравнить первоначальную координату  точки  с  координатой  после  перемещения. Сделайте вывод Увеличилась координата или уменьшилась.</a:t>
            </a:r>
          </a:p>
        </p:txBody>
      </p:sp>
    </p:spTree>
    <p:extLst>
      <p:ext uri="{BB962C8B-B14F-4D97-AF65-F5344CB8AC3E}">
        <p14:creationId xmlns:p14="http://schemas.microsoft.com/office/powerpoint/2010/main" val="192278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F9C4F-5286-4CD4-A98E-F3A101BE7F75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05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21206" y="3367928"/>
            <a:ext cx="7118285" cy="150714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ИЗМЕНЕНИЕ ВЕЛИЧИН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38996" y="3092474"/>
            <a:ext cx="595744" cy="19379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63" y="2682143"/>
            <a:ext cx="2359188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847851" y="3500438"/>
            <a:ext cx="8569325" cy="914400"/>
            <a:chOff x="158" y="1480"/>
            <a:chExt cx="5398" cy="576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-4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-3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-2      -1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0       1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       5    х</a:t>
              </a:r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4656139" y="38608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4657726" y="38608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4657726" y="38608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511675" y="321310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3649665" y="1273105"/>
            <a:ext cx="6551612" cy="720725"/>
          </a:xfrm>
          <a:prstGeom prst="wedgeRoundRectCallout">
            <a:avLst>
              <a:gd name="adj1" fmla="val -65435"/>
              <a:gd name="adj2" fmla="val 138106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А  перемещение  влево?</a:t>
            </a:r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2535238" y="3367089"/>
            <a:ext cx="2201862" cy="542925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503613" y="2852738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2675732" y="4610463"/>
            <a:ext cx="5545137" cy="1582737"/>
          </a:xfrm>
          <a:prstGeom prst="wedgeRoundRectCallout">
            <a:avLst>
              <a:gd name="adj1" fmla="val 63856"/>
              <a:gd name="adj2" fmla="val -7273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Перемещение влево – </a:t>
            </a:r>
          </a:p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 координаты</a:t>
            </a:r>
          </a:p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………..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105543" y="5671989"/>
            <a:ext cx="1728788" cy="360363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r="53725"/>
          <a:stretch/>
        </p:blipFill>
        <p:spPr>
          <a:xfrm>
            <a:off x="864425" y="1001726"/>
            <a:ext cx="1670813" cy="26240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45447"/>
          <a:stretch/>
        </p:blipFill>
        <p:spPr>
          <a:xfrm>
            <a:off x="9064627" y="4380197"/>
            <a:ext cx="1754538" cy="2337394"/>
          </a:xfrm>
          <a:prstGeom prst="rect">
            <a:avLst/>
          </a:prstGeom>
        </p:spPr>
      </p:pic>
      <p:sp>
        <p:nvSpPr>
          <p:cNvPr id="29" name="object 2"/>
          <p:cNvSpPr/>
          <p:nvPr/>
        </p:nvSpPr>
        <p:spPr>
          <a:xfrm>
            <a:off x="0" y="2235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99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КООРДИНАТНОЙ ПРЯМОЙ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17721 0.001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/>
      <p:bldP spid="27671" grpId="0" animBg="1"/>
      <p:bldP spid="27673" grpId="0"/>
      <p:bldP spid="27675" grpId="0" animBg="1"/>
      <p:bldP spid="276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696894" y="2821189"/>
            <a:ext cx="8569325" cy="914400"/>
            <a:chOff x="158" y="1480"/>
            <a:chExt cx="5398" cy="576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-5   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-4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  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1       2 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  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       5    х</a:t>
              </a:r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696894" y="4692851"/>
            <a:ext cx="8569325" cy="914400"/>
            <a:chOff x="158" y="1480"/>
            <a:chExt cx="5398" cy="576"/>
          </a:xfrm>
        </p:grpSpPr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-5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-4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      -2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-1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0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   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 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  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       5    х</a:t>
              </a: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703" name="Group 31"/>
          <p:cNvGrpSpPr>
            <a:grpSpLocks/>
          </p:cNvGrpSpPr>
          <p:nvPr/>
        </p:nvGrpSpPr>
        <p:grpSpPr bwMode="auto">
          <a:xfrm>
            <a:off x="1696895" y="947941"/>
            <a:ext cx="8569325" cy="914400"/>
            <a:chOff x="158" y="1480"/>
            <a:chExt cx="5398" cy="576"/>
          </a:xfrm>
        </p:grpSpPr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-5      -4      -3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-2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0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1       2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       5    х</a:t>
              </a:r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1425431" y="2119514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1122219" y="876501"/>
            <a:ext cx="56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28719" name="Oval 47"/>
          <p:cNvSpPr>
            <a:spLocks noChangeArrowheads="1"/>
          </p:cNvSpPr>
          <p:nvPr/>
        </p:nvSpPr>
        <p:spPr bwMode="auto">
          <a:xfrm>
            <a:off x="3822557" y="1308301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3678093" y="805064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1609581" y="1760005"/>
            <a:ext cx="92961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Перемещение вправо, координата изменилась на</a:t>
            </a:r>
          </a:p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……..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8646968" y="732039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28723" name="Rectangle 51"/>
          <p:cNvSpPr>
            <a:spLocks noChangeArrowheads="1"/>
          </p:cNvSpPr>
          <p:nvPr/>
        </p:nvSpPr>
        <p:spPr bwMode="auto">
          <a:xfrm>
            <a:off x="10122552" y="1817890"/>
            <a:ext cx="503237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1122219" y="2964065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28725" name="Oval 53"/>
          <p:cNvSpPr>
            <a:spLocks noChangeArrowheads="1"/>
          </p:cNvSpPr>
          <p:nvPr/>
        </p:nvSpPr>
        <p:spPr bwMode="auto">
          <a:xfrm>
            <a:off x="8789844" y="3179965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8646968" y="2728397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4325794" y="2728397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1590532" y="3684790"/>
            <a:ext cx="9211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Перемещение влево, координата  изменилась  на</a:t>
            </a:r>
          </a:p>
          <a:p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……..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10006302" y="3726799"/>
            <a:ext cx="503237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endParaRPr lang="ru-RU" alt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1122219" y="4837315"/>
            <a:ext cx="548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731" name="Oval 59"/>
          <p:cNvSpPr>
            <a:spLocks noChangeArrowheads="1"/>
          </p:cNvSpPr>
          <p:nvPr/>
        </p:nvSpPr>
        <p:spPr bwMode="auto">
          <a:xfrm>
            <a:off x="5262419" y="5053215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5117957" y="4615502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2814493" y="464321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1733407" y="5556452"/>
            <a:ext cx="91262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Перемещение влево, координата  изменилась  на</a:t>
            </a:r>
          </a:p>
          <a:p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……..</a:t>
            </a:r>
          </a:p>
        </p:txBody>
      </p:sp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10059683" y="5607251"/>
            <a:ext cx="503237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alt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6" name="Oval 64"/>
          <p:cNvSpPr>
            <a:spLocks noChangeArrowheads="1"/>
          </p:cNvSpPr>
          <p:nvPr/>
        </p:nvSpPr>
        <p:spPr bwMode="auto">
          <a:xfrm>
            <a:off x="3822557" y="1308301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7" name="Oval 65"/>
          <p:cNvSpPr>
            <a:spLocks noChangeArrowheads="1"/>
          </p:cNvSpPr>
          <p:nvPr/>
        </p:nvSpPr>
        <p:spPr bwMode="auto">
          <a:xfrm>
            <a:off x="8789844" y="3179965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8" name="Oval 66"/>
          <p:cNvSpPr>
            <a:spLocks noChangeArrowheads="1"/>
          </p:cNvSpPr>
          <p:nvPr/>
        </p:nvSpPr>
        <p:spPr bwMode="auto">
          <a:xfrm>
            <a:off x="5262419" y="5053215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>
            <a:off x="5406882" y="2316365"/>
            <a:ext cx="2376487" cy="5048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&lt; 4</a:t>
            </a:r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5478318" y="4188027"/>
            <a:ext cx="2376488" cy="5048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4 &gt; -2</a:t>
            </a:r>
          </a:p>
        </p:txBody>
      </p:sp>
      <p:sp>
        <p:nvSpPr>
          <p:cNvPr id="28741" name="Rectangle 69"/>
          <p:cNvSpPr>
            <a:spLocks noChangeArrowheads="1"/>
          </p:cNvSpPr>
          <p:nvPr/>
        </p:nvSpPr>
        <p:spPr bwMode="auto">
          <a:xfrm>
            <a:off x="5478318" y="6032702"/>
            <a:ext cx="2376488" cy="5048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&gt; -4</a:t>
            </a:r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2957368" y="2274800"/>
            <a:ext cx="5473700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Координата  увеличилась</a:t>
            </a:r>
          </a:p>
        </p:txBody>
      </p:sp>
      <p:sp>
        <p:nvSpPr>
          <p:cNvPr id="28757" name="Rectangle 85"/>
          <p:cNvSpPr>
            <a:spLocks noChangeArrowheads="1"/>
          </p:cNvSpPr>
          <p:nvPr/>
        </p:nvSpPr>
        <p:spPr bwMode="auto">
          <a:xfrm>
            <a:off x="2957368" y="4188027"/>
            <a:ext cx="5473700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Координата  уменьшилась</a:t>
            </a:r>
          </a:p>
        </p:txBody>
      </p:sp>
      <p:sp>
        <p:nvSpPr>
          <p:cNvPr id="28758" name="Rectangle 86"/>
          <p:cNvSpPr>
            <a:spLocks noChangeArrowheads="1"/>
          </p:cNvSpPr>
          <p:nvPr/>
        </p:nvSpPr>
        <p:spPr bwMode="auto">
          <a:xfrm>
            <a:off x="2957368" y="6032702"/>
            <a:ext cx="5473700" cy="504825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Координата  уменьшилась</a:t>
            </a:r>
          </a:p>
        </p:txBody>
      </p:sp>
      <p:sp>
        <p:nvSpPr>
          <p:cNvPr id="7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5699" y="271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ЗАПОЛНИТЕ ПРОПУСКИ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1042 0.0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2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35416 0.004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-0.18021 0.0046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23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 tmFilter="0,0; .5, 1; 1, 1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8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 tmFilter="0,0; .5, 1; 1, 1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8" grpId="0"/>
      <p:bldP spid="28720" grpId="0"/>
      <p:bldP spid="28721" grpId="0"/>
      <p:bldP spid="28722" grpId="0"/>
      <p:bldP spid="28723" grpId="0" animBg="1"/>
      <p:bldP spid="28724" grpId="0"/>
      <p:bldP spid="28726" grpId="0"/>
      <p:bldP spid="28727" grpId="0"/>
      <p:bldP spid="28728" grpId="0"/>
      <p:bldP spid="28729" grpId="0" animBg="1"/>
      <p:bldP spid="28730" grpId="0"/>
      <p:bldP spid="28732" grpId="0"/>
      <p:bldP spid="28733" grpId="0"/>
      <p:bldP spid="28734" grpId="0"/>
      <p:bldP spid="28735" grpId="0" animBg="1"/>
      <p:bldP spid="28739" grpId="0" animBg="1"/>
      <p:bldP spid="28740" grpId="0" animBg="1"/>
      <p:bldP spid="28741" grpId="0" animBg="1"/>
      <p:bldP spid="28742" grpId="0" animBg="1"/>
      <p:bldP spid="28757" grpId="0" animBg="1"/>
      <p:bldP spid="287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367213" y="1125538"/>
            <a:ext cx="1104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А(-3)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448300" y="1484313"/>
            <a:ext cx="28067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256588" y="1125538"/>
            <a:ext cx="1005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D(-7)</a:t>
            </a:r>
            <a:endParaRPr lang="ru-RU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6527801" y="692150"/>
            <a:ext cx="576263" cy="769938"/>
          </a:xfrm>
          <a:prstGeom prst="ellipse">
            <a:avLst/>
          </a:prstGeom>
          <a:solidFill>
            <a:srgbClr val="FCD4F7"/>
          </a:solidFill>
          <a:ln w="9525">
            <a:solidFill>
              <a:srgbClr val="FCD4F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367214" y="2062163"/>
            <a:ext cx="1023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М(2) 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448300" y="2420938"/>
            <a:ext cx="28067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8256588" y="2062163"/>
            <a:ext cx="1005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N(-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6527801" y="1628775"/>
            <a:ext cx="576263" cy="769938"/>
          </a:xfrm>
          <a:prstGeom prst="ellipse">
            <a:avLst/>
          </a:prstGeom>
          <a:solidFill>
            <a:srgbClr val="FCD4F7"/>
          </a:solidFill>
          <a:ln w="9525">
            <a:solidFill>
              <a:srgbClr val="FCD4F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367214" y="2998788"/>
            <a:ext cx="1083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5448300" y="3357563"/>
            <a:ext cx="28067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8256588" y="2998788"/>
            <a:ext cx="944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F(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endParaRPr lang="ru-RU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6527801" y="2565400"/>
            <a:ext cx="576263" cy="769938"/>
          </a:xfrm>
          <a:prstGeom prst="ellipse">
            <a:avLst/>
          </a:prstGeom>
          <a:solidFill>
            <a:srgbClr val="FCD4F7"/>
          </a:solidFill>
          <a:ln w="9525">
            <a:solidFill>
              <a:srgbClr val="FCD4F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6527801" y="692150"/>
            <a:ext cx="576263" cy="769938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6527801" y="1628775"/>
            <a:ext cx="576263" cy="769938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6527801" y="2565400"/>
            <a:ext cx="576263" cy="769938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422526" y="4222751"/>
            <a:ext cx="1104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В(-4) 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3503613" y="4581525"/>
            <a:ext cx="28067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311901" y="4076701"/>
            <a:ext cx="1199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F(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4583113" y="3789364"/>
            <a:ext cx="576262" cy="769937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422526" y="5011739"/>
            <a:ext cx="12747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Р( </a:t>
            </a:r>
            <a:r>
              <a:rPr lang="ru-RU" altLang="ru-RU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3503613" y="5516563"/>
            <a:ext cx="28067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6311901" y="5011739"/>
            <a:ext cx="9877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F(</a:t>
            </a:r>
            <a:r>
              <a:rPr lang="ru-RU" altLang="ru-RU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5" name="Oval 29"/>
          <p:cNvSpPr>
            <a:spLocks noChangeArrowheads="1"/>
          </p:cNvSpPr>
          <p:nvPr/>
        </p:nvSpPr>
        <p:spPr bwMode="auto">
          <a:xfrm>
            <a:off x="4583113" y="4724400"/>
            <a:ext cx="576262" cy="769938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2422526" y="5948364"/>
            <a:ext cx="12955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В( </a:t>
            </a:r>
            <a:r>
              <a:rPr lang="ru-RU" alt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3503613" y="6453188"/>
            <a:ext cx="28067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6311901" y="6094413"/>
            <a:ext cx="963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F(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9" name="Oval 33"/>
          <p:cNvSpPr>
            <a:spLocks noChangeArrowheads="1"/>
          </p:cNvSpPr>
          <p:nvPr/>
        </p:nvSpPr>
        <p:spPr bwMode="auto">
          <a:xfrm>
            <a:off x="4583113" y="5661025"/>
            <a:ext cx="576262" cy="769938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400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850" name="Oval 34"/>
          <p:cNvSpPr>
            <a:spLocks noChangeArrowheads="1"/>
          </p:cNvSpPr>
          <p:nvPr/>
        </p:nvSpPr>
        <p:spPr bwMode="auto">
          <a:xfrm>
            <a:off x="6767483" y="4083346"/>
            <a:ext cx="504825" cy="7699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>
            <a:off x="2868939" y="4992618"/>
            <a:ext cx="504825" cy="7699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852" name="Oval 36"/>
          <p:cNvSpPr>
            <a:spLocks noChangeArrowheads="1"/>
          </p:cNvSpPr>
          <p:nvPr/>
        </p:nvSpPr>
        <p:spPr bwMode="auto">
          <a:xfrm>
            <a:off x="2892642" y="5960632"/>
            <a:ext cx="504825" cy="7699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/>
          <a:srcRect r="53725"/>
          <a:stretch/>
        </p:blipFill>
        <p:spPr>
          <a:xfrm>
            <a:off x="1561790" y="1066891"/>
            <a:ext cx="2021199" cy="317433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l="45447"/>
          <a:stretch/>
        </p:blipFill>
        <p:spPr>
          <a:xfrm>
            <a:off x="8275791" y="3581131"/>
            <a:ext cx="2267518" cy="3020786"/>
          </a:xfrm>
          <a:prstGeom prst="rect">
            <a:avLst/>
          </a:prstGeom>
        </p:spPr>
      </p:pic>
      <p:sp>
        <p:nvSpPr>
          <p:cNvPr id="3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5699" y="271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ЗАПОЛНИТЕ ПРОПУСКИ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  <p:bldP spid="34825" grpId="0" animBg="1"/>
      <p:bldP spid="34826" grpId="0"/>
      <p:bldP spid="34828" grpId="0"/>
      <p:bldP spid="34829" grpId="0" animBg="1"/>
      <p:bldP spid="34830" grpId="0"/>
      <p:bldP spid="34832" grpId="0"/>
      <p:bldP spid="34833" grpId="0" animBg="1"/>
      <p:bldP spid="34834" grpId="0" animBg="1"/>
      <p:bldP spid="34835" grpId="0" animBg="1"/>
      <p:bldP spid="34836" grpId="0" animBg="1"/>
      <p:bldP spid="34838" grpId="0"/>
      <p:bldP spid="34840" grpId="0"/>
      <p:bldP spid="34841" grpId="0" animBg="1"/>
      <p:bldP spid="34842" grpId="0"/>
      <p:bldP spid="34844" grpId="0"/>
      <p:bldP spid="34845" grpId="0" animBg="1"/>
      <p:bldP spid="34846" grpId="0"/>
      <p:bldP spid="34848" grpId="0"/>
      <p:bldP spid="34849" grpId="0" animBg="1"/>
      <p:bldP spid="34850" grpId="0" animBg="1"/>
      <p:bldP spid="34851" grpId="0" animBg="1"/>
      <p:bldP spid="348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154" y="1198474"/>
            <a:ext cx="10916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769.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Обозначьте на оси координат точку А(3). Сдвиньте точку А на: </a:t>
            </a:r>
            <a:r>
              <a:rPr lang="ru-RU" sz="32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-5;   </a:t>
            </a:r>
            <a:r>
              <a:rPr lang="ru-RU" sz="32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+4;   </a:t>
            </a:r>
            <a:r>
              <a:rPr lang="ru-RU" sz="32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-6;   </a:t>
            </a:r>
            <a:r>
              <a:rPr lang="ru-RU" sz="32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+2,5 и обозначьте точку, в которую она перейдет, запишите её координату. Примите за единичный отрезок 2 клетки.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34814" y="4621127"/>
            <a:ext cx="8569325" cy="914400"/>
            <a:chOff x="150" y="1584"/>
            <a:chExt cx="5398" cy="57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0" y="1584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0       1       2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4 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5,5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6      </a:t>
              </a: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89157" y="4236952"/>
            <a:ext cx="42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6431385" y="4814802"/>
            <a:ext cx="168856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33217" y="4824232"/>
            <a:ext cx="168856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94920" y="4814797"/>
            <a:ext cx="168856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203624" y="4814797"/>
            <a:ext cx="168856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2888964" y="4253780"/>
            <a:ext cx="3542420" cy="542925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2263776" y="4003212"/>
            <a:ext cx="4225638" cy="793494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1F169A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24"/>
          <p:cNvSpPr>
            <a:spLocks/>
          </p:cNvSpPr>
          <p:nvPr/>
        </p:nvSpPr>
        <p:spPr bwMode="auto">
          <a:xfrm flipH="1">
            <a:off x="6600241" y="4318441"/>
            <a:ext cx="1648114" cy="542925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283123" y="4814797"/>
            <a:ext cx="168856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 flipH="1">
            <a:off x="6555508" y="4007684"/>
            <a:ext cx="2813630" cy="777053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6338" y="5640475"/>
            <a:ext cx="839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(-3),           А(7),            А(-2),           А(5,5)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30" grpId="0" animBg="1"/>
      <p:bldP spid="31" grpId="0" animBg="1"/>
      <p:bldP spid="32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879" y="1285347"/>
            <a:ext cx="11221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каком направлении и насколько единиц нужно сдвинуть точку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К(2)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чтобы получить точку: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(-1);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(5);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(0);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(-2)?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384708" y="3804666"/>
            <a:ext cx="8569325" cy="914400"/>
            <a:chOff x="150" y="1584"/>
            <a:chExt cx="5398" cy="57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0" y="1584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0       1       2       3      4       5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6       7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504634" y="3377051"/>
            <a:ext cx="42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660829" y="3998341"/>
            <a:ext cx="168856" cy="142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34285" y="4007771"/>
            <a:ext cx="168856" cy="142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51404" y="3998336"/>
            <a:ext cx="168856" cy="142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834859" y="3998336"/>
            <a:ext cx="168856" cy="142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838858" y="3437319"/>
            <a:ext cx="2908696" cy="542925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3557996" y="3186751"/>
            <a:ext cx="2189558" cy="793494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 flipH="1">
            <a:off x="5815830" y="3451173"/>
            <a:ext cx="2091157" cy="542925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4188" y="3392006"/>
            <a:ext cx="42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5080" y="3392006"/>
            <a:ext cx="42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10955" y="3404515"/>
            <a:ext cx="42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4234409" y="3492734"/>
            <a:ext cx="1540849" cy="542925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169487" y="4019636"/>
            <a:ext cx="168856" cy="142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021651" y="3416742"/>
            <a:ext cx="42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4706" y="5030998"/>
            <a:ext cx="3889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К(2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-3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(-1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613936" y="5768477"/>
            <a:ext cx="3889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К(2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+3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64038" y="5030998"/>
            <a:ext cx="3889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К(2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-2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064037" y="5768477"/>
            <a:ext cx="3889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К(2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-4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(-2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21831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427" y="2174353"/>
            <a:ext cx="6430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780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№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784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№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785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СТРАНИЦЕ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ИСТОРИИ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299334" y="1394859"/>
            <a:ext cx="7079661" cy="453600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Рене Декарт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(1596- 1650)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Современное толкование отрицательных чисел, основанное на откладывании отрезков на координатной оси влево от нуля, было дано в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XVII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веке  в работах знаменитого французского математика.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 descr="G:\Documents and Settings\Администратор\Рабочий стол\pd_0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85284" y="1394859"/>
            <a:ext cx="4011612" cy="44640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209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4405" y="792162"/>
            <a:ext cx="9543415" cy="533401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природе происходят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от года…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719513" y="1484313"/>
            <a:ext cx="6553200" cy="1439862"/>
          </a:xfrm>
          <a:prstGeom prst="wedgeRoundRectCallout">
            <a:avLst>
              <a:gd name="adj1" fmla="val -66667"/>
              <a:gd name="adj2" fmla="val -38755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Я думаю, ты знаешь, как могут изменяться величины.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703388" y="4508501"/>
            <a:ext cx="6337300" cy="720725"/>
          </a:xfrm>
          <a:prstGeom prst="wedgeRoundRectCallout">
            <a:avLst>
              <a:gd name="adj1" fmla="val 66157"/>
              <a:gd name="adj2" fmla="val 103963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Не  припоминаю!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935413" y="1700214"/>
            <a:ext cx="6553200" cy="1152525"/>
          </a:xfrm>
          <a:prstGeom prst="wedgeRoundRectCallout">
            <a:avLst>
              <a:gd name="adj1" fmla="val -69236"/>
              <a:gd name="adj2" fmla="val -53167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Возьми какую-нибудь величину…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703388" y="4508501"/>
            <a:ext cx="6337300" cy="720725"/>
          </a:xfrm>
          <a:prstGeom prst="wedgeRoundRectCallout">
            <a:avLst>
              <a:gd name="adj1" fmla="val 64681"/>
              <a:gd name="adj2" fmla="val 99778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можно мне взять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конфету?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3130266" y="1570305"/>
            <a:ext cx="5688013" cy="2447925"/>
          </a:xfrm>
          <a:prstGeom prst="wedgeRoundRectCallout">
            <a:avLst>
              <a:gd name="adj1" fmla="val -61333"/>
              <a:gd name="adj2" fmla="val -47407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Хорошо. Рассмотрим массу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конфет.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Если ты съешь половину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конфет,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уменьшится ли  общая масса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конфет?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703388" y="4508501"/>
            <a:ext cx="6337300" cy="720725"/>
          </a:xfrm>
          <a:prstGeom prst="wedgeRoundRectCallout">
            <a:avLst>
              <a:gd name="adj1" fmla="val 65255"/>
              <a:gd name="adj2" fmla="val 102644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М-м-м-м-м, да!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3446616" y="1578380"/>
            <a:ext cx="6292204" cy="2447925"/>
          </a:xfrm>
          <a:prstGeom prst="wedgeRoundRectCallout">
            <a:avLst>
              <a:gd name="adj1" fmla="val -66157"/>
              <a:gd name="adj2" fmla="val -54866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говорила,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что не помнишь… Величина  может либо уменьшаться, либо увеличиваться.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769921" y="4144221"/>
            <a:ext cx="6337300" cy="2590800"/>
          </a:xfrm>
          <a:prstGeom prst="wedgeRoundRectCallout">
            <a:avLst>
              <a:gd name="adj1" fmla="val 64903"/>
              <a:gd name="adj2" fmla="val 1838"/>
              <a:gd name="adj3" fmla="val 16667"/>
            </a:avLst>
          </a:prstGeom>
          <a:solidFill>
            <a:srgbClr val="FFFF99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Понятно!!!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будем уменьшать или увеличивать величины, то есть ИЗМЕНЯТЬ их…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503613" y="1389280"/>
            <a:ext cx="6624638" cy="1584325"/>
          </a:xfrm>
          <a:prstGeom prst="wedgeRoundRectCallout">
            <a:avLst>
              <a:gd name="adj1" fmla="val -66681"/>
              <a:gd name="adj2" fmla="val -4208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с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помощью положительных или отрицательных чисел.</a:t>
            </a:r>
          </a:p>
        </p:txBody>
      </p:sp>
      <p:sp>
        <p:nvSpPr>
          <p:cNvPr id="1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55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ВЕЛИЧИН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3725"/>
          <a:stretch/>
        </p:blipFill>
        <p:spPr>
          <a:xfrm>
            <a:off x="673929" y="1268192"/>
            <a:ext cx="1670813" cy="2624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447"/>
          <a:stretch/>
        </p:blipFill>
        <p:spPr>
          <a:xfrm>
            <a:off x="9418501" y="3734228"/>
            <a:ext cx="1914218" cy="25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  <p:bldP spid="5127" grpId="0" animBg="1"/>
      <p:bldP spid="5128" grpId="0" animBg="1"/>
      <p:bldP spid="5128" grpId="1" animBg="1"/>
      <p:bldP spid="5129" grpId="0" animBg="1"/>
      <p:bldP spid="5132" grpId="0" animBg="1"/>
      <p:bldP spid="5132" grpId="1" animBg="1"/>
      <p:bldP spid="5133" grpId="0" animBg="1"/>
      <p:bldP spid="5134" grpId="0" animBg="1"/>
      <p:bldP spid="5134" grpId="1" animBg="1"/>
      <p:bldP spid="5135" grpId="0" animBg="1"/>
      <p:bldP spid="5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reeform 6"/>
          <p:cNvSpPr>
            <a:spLocks/>
          </p:cNvSpPr>
          <p:nvPr/>
        </p:nvSpPr>
        <p:spPr bwMode="auto">
          <a:xfrm>
            <a:off x="6373380" y="258186"/>
            <a:ext cx="4763" cy="6400800"/>
          </a:xfrm>
          <a:custGeom>
            <a:avLst/>
            <a:gdLst>
              <a:gd name="T0" fmla="*/ 3 w 3"/>
              <a:gd name="T1" fmla="*/ 0 h 4032"/>
              <a:gd name="T2" fmla="*/ 0 w 3"/>
              <a:gd name="T3" fmla="*/ 4032 h 40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66955" y="258187"/>
            <a:ext cx="360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766954" y="761424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766955" y="1266249"/>
            <a:ext cx="360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766955" y="1842512"/>
            <a:ext cx="360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622492" y="2993449"/>
            <a:ext cx="900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766954" y="2490212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622492" y="3498274"/>
            <a:ext cx="900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622492" y="4003099"/>
            <a:ext cx="900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622492" y="4577774"/>
            <a:ext cx="900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622492" y="5082599"/>
            <a:ext cx="900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622492" y="5585837"/>
            <a:ext cx="900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6198755" y="2237798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6271779" y="2742623"/>
            <a:ext cx="179388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6198755" y="1698048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198755" y="1158298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6198755" y="618548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6198755" y="3318886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6198755" y="3858636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198755" y="4398386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6198755" y="4938136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6198755" y="5477886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6198755" y="6019223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5549468" y="258187"/>
            <a:ext cx="1584325" cy="6480175"/>
          </a:xfrm>
          <a:prstGeom prst="roundRect">
            <a:avLst>
              <a:gd name="adj" fmla="val 16667"/>
            </a:avLst>
          </a:prstGeom>
          <a:solidFill>
            <a:srgbClr val="FFFFFF">
              <a:alpha val="32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6197168" y="4361873"/>
            <a:ext cx="358775" cy="2159000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6197168" y="2274312"/>
            <a:ext cx="358775" cy="2160587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6989329" y="2274311"/>
            <a:ext cx="0" cy="20875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769502" y="518853"/>
            <a:ext cx="4492628" cy="1888492"/>
          </a:xfrm>
          <a:prstGeom prst="wedgeRoundRectCallout">
            <a:avLst>
              <a:gd name="adj1" fmla="val -35005"/>
              <a:gd name="adj2" fmla="val 7877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 воздуха  увеличилась,</a:t>
            </a:r>
          </a:p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столбик термометра…</a:t>
            </a:r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7533046" y="518076"/>
            <a:ext cx="3580969" cy="1851052"/>
          </a:xfrm>
          <a:prstGeom prst="wedgeRoundRectCallout">
            <a:avLst>
              <a:gd name="adj1" fmla="val 16699"/>
              <a:gd name="adj2" fmla="val 106343"/>
              <a:gd name="adj3" fmla="val 16667"/>
            </a:avLst>
          </a:prstGeom>
          <a:solidFill>
            <a:srgbClr val="FFFF99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поднимается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r="53725"/>
          <a:stretch/>
        </p:blipFill>
        <p:spPr>
          <a:xfrm>
            <a:off x="1554399" y="3054207"/>
            <a:ext cx="2238074" cy="35149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/>
          <a:srcRect l="45447"/>
          <a:stretch/>
        </p:blipFill>
        <p:spPr>
          <a:xfrm>
            <a:off x="8523216" y="3137820"/>
            <a:ext cx="2590799" cy="34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77" grpId="0" animBg="1"/>
      <p:bldP spid="6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805582" y="613064"/>
            <a:ext cx="4373084" cy="1835149"/>
          </a:xfrm>
          <a:prstGeom prst="wedgeRoundRectCallout">
            <a:avLst>
              <a:gd name="adj1" fmla="val -35005"/>
              <a:gd name="adj2" fmla="val 7877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 воздуха  уменьшилась,</a:t>
            </a:r>
          </a:p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столбик термометра…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7477822" y="585644"/>
            <a:ext cx="3555949" cy="1862569"/>
          </a:xfrm>
          <a:prstGeom prst="wedgeRoundRectCallout">
            <a:avLst>
              <a:gd name="adj1" fmla="val 16699"/>
              <a:gd name="adj2" fmla="val 106343"/>
              <a:gd name="adj3" fmla="val 16667"/>
            </a:avLst>
          </a:prstGeom>
          <a:solidFill>
            <a:srgbClr val="FFFF99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падает.</a:t>
            </a: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6339754" y="244331"/>
            <a:ext cx="4762" cy="6400800"/>
          </a:xfrm>
          <a:custGeom>
            <a:avLst/>
            <a:gdLst>
              <a:gd name="T0" fmla="*/ 3 w 3"/>
              <a:gd name="T1" fmla="*/ 0 h 4032"/>
              <a:gd name="T2" fmla="*/ 0 w 3"/>
              <a:gd name="T3" fmla="*/ 4032 h 40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733329" y="244332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733329" y="747569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733329" y="1252394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733329" y="1828657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88867" y="2979594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733329" y="2476357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588867" y="3484419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588867" y="3989244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588867" y="4563919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588867" y="5068744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588867" y="5571982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165129" y="222394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6238155" y="2728768"/>
            <a:ext cx="179387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6165129" y="168419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6165129" y="114444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165129" y="60469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165129" y="3305031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6165129" y="3844781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165129" y="4384531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6165129" y="4924281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165129" y="5464031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6165129" y="6005368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5533305" y="244332"/>
            <a:ext cx="1584325" cy="6480175"/>
          </a:xfrm>
          <a:prstGeom prst="roundRect">
            <a:avLst>
              <a:gd name="adj" fmla="val 16667"/>
            </a:avLst>
          </a:prstGeom>
          <a:solidFill>
            <a:srgbClr val="FFFFFF">
              <a:alpha val="32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6163542" y="5429106"/>
            <a:ext cx="358775" cy="1077912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2" name="AutoShape 34"/>
          <p:cNvSpPr>
            <a:spLocks noChangeArrowheads="1"/>
          </p:cNvSpPr>
          <p:nvPr/>
        </p:nvSpPr>
        <p:spPr bwMode="auto">
          <a:xfrm>
            <a:off x="6163542" y="3339957"/>
            <a:ext cx="358775" cy="2160587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6955704" y="3339956"/>
            <a:ext cx="0" cy="20891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r="53725"/>
          <a:stretch/>
        </p:blipFill>
        <p:spPr>
          <a:xfrm>
            <a:off x="1724325" y="3178032"/>
            <a:ext cx="2044111" cy="32103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/>
          <a:srcRect l="45447"/>
          <a:stretch/>
        </p:blipFill>
        <p:spPr>
          <a:xfrm>
            <a:off x="8541039" y="3410655"/>
            <a:ext cx="2293215" cy="30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967799" y="713455"/>
            <a:ext cx="5928041" cy="1152422"/>
          </a:xfrm>
          <a:prstGeom prst="wedgeRoundRectCallout">
            <a:avLst>
              <a:gd name="adj1" fmla="val 52830"/>
              <a:gd name="adj2" fmla="val 112533"/>
              <a:gd name="adj3" fmla="val 16667"/>
            </a:avLst>
          </a:prstGeom>
          <a:solidFill>
            <a:srgbClr val="FFFF99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при чем тут положительные и отрицательные числа?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780920" y="2528044"/>
            <a:ext cx="5977000" cy="1986592"/>
          </a:xfrm>
          <a:prstGeom prst="wedgeRoundRectCallout">
            <a:avLst>
              <a:gd name="adj1" fmla="val -52793"/>
              <a:gd name="adj2" fmla="val 72076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величины выражается 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положительным</a:t>
            </a:r>
            <a:r>
              <a:rPr lang="ru-RU" alt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числом, а уменьшение –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отрицательным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3725"/>
          <a:stretch/>
        </p:blipFill>
        <p:spPr>
          <a:xfrm>
            <a:off x="300713" y="2854036"/>
            <a:ext cx="2277007" cy="3576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5447"/>
          <a:stretch/>
        </p:blipFill>
        <p:spPr>
          <a:xfrm>
            <a:off x="9448799" y="2761709"/>
            <a:ext cx="2503847" cy="36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reeform 4"/>
          <p:cNvSpPr>
            <a:spLocks/>
          </p:cNvSpPr>
          <p:nvPr/>
        </p:nvSpPr>
        <p:spPr bwMode="auto">
          <a:xfrm>
            <a:off x="3030538" y="188913"/>
            <a:ext cx="4762" cy="6400800"/>
          </a:xfrm>
          <a:custGeom>
            <a:avLst/>
            <a:gdLst>
              <a:gd name="T0" fmla="*/ 3 w 3"/>
              <a:gd name="T1" fmla="*/ 0 h 4032"/>
              <a:gd name="T2" fmla="*/ 0 w 3"/>
              <a:gd name="T3" fmla="*/ 4032 h 40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24113" y="188914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24113" y="692151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424113" y="1196976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424113" y="1773239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79651" y="292417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424113" y="2420939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279651" y="3429001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79651" y="393382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79651" y="4508501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279651" y="501332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79651" y="5516564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855913" y="21685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2928939" y="2673350"/>
            <a:ext cx="179387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855913" y="16287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855913" y="10890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855913" y="5492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2855913" y="3249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2855913" y="37893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2855913" y="43291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2855913" y="48688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2855913" y="5408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855913" y="5949950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>
            <a:off x="2206626" y="188914"/>
            <a:ext cx="1584325" cy="6480175"/>
          </a:xfrm>
          <a:prstGeom prst="roundRect">
            <a:avLst>
              <a:gd name="adj" fmla="val 16667"/>
            </a:avLst>
          </a:prstGeom>
          <a:solidFill>
            <a:srgbClr val="FFFFFF">
              <a:alpha val="32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2854326" y="4292600"/>
            <a:ext cx="358775" cy="2159000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2854326" y="2205039"/>
            <a:ext cx="358775" cy="2160587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3646488" y="2205038"/>
            <a:ext cx="0" cy="20875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3792539" y="2924175"/>
            <a:ext cx="61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anose="02020603050405020304" pitchFamily="18" charset="0"/>
              </a:rPr>
              <a:t>+4</a:t>
            </a:r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5694363" y="188913"/>
            <a:ext cx="4762" cy="6400800"/>
          </a:xfrm>
          <a:custGeom>
            <a:avLst/>
            <a:gdLst>
              <a:gd name="T0" fmla="*/ 3 w 3"/>
              <a:gd name="T1" fmla="*/ 0 h 4032"/>
              <a:gd name="T2" fmla="*/ 0 w 3"/>
              <a:gd name="T3" fmla="*/ 4032 h 40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5087938" y="188914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5087938" y="692151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087938" y="1196976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5087938" y="1773239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943476" y="292417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5087938" y="2420939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943476" y="3429001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4943476" y="393382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4943476" y="4508501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943476" y="501332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4943476" y="5516564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>
            <a:off x="5519738" y="21685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5592764" y="2673350"/>
            <a:ext cx="179387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5519738" y="16287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5519738" y="10890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5519738" y="5492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5519738" y="3249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5519738" y="37893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5519738" y="43291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5519738" y="48688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5519738" y="5408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519738" y="5949950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1" name="AutoShape 55"/>
          <p:cNvSpPr>
            <a:spLocks noChangeArrowheads="1"/>
          </p:cNvSpPr>
          <p:nvPr/>
        </p:nvSpPr>
        <p:spPr bwMode="auto">
          <a:xfrm>
            <a:off x="4887914" y="188914"/>
            <a:ext cx="1584325" cy="6480175"/>
          </a:xfrm>
          <a:prstGeom prst="roundRect">
            <a:avLst>
              <a:gd name="adj" fmla="val 16667"/>
            </a:avLst>
          </a:prstGeom>
          <a:solidFill>
            <a:srgbClr val="FFFFFF">
              <a:alpha val="32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72" name="AutoShape 56"/>
          <p:cNvSpPr>
            <a:spLocks noChangeArrowheads="1"/>
          </p:cNvSpPr>
          <p:nvPr/>
        </p:nvSpPr>
        <p:spPr bwMode="auto">
          <a:xfrm>
            <a:off x="5518151" y="5373688"/>
            <a:ext cx="358775" cy="1077912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73" name="AutoShape 57"/>
          <p:cNvSpPr>
            <a:spLocks noChangeArrowheads="1"/>
          </p:cNvSpPr>
          <p:nvPr/>
        </p:nvSpPr>
        <p:spPr bwMode="auto">
          <a:xfrm>
            <a:off x="5518151" y="3284539"/>
            <a:ext cx="358775" cy="2160587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 flipH="1" flipV="1">
            <a:off x="6310313" y="3284538"/>
            <a:ext cx="0" cy="20891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6527800" y="3933825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9276" name="Freeform 60"/>
          <p:cNvSpPr>
            <a:spLocks/>
          </p:cNvSpPr>
          <p:nvPr/>
        </p:nvSpPr>
        <p:spPr bwMode="auto">
          <a:xfrm>
            <a:off x="8720138" y="188913"/>
            <a:ext cx="4762" cy="6400800"/>
          </a:xfrm>
          <a:custGeom>
            <a:avLst/>
            <a:gdLst>
              <a:gd name="T0" fmla="*/ 3 w 3"/>
              <a:gd name="T1" fmla="*/ 0 h 4032"/>
              <a:gd name="T2" fmla="*/ 0 w 3"/>
              <a:gd name="T3" fmla="*/ 4032 h 40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8113713" y="188914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8113713" y="692151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8113713" y="1196976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8113713" y="1773239"/>
            <a:ext cx="360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7969251" y="292417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8113713" y="2420939"/>
            <a:ext cx="539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7969251" y="3429001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7969251" y="393382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969251" y="4508501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969251" y="5013326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969251" y="5516564"/>
            <a:ext cx="900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3333CC"/>
                </a:solidFill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9288" name="Line 72"/>
          <p:cNvSpPr>
            <a:spLocks noChangeShapeType="1"/>
          </p:cNvSpPr>
          <p:nvPr/>
        </p:nvSpPr>
        <p:spPr bwMode="auto">
          <a:xfrm>
            <a:off x="8545513" y="21685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9" name="Oval 73"/>
          <p:cNvSpPr>
            <a:spLocks noChangeArrowheads="1"/>
          </p:cNvSpPr>
          <p:nvPr/>
        </p:nvSpPr>
        <p:spPr bwMode="auto">
          <a:xfrm>
            <a:off x="8618539" y="2673350"/>
            <a:ext cx="179387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90" name="Line 74"/>
          <p:cNvSpPr>
            <a:spLocks noChangeShapeType="1"/>
          </p:cNvSpPr>
          <p:nvPr/>
        </p:nvSpPr>
        <p:spPr bwMode="auto">
          <a:xfrm>
            <a:off x="8545513" y="16287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8545513" y="10890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2" name="Line 76"/>
          <p:cNvSpPr>
            <a:spLocks noChangeShapeType="1"/>
          </p:cNvSpPr>
          <p:nvPr/>
        </p:nvSpPr>
        <p:spPr bwMode="auto">
          <a:xfrm>
            <a:off x="8545513" y="5492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8545513" y="3249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4" name="Line 78"/>
          <p:cNvSpPr>
            <a:spLocks noChangeShapeType="1"/>
          </p:cNvSpPr>
          <p:nvPr/>
        </p:nvSpPr>
        <p:spPr bwMode="auto">
          <a:xfrm>
            <a:off x="8545513" y="37893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8545513" y="43291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6" name="Line 80"/>
          <p:cNvSpPr>
            <a:spLocks noChangeShapeType="1"/>
          </p:cNvSpPr>
          <p:nvPr/>
        </p:nvSpPr>
        <p:spPr bwMode="auto">
          <a:xfrm>
            <a:off x="8545513" y="48688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7" name="Line 81"/>
          <p:cNvSpPr>
            <a:spLocks noChangeShapeType="1"/>
          </p:cNvSpPr>
          <p:nvPr/>
        </p:nvSpPr>
        <p:spPr bwMode="auto">
          <a:xfrm>
            <a:off x="8545513" y="5408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8" name="Line 82"/>
          <p:cNvSpPr>
            <a:spLocks noChangeShapeType="1"/>
          </p:cNvSpPr>
          <p:nvPr/>
        </p:nvSpPr>
        <p:spPr bwMode="auto">
          <a:xfrm>
            <a:off x="8545513" y="5949950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99" name="AutoShape 83"/>
          <p:cNvSpPr>
            <a:spLocks noChangeArrowheads="1"/>
          </p:cNvSpPr>
          <p:nvPr/>
        </p:nvSpPr>
        <p:spPr bwMode="auto">
          <a:xfrm>
            <a:off x="7896226" y="188914"/>
            <a:ext cx="1584325" cy="6480175"/>
          </a:xfrm>
          <a:prstGeom prst="roundRect">
            <a:avLst>
              <a:gd name="adj" fmla="val 16667"/>
            </a:avLst>
          </a:prstGeom>
          <a:solidFill>
            <a:srgbClr val="FFFFFF">
              <a:alpha val="32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00" name="AutoShape 84"/>
          <p:cNvSpPr>
            <a:spLocks noChangeArrowheads="1"/>
          </p:cNvSpPr>
          <p:nvPr/>
        </p:nvSpPr>
        <p:spPr bwMode="auto">
          <a:xfrm>
            <a:off x="8543926" y="4292600"/>
            <a:ext cx="358775" cy="2159000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01" name="AutoShape 85"/>
          <p:cNvSpPr>
            <a:spLocks noChangeArrowheads="1"/>
          </p:cNvSpPr>
          <p:nvPr/>
        </p:nvSpPr>
        <p:spPr bwMode="auto">
          <a:xfrm>
            <a:off x="8543926" y="549275"/>
            <a:ext cx="358775" cy="3816350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02" name="Line 86"/>
          <p:cNvSpPr>
            <a:spLocks noChangeShapeType="1"/>
          </p:cNvSpPr>
          <p:nvPr/>
        </p:nvSpPr>
        <p:spPr bwMode="auto">
          <a:xfrm flipH="1" flipV="1">
            <a:off x="9336088" y="476250"/>
            <a:ext cx="0" cy="3816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3" name="Text Box 87"/>
          <p:cNvSpPr txBox="1">
            <a:spLocks noChangeArrowheads="1"/>
          </p:cNvSpPr>
          <p:nvPr/>
        </p:nvSpPr>
        <p:spPr bwMode="auto">
          <a:xfrm>
            <a:off x="9551989" y="2276475"/>
            <a:ext cx="522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anose="02020603050405020304" pitchFamily="18" charset="0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3795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0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1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0" dur="1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2" dur="10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10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10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47" grpId="0"/>
      <p:bldP spid="9249" grpId="0"/>
      <p:bldP spid="9250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  <p:bldP spid="9259" grpId="0"/>
      <p:bldP spid="9275" grpId="0"/>
      <p:bldP spid="9277" grpId="0"/>
      <p:bldP spid="9278" grpId="0"/>
      <p:bldP spid="9279" grpId="0"/>
      <p:bldP spid="9280" grpId="0"/>
      <p:bldP spid="9281" grpId="0"/>
      <p:bldP spid="9282" grpId="0"/>
      <p:bldP spid="9283" grpId="0"/>
      <p:bldP spid="9284" grpId="0"/>
      <p:bldP spid="9285" grpId="0"/>
      <p:bldP spid="9286" grpId="0"/>
      <p:bldP spid="9287" grpId="0"/>
      <p:bldP spid="93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9174" y="956949"/>
            <a:ext cx="11389156" cy="30454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 была 10</a:t>
            </a:r>
            <a:r>
              <a:rPr lang="ru-RU" alt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С, а стала 7</a:t>
            </a:r>
            <a:r>
              <a:rPr lang="ru-RU" alt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С,  значит, она изменилась на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</a:t>
            </a:r>
          </a:p>
          <a:p>
            <a:pPr>
              <a:lnSpc>
                <a:spcPct val="100000"/>
              </a:lnSpc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 была 8</a:t>
            </a:r>
            <a:r>
              <a:rPr lang="ru-RU" alt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С, а потом изменилась на +4</a:t>
            </a:r>
            <a:r>
              <a:rPr lang="ru-RU" altLang="ru-R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С, значит стала ………………….</a:t>
            </a:r>
          </a:p>
          <a:p>
            <a:pPr>
              <a:lnSpc>
                <a:spcPct val="100000"/>
              </a:lnSpc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воздуха изменилась на -5</a:t>
            </a:r>
            <a:r>
              <a:rPr lang="ru-RU" alt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  и  стала  19</a:t>
            </a:r>
            <a:r>
              <a:rPr lang="ru-RU" altLang="ru-RU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С, значит была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367212" y="1466794"/>
            <a:ext cx="1728788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altLang="ru-RU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339933" y="2479655"/>
            <a:ext cx="1728788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+12</a:t>
            </a:r>
            <a:r>
              <a:rPr lang="ru-RU" altLang="ru-RU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339933" y="3430946"/>
            <a:ext cx="1728788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+24</a:t>
            </a:r>
            <a:r>
              <a:rPr lang="ru-RU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2523465" y="4113500"/>
            <a:ext cx="4176713" cy="647700"/>
          </a:xfrm>
          <a:prstGeom prst="wedgeRoundRectCallout">
            <a:avLst>
              <a:gd name="adj1" fmla="val -61250"/>
              <a:gd name="adj2" fmla="val 170097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Все  правильно!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3192028" y="5256801"/>
            <a:ext cx="5545137" cy="1041400"/>
          </a:xfrm>
          <a:prstGeom prst="wedgeRoundRectCallout">
            <a:avLst>
              <a:gd name="adj1" fmla="val 63856"/>
              <a:gd name="adj2" fmla="val -7273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как это будет  выглядеть на координатной прямой?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r="53725"/>
          <a:stretch/>
        </p:blipFill>
        <p:spPr>
          <a:xfrm>
            <a:off x="655150" y="4002361"/>
            <a:ext cx="1630850" cy="2561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45447"/>
          <a:stretch/>
        </p:blipFill>
        <p:spPr>
          <a:xfrm>
            <a:off x="9232178" y="4002361"/>
            <a:ext cx="1922598" cy="2561284"/>
          </a:xfrm>
          <a:prstGeom prst="rect">
            <a:avLst/>
          </a:prstGeom>
        </p:spPr>
      </p:pic>
      <p:sp>
        <p:nvSpPr>
          <p:cNvPr id="1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8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ВОССТАНОВИТЕ ПРЕДЛОЖЕНИЯ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2" grpId="0" animBg="1"/>
      <p:bldP spid="23564" grpId="0" animBg="1"/>
      <p:bldP spid="23564" grpId="1" animBg="1"/>
      <p:bldP spid="235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990727" y="3284540"/>
            <a:ext cx="8569325" cy="914400"/>
            <a:chOff x="158" y="1480"/>
            <a:chExt cx="5398" cy="576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-3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-2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-1       0       1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   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      </a:t>
              </a:r>
              <a:r>
                <a:rPr lang="ru-RU" alt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      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    х</a:t>
              </a: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4799014" y="36449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4656139" y="3068638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3270767" y="880665"/>
            <a:ext cx="6551612" cy="1439863"/>
          </a:xfrm>
          <a:prstGeom prst="wedgeRoundRectCallout">
            <a:avLst>
              <a:gd name="adj1" fmla="val -65435"/>
              <a:gd name="adj2" fmla="val 44157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Число, показывающее  положение  точки  на  прямой - 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координата</a:t>
            </a: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 rot="20536168">
            <a:off x="4440238" y="2349501"/>
            <a:ext cx="360362" cy="976313"/>
          </a:xfrm>
          <a:prstGeom prst="downArrow">
            <a:avLst>
              <a:gd name="adj1" fmla="val 50000"/>
              <a:gd name="adj2" fmla="val 67731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800601" y="36449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4800601" y="36449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2927352" y="4595894"/>
            <a:ext cx="5545137" cy="1582737"/>
          </a:xfrm>
          <a:prstGeom prst="wedgeRoundRectCallout">
            <a:avLst>
              <a:gd name="adj1" fmla="val 63856"/>
              <a:gd name="adj2" fmla="val -7273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Перемещение вправо – </a:t>
            </a:r>
          </a:p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изменение  координаты</a:t>
            </a:r>
          </a:p>
          <a:p>
            <a:pPr algn="ctr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на ………..</a:t>
            </a:r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4800600" y="3068639"/>
            <a:ext cx="2863850" cy="593725"/>
          </a:xfrm>
          <a:custGeom>
            <a:avLst/>
            <a:gdLst>
              <a:gd name="T0" fmla="*/ 1804 w 1804"/>
              <a:gd name="T1" fmla="*/ 374 h 374"/>
              <a:gd name="T2" fmla="*/ 1356 w 1804"/>
              <a:gd name="T3" fmla="*/ 100 h 374"/>
              <a:gd name="T4" fmla="*/ 908 w 1804"/>
              <a:gd name="T5" fmla="*/ 0 h 374"/>
              <a:gd name="T6" fmla="*/ 424 w 1804"/>
              <a:gd name="T7" fmla="*/ 100 h 374"/>
              <a:gd name="T8" fmla="*/ 0 w 1804"/>
              <a:gd name="T9" fmla="*/ 36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4" h="374">
                <a:moveTo>
                  <a:pt x="1804" y="374"/>
                </a:moveTo>
                <a:cubicBezTo>
                  <a:pt x="1729" y="328"/>
                  <a:pt x="1505" y="162"/>
                  <a:pt x="1356" y="100"/>
                </a:cubicBezTo>
                <a:cubicBezTo>
                  <a:pt x="1207" y="38"/>
                  <a:pt x="1063" y="0"/>
                  <a:pt x="908" y="0"/>
                </a:cubicBezTo>
                <a:cubicBezTo>
                  <a:pt x="753" y="0"/>
                  <a:pt x="575" y="40"/>
                  <a:pt x="424" y="100"/>
                </a:cubicBezTo>
                <a:cubicBezTo>
                  <a:pt x="273" y="160"/>
                  <a:pt x="88" y="306"/>
                  <a:pt x="0" y="36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5951538" y="2492376"/>
            <a:ext cx="595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5368131" y="5673668"/>
            <a:ext cx="1728788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53725"/>
          <a:stretch/>
        </p:blipFill>
        <p:spPr>
          <a:xfrm>
            <a:off x="592163" y="2141971"/>
            <a:ext cx="1614466" cy="25355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45447"/>
          <a:stretch/>
        </p:blipFill>
        <p:spPr>
          <a:xfrm>
            <a:off x="9191626" y="4283214"/>
            <a:ext cx="1721642" cy="2293570"/>
          </a:xfrm>
          <a:prstGeom prst="rect">
            <a:avLst/>
          </a:prstGeom>
        </p:spPr>
      </p:pic>
      <p:sp>
        <p:nvSpPr>
          <p:cNvPr id="31" name="object 2"/>
          <p:cNvSpPr/>
          <p:nvPr/>
        </p:nvSpPr>
        <p:spPr>
          <a:xfrm>
            <a:off x="0" y="2235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99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КООРДИНАТНОЙ ПРЯМОЙ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2362 0.001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/>
      <p:bldP spid="26645" grpId="0" animBg="1"/>
      <p:bldP spid="26650" grpId="0" animBg="1"/>
      <p:bldP spid="26652" grpId="0"/>
      <p:bldP spid="266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4702d9c8bc8f6c24d48f3541b36edb275f3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12239</TotalTime>
  <Words>832</Words>
  <Application>Microsoft Office PowerPoint</Application>
  <PresentationFormat>Широкоэкранный</PresentationFormat>
  <Paragraphs>204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935</cp:revision>
  <dcterms:created xsi:type="dcterms:W3CDTF">2020-08-26T00:15:27Z</dcterms:created>
  <dcterms:modified xsi:type="dcterms:W3CDTF">2021-01-18T17:50:26Z</dcterms:modified>
</cp:coreProperties>
</file>