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7" r:id="rId2"/>
    <p:sldId id="337" r:id="rId3"/>
    <p:sldId id="327" r:id="rId4"/>
    <p:sldId id="328" r:id="rId5"/>
    <p:sldId id="329" r:id="rId6"/>
    <p:sldId id="330" r:id="rId7"/>
    <p:sldId id="331" r:id="rId8"/>
    <p:sldId id="332" r:id="rId9"/>
    <p:sldId id="333" r:id="rId10"/>
    <p:sldId id="334" r:id="rId11"/>
    <p:sldId id="335" r:id="rId12"/>
    <p:sldId id="336" r:id="rId13"/>
    <p:sldId id="283" r:id="rId14"/>
    <p:sldId id="326" r:id="rId15"/>
    <p:sldId id="311" r:id="rId16"/>
  </p:sldIdLst>
  <p:sldSz cx="12192000" cy="6858000"/>
  <p:notesSz cx="6858000" cy="9144000"/>
  <p:custDataLst>
    <p:tags r:id="rId1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0AA6"/>
    <a:srgbClr val="FF0066"/>
    <a:srgbClr val="1F169A"/>
    <a:srgbClr val="5A2781"/>
    <a:srgbClr val="9C1414"/>
    <a:srgbClr val="FF99FF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07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81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894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6B58FC-5A63-415E-8BD1-C7BB37EAB2C7}" type="slidenum">
              <a:rPr lang="ru-RU" altLang="ru-RU"/>
              <a:pPr/>
              <a:t>11</a:t>
            </a:fld>
            <a:endParaRPr lang="ru-RU" altLang="ru-RU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/>
              <a:t>После заполнения пропусков, сравнить первоначальную координату  точки  с  координатой  после  перемещения. Сделайте вывод Увеличилась координата или уменьшилась.</a:t>
            </a:r>
          </a:p>
        </p:txBody>
      </p:sp>
    </p:spTree>
    <p:extLst>
      <p:ext uri="{BB962C8B-B14F-4D97-AF65-F5344CB8AC3E}">
        <p14:creationId xmlns:p14="http://schemas.microsoft.com/office/powerpoint/2010/main" val="19227817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BF9C4F-5286-4CD4-A98E-F3A101BE7F75}" type="slidenum">
              <a:rPr lang="ru-RU" altLang="ru-RU"/>
              <a:pPr/>
              <a:t>12</a:t>
            </a:fld>
            <a:endParaRPr lang="ru-RU" altLang="ru-RU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050537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8947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583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021206" y="3367928"/>
            <a:ext cx="7118285" cy="150714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48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4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48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ИЗМЕНЕНИЕ ВЕЛИЧИН</a:t>
            </a:r>
            <a:endParaRPr lang="ru-RU" sz="4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138996" y="3092474"/>
            <a:ext cx="595744" cy="193790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86936" y="513132"/>
            <a:ext cx="575036" cy="77254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277979"/>
            <a:ext cx="1276313" cy="39508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4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90" y="450370"/>
            <a:ext cx="1211157" cy="12279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2263" y="2682143"/>
            <a:ext cx="2359188" cy="2716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3" name="Group 5"/>
          <p:cNvGrpSpPr>
            <a:grpSpLocks/>
          </p:cNvGrpSpPr>
          <p:nvPr/>
        </p:nvGrpSpPr>
        <p:grpSpPr bwMode="auto">
          <a:xfrm>
            <a:off x="1847851" y="3500438"/>
            <a:ext cx="8569325" cy="914400"/>
            <a:chOff x="158" y="1480"/>
            <a:chExt cx="5398" cy="576"/>
          </a:xfrm>
        </p:grpSpPr>
        <p:sp>
          <p:nvSpPr>
            <p:cNvPr id="27654" name="Rectangle 6"/>
            <p:cNvSpPr>
              <a:spLocks noChangeArrowheads="1"/>
            </p:cNvSpPr>
            <p:nvPr/>
          </p:nvSpPr>
          <p:spPr bwMode="auto">
            <a:xfrm>
              <a:off x="158" y="1480"/>
              <a:ext cx="5398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ru-RU" alt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     </a:t>
              </a:r>
              <a:r>
                <a:rPr lang="ru-RU" alt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ru-RU" alt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5   </a:t>
              </a:r>
              <a:r>
                <a:rPr lang="ru-RU" alt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ru-RU" alt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-4    </a:t>
              </a:r>
              <a:r>
                <a:rPr lang="ru-RU" alt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alt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-3    </a:t>
              </a:r>
              <a:r>
                <a:rPr lang="ru-RU" alt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alt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-2      -1    </a:t>
              </a:r>
              <a:r>
                <a:rPr lang="ru-RU" alt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ru-RU" alt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0       1     </a:t>
              </a:r>
              <a:r>
                <a:rPr lang="ru-RU" alt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alt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2      </a:t>
              </a:r>
              <a:r>
                <a:rPr lang="ru-RU" alt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alt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3    </a:t>
              </a:r>
              <a:r>
                <a:rPr lang="ru-RU" alt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ru-RU" alt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4       5    х</a:t>
              </a:r>
            </a:p>
          </p:txBody>
        </p:sp>
        <p:sp>
          <p:nvSpPr>
            <p:cNvPr id="27655" name="Line 7"/>
            <p:cNvSpPr>
              <a:spLocks noChangeShapeType="1"/>
            </p:cNvSpPr>
            <p:nvPr/>
          </p:nvSpPr>
          <p:spPr bwMode="auto">
            <a:xfrm>
              <a:off x="431" y="1752"/>
              <a:ext cx="4989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656" name="Line 8"/>
            <p:cNvSpPr>
              <a:spLocks noChangeShapeType="1"/>
            </p:cNvSpPr>
            <p:nvPr/>
          </p:nvSpPr>
          <p:spPr bwMode="auto">
            <a:xfrm>
              <a:off x="612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657" name="Line 9"/>
            <p:cNvSpPr>
              <a:spLocks noChangeShapeType="1"/>
            </p:cNvSpPr>
            <p:nvPr/>
          </p:nvSpPr>
          <p:spPr bwMode="auto">
            <a:xfrm>
              <a:off x="106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658" name="Line 10"/>
            <p:cNvSpPr>
              <a:spLocks noChangeShapeType="1"/>
            </p:cNvSpPr>
            <p:nvPr/>
          </p:nvSpPr>
          <p:spPr bwMode="auto">
            <a:xfrm>
              <a:off x="1519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659" name="Line 11"/>
            <p:cNvSpPr>
              <a:spLocks noChangeShapeType="1"/>
            </p:cNvSpPr>
            <p:nvPr/>
          </p:nvSpPr>
          <p:spPr bwMode="auto">
            <a:xfrm>
              <a:off x="1973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660" name="Line 12"/>
            <p:cNvSpPr>
              <a:spLocks noChangeShapeType="1"/>
            </p:cNvSpPr>
            <p:nvPr/>
          </p:nvSpPr>
          <p:spPr bwMode="auto">
            <a:xfrm>
              <a:off x="242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661" name="Line 13"/>
            <p:cNvSpPr>
              <a:spLocks noChangeShapeType="1"/>
            </p:cNvSpPr>
            <p:nvPr/>
          </p:nvSpPr>
          <p:spPr bwMode="auto">
            <a:xfrm>
              <a:off x="2880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662" name="Line 14"/>
            <p:cNvSpPr>
              <a:spLocks noChangeShapeType="1"/>
            </p:cNvSpPr>
            <p:nvPr/>
          </p:nvSpPr>
          <p:spPr bwMode="auto">
            <a:xfrm>
              <a:off x="333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663" name="Line 15"/>
            <p:cNvSpPr>
              <a:spLocks noChangeShapeType="1"/>
            </p:cNvSpPr>
            <p:nvPr/>
          </p:nvSpPr>
          <p:spPr bwMode="auto">
            <a:xfrm>
              <a:off x="3787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664" name="Line 16"/>
            <p:cNvSpPr>
              <a:spLocks noChangeShapeType="1"/>
            </p:cNvSpPr>
            <p:nvPr/>
          </p:nvSpPr>
          <p:spPr bwMode="auto">
            <a:xfrm>
              <a:off x="4241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665" name="Line 17"/>
            <p:cNvSpPr>
              <a:spLocks noChangeShapeType="1"/>
            </p:cNvSpPr>
            <p:nvPr/>
          </p:nvSpPr>
          <p:spPr bwMode="auto">
            <a:xfrm>
              <a:off x="469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666" name="Line 18"/>
            <p:cNvSpPr>
              <a:spLocks noChangeShapeType="1"/>
            </p:cNvSpPr>
            <p:nvPr/>
          </p:nvSpPr>
          <p:spPr bwMode="auto">
            <a:xfrm>
              <a:off x="5148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7667" name="Oval 19"/>
          <p:cNvSpPr>
            <a:spLocks noChangeArrowheads="1"/>
          </p:cNvSpPr>
          <p:nvPr/>
        </p:nvSpPr>
        <p:spPr bwMode="auto">
          <a:xfrm>
            <a:off x="4656139" y="3860800"/>
            <a:ext cx="142875" cy="1222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668" name="Oval 20"/>
          <p:cNvSpPr>
            <a:spLocks noChangeArrowheads="1"/>
          </p:cNvSpPr>
          <p:nvPr/>
        </p:nvSpPr>
        <p:spPr bwMode="auto">
          <a:xfrm>
            <a:off x="4657726" y="3860800"/>
            <a:ext cx="142875" cy="1222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669" name="Oval 21"/>
          <p:cNvSpPr>
            <a:spLocks noChangeArrowheads="1"/>
          </p:cNvSpPr>
          <p:nvPr/>
        </p:nvSpPr>
        <p:spPr bwMode="auto">
          <a:xfrm>
            <a:off x="4657726" y="3860800"/>
            <a:ext cx="142875" cy="1222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670" name="Text Box 22"/>
          <p:cNvSpPr txBox="1">
            <a:spLocks noChangeArrowheads="1"/>
          </p:cNvSpPr>
          <p:nvPr/>
        </p:nvSpPr>
        <p:spPr bwMode="auto">
          <a:xfrm>
            <a:off x="4511675" y="3213101"/>
            <a:ext cx="44435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800" b="1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27671" name="AutoShape 23"/>
          <p:cNvSpPr>
            <a:spLocks noChangeArrowheads="1"/>
          </p:cNvSpPr>
          <p:nvPr/>
        </p:nvSpPr>
        <p:spPr bwMode="auto">
          <a:xfrm>
            <a:off x="3649665" y="1273105"/>
            <a:ext cx="6551612" cy="720725"/>
          </a:xfrm>
          <a:prstGeom prst="wedgeRoundRectCallout">
            <a:avLst>
              <a:gd name="adj1" fmla="val -65435"/>
              <a:gd name="adj2" fmla="val 138106"/>
              <a:gd name="adj3" fmla="val 16667"/>
            </a:avLst>
          </a:prstGeom>
          <a:solidFill>
            <a:srgbClr val="CCFFCC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2800" b="1">
                <a:latin typeface="Arial" panose="020B0604020202020204" pitchFamily="34" charset="0"/>
                <a:cs typeface="Arial" panose="020B0604020202020204" pitchFamily="34" charset="0"/>
              </a:rPr>
              <a:t>А  перемещение  влево?</a:t>
            </a:r>
          </a:p>
        </p:txBody>
      </p:sp>
      <p:sp>
        <p:nvSpPr>
          <p:cNvPr id="27672" name="Freeform 24"/>
          <p:cNvSpPr>
            <a:spLocks/>
          </p:cNvSpPr>
          <p:nvPr/>
        </p:nvSpPr>
        <p:spPr bwMode="auto">
          <a:xfrm>
            <a:off x="2535238" y="3367089"/>
            <a:ext cx="2201862" cy="542925"/>
          </a:xfrm>
          <a:custGeom>
            <a:avLst/>
            <a:gdLst>
              <a:gd name="T0" fmla="*/ 1387 w 1387"/>
              <a:gd name="T1" fmla="*/ 335 h 342"/>
              <a:gd name="T2" fmla="*/ 1144 w 1387"/>
              <a:gd name="T3" fmla="*/ 107 h 342"/>
              <a:gd name="T4" fmla="*/ 742 w 1387"/>
              <a:gd name="T5" fmla="*/ 1 h 342"/>
              <a:gd name="T6" fmla="*/ 348 w 1387"/>
              <a:gd name="T7" fmla="*/ 100 h 342"/>
              <a:gd name="T8" fmla="*/ 0 w 1387"/>
              <a:gd name="T9" fmla="*/ 342 h 3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87" h="342">
                <a:moveTo>
                  <a:pt x="1387" y="335"/>
                </a:moveTo>
                <a:cubicBezTo>
                  <a:pt x="1347" y="297"/>
                  <a:pt x="1252" y="163"/>
                  <a:pt x="1144" y="107"/>
                </a:cubicBezTo>
                <a:cubicBezTo>
                  <a:pt x="1036" y="51"/>
                  <a:pt x="875" y="2"/>
                  <a:pt x="742" y="1"/>
                </a:cubicBezTo>
                <a:cubicBezTo>
                  <a:pt x="609" y="0"/>
                  <a:pt x="472" y="43"/>
                  <a:pt x="348" y="100"/>
                </a:cubicBezTo>
                <a:cubicBezTo>
                  <a:pt x="224" y="157"/>
                  <a:pt x="72" y="292"/>
                  <a:pt x="0" y="342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673" name="Text Box 25"/>
          <p:cNvSpPr txBox="1">
            <a:spLocks noChangeArrowheads="1"/>
          </p:cNvSpPr>
          <p:nvPr/>
        </p:nvSpPr>
        <p:spPr bwMode="auto">
          <a:xfrm>
            <a:off x="3503613" y="2852738"/>
            <a:ext cx="50526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800" b="1">
                <a:latin typeface="Arial" panose="020B0604020202020204" pitchFamily="34" charset="0"/>
                <a:cs typeface="Arial" panose="020B0604020202020204" pitchFamily="34" charset="0"/>
              </a:rPr>
              <a:t>-3</a:t>
            </a:r>
          </a:p>
        </p:txBody>
      </p:sp>
      <p:sp>
        <p:nvSpPr>
          <p:cNvPr id="27675" name="AutoShape 27"/>
          <p:cNvSpPr>
            <a:spLocks noChangeArrowheads="1"/>
          </p:cNvSpPr>
          <p:nvPr/>
        </p:nvSpPr>
        <p:spPr bwMode="auto">
          <a:xfrm>
            <a:off x="2675732" y="4610463"/>
            <a:ext cx="5545137" cy="1582737"/>
          </a:xfrm>
          <a:prstGeom prst="wedgeRoundRectCallout">
            <a:avLst>
              <a:gd name="adj1" fmla="val 63856"/>
              <a:gd name="adj2" fmla="val -7273"/>
              <a:gd name="adj3" fmla="val 16667"/>
            </a:avLst>
          </a:prstGeom>
          <a:solidFill>
            <a:srgbClr val="FFFF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Перемещение влево – </a:t>
            </a:r>
          </a:p>
          <a:p>
            <a:pPr algn="ctr"/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изменение  координаты</a:t>
            </a:r>
          </a:p>
          <a:p>
            <a:pPr algn="ctr"/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на ………..</a:t>
            </a:r>
          </a:p>
        </p:txBody>
      </p:sp>
      <p:sp>
        <p:nvSpPr>
          <p:cNvPr id="27676" name="Rectangle 28"/>
          <p:cNvSpPr>
            <a:spLocks noChangeArrowheads="1"/>
          </p:cNvSpPr>
          <p:nvPr/>
        </p:nvSpPr>
        <p:spPr bwMode="auto">
          <a:xfrm>
            <a:off x="5105543" y="5671989"/>
            <a:ext cx="1728788" cy="360363"/>
          </a:xfrm>
          <a:prstGeom prst="rect">
            <a:avLst/>
          </a:prstGeom>
          <a:solidFill>
            <a:srgbClr val="FF99CC"/>
          </a:solidFill>
          <a:ln w="9525">
            <a:solidFill>
              <a:srgbClr val="FF99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2400" b="1">
                <a:latin typeface="Arial" panose="020B0604020202020204" pitchFamily="34" charset="0"/>
                <a:cs typeface="Arial" panose="020B0604020202020204" pitchFamily="34" charset="0"/>
              </a:rPr>
              <a:t>-3 </a:t>
            </a: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2"/>
          <a:srcRect r="53725"/>
          <a:stretch/>
        </p:blipFill>
        <p:spPr>
          <a:xfrm>
            <a:off x="864425" y="1001726"/>
            <a:ext cx="1670813" cy="2624047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2"/>
          <a:srcRect l="45447"/>
          <a:stretch/>
        </p:blipFill>
        <p:spPr>
          <a:xfrm>
            <a:off x="9064627" y="4380197"/>
            <a:ext cx="1754538" cy="2337394"/>
          </a:xfrm>
          <a:prstGeom prst="rect">
            <a:avLst/>
          </a:prstGeom>
        </p:spPr>
      </p:pic>
      <p:sp>
        <p:nvSpPr>
          <p:cNvPr id="29" name="object 2"/>
          <p:cNvSpPr/>
          <p:nvPr/>
        </p:nvSpPr>
        <p:spPr>
          <a:xfrm>
            <a:off x="0" y="2235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0" y="29944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КООРДИНАТНОЙ ПРЯМОЙ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46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7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7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7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6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76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1000"/>
                                        <p:tgtEl>
                                          <p:spTgt spid="27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7.40741E-7 L -0.17721 0.00162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76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67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1000"/>
                                        <p:tgtEl>
                                          <p:spTgt spid="27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1000"/>
                                        <p:tgtEl>
                                          <p:spTgt spid="27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76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76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7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7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7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76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76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 tmFilter="0,0; .5, 1; 1, 1"/>
                                        <p:tgtEl>
                                          <p:spTgt spid="27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70" grpId="0"/>
      <p:bldP spid="27671" grpId="0" animBg="1"/>
      <p:bldP spid="27673" grpId="0"/>
      <p:bldP spid="27675" grpId="0" animBg="1"/>
      <p:bldP spid="2767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5" name="Group 3"/>
          <p:cNvGrpSpPr>
            <a:grpSpLocks/>
          </p:cNvGrpSpPr>
          <p:nvPr/>
        </p:nvGrpSpPr>
        <p:grpSpPr bwMode="auto">
          <a:xfrm>
            <a:off x="1696894" y="2821189"/>
            <a:ext cx="8569325" cy="914400"/>
            <a:chOff x="158" y="1480"/>
            <a:chExt cx="5398" cy="576"/>
          </a:xfrm>
        </p:grpSpPr>
        <p:sp>
          <p:nvSpPr>
            <p:cNvPr id="28676" name="Rectangle 4"/>
            <p:cNvSpPr>
              <a:spLocks noChangeArrowheads="1"/>
            </p:cNvSpPr>
            <p:nvPr/>
          </p:nvSpPr>
          <p:spPr bwMode="auto">
            <a:xfrm>
              <a:off x="158" y="1480"/>
              <a:ext cx="5398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ru-RU" alt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     </a:t>
              </a:r>
              <a:r>
                <a:rPr lang="ru-RU" alt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-5      </a:t>
              </a:r>
              <a:r>
                <a:rPr lang="ru-RU" alt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-4     </a:t>
              </a:r>
              <a:r>
                <a:rPr lang="ru-RU" alt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ru-RU" alt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3     </a:t>
              </a:r>
              <a:r>
                <a:rPr lang="ru-RU" alt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ru-RU" alt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2     </a:t>
              </a:r>
              <a:r>
                <a:rPr lang="ru-RU" alt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ru-RU" alt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1      </a:t>
              </a:r>
              <a:r>
                <a:rPr lang="ru-RU" alt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0      </a:t>
              </a:r>
              <a:r>
                <a:rPr lang="ru-RU" alt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1       2       </a:t>
              </a:r>
              <a:r>
                <a:rPr lang="ru-RU" alt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      </a:t>
              </a:r>
              <a:r>
                <a:rPr lang="ru-RU" alt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4       5    х</a:t>
              </a:r>
            </a:p>
          </p:txBody>
        </p:sp>
        <p:sp>
          <p:nvSpPr>
            <p:cNvPr id="28677" name="Line 5"/>
            <p:cNvSpPr>
              <a:spLocks noChangeShapeType="1"/>
            </p:cNvSpPr>
            <p:nvPr/>
          </p:nvSpPr>
          <p:spPr bwMode="auto">
            <a:xfrm>
              <a:off x="431" y="1752"/>
              <a:ext cx="4989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678" name="Line 6"/>
            <p:cNvSpPr>
              <a:spLocks noChangeShapeType="1"/>
            </p:cNvSpPr>
            <p:nvPr/>
          </p:nvSpPr>
          <p:spPr bwMode="auto">
            <a:xfrm>
              <a:off x="612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679" name="Line 7"/>
            <p:cNvSpPr>
              <a:spLocks noChangeShapeType="1"/>
            </p:cNvSpPr>
            <p:nvPr/>
          </p:nvSpPr>
          <p:spPr bwMode="auto">
            <a:xfrm>
              <a:off x="106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680" name="Line 8"/>
            <p:cNvSpPr>
              <a:spLocks noChangeShapeType="1"/>
            </p:cNvSpPr>
            <p:nvPr/>
          </p:nvSpPr>
          <p:spPr bwMode="auto">
            <a:xfrm>
              <a:off x="1519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681" name="Line 9"/>
            <p:cNvSpPr>
              <a:spLocks noChangeShapeType="1"/>
            </p:cNvSpPr>
            <p:nvPr/>
          </p:nvSpPr>
          <p:spPr bwMode="auto">
            <a:xfrm>
              <a:off x="1973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682" name="Line 10"/>
            <p:cNvSpPr>
              <a:spLocks noChangeShapeType="1"/>
            </p:cNvSpPr>
            <p:nvPr/>
          </p:nvSpPr>
          <p:spPr bwMode="auto">
            <a:xfrm>
              <a:off x="242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683" name="Line 11"/>
            <p:cNvSpPr>
              <a:spLocks noChangeShapeType="1"/>
            </p:cNvSpPr>
            <p:nvPr/>
          </p:nvSpPr>
          <p:spPr bwMode="auto">
            <a:xfrm>
              <a:off x="2880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684" name="Line 12"/>
            <p:cNvSpPr>
              <a:spLocks noChangeShapeType="1"/>
            </p:cNvSpPr>
            <p:nvPr/>
          </p:nvSpPr>
          <p:spPr bwMode="auto">
            <a:xfrm>
              <a:off x="333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685" name="Line 13"/>
            <p:cNvSpPr>
              <a:spLocks noChangeShapeType="1"/>
            </p:cNvSpPr>
            <p:nvPr/>
          </p:nvSpPr>
          <p:spPr bwMode="auto">
            <a:xfrm>
              <a:off x="3787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686" name="Line 14"/>
            <p:cNvSpPr>
              <a:spLocks noChangeShapeType="1"/>
            </p:cNvSpPr>
            <p:nvPr/>
          </p:nvSpPr>
          <p:spPr bwMode="auto">
            <a:xfrm>
              <a:off x="4241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687" name="Line 15"/>
            <p:cNvSpPr>
              <a:spLocks noChangeShapeType="1"/>
            </p:cNvSpPr>
            <p:nvPr/>
          </p:nvSpPr>
          <p:spPr bwMode="auto">
            <a:xfrm>
              <a:off x="469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688" name="Line 16"/>
            <p:cNvSpPr>
              <a:spLocks noChangeShapeType="1"/>
            </p:cNvSpPr>
            <p:nvPr/>
          </p:nvSpPr>
          <p:spPr bwMode="auto">
            <a:xfrm>
              <a:off x="5148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689" name="Group 17"/>
          <p:cNvGrpSpPr>
            <a:grpSpLocks/>
          </p:cNvGrpSpPr>
          <p:nvPr/>
        </p:nvGrpSpPr>
        <p:grpSpPr bwMode="auto">
          <a:xfrm>
            <a:off x="1696894" y="4692851"/>
            <a:ext cx="8569325" cy="914400"/>
            <a:chOff x="158" y="1480"/>
            <a:chExt cx="5398" cy="576"/>
          </a:xfrm>
        </p:grpSpPr>
        <p:sp>
          <p:nvSpPr>
            <p:cNvPr id="28690" name="Rectangle 18"/>
            <p:cNvSpPr>
              <a:spLocks noChangeArrowheads="1"/>
            </p:cNvSpPr>
            <p:nvPr/>
          </p:nvSpPr>
          <p:spPr bwMode="auto">
            <a:xfrm>
              <a:off x="158" y="1480"/>
              <a:ext cx="5398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ru-RU" alt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    </a:t>
              </a:r>
              <a:r>
                <a:rPr lang="ru-RU" alt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alt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-5    </a:t>
              </a:r>
              <a:r>
                <a:rPr lang="ru-RU" alt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alt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-4     </a:t>
              </a:r>
              <a:r>
                <a:rPr lang="ru-RU" alt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ru-RU" alt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3      -2    </a:t>
              </a:r>
              <a:r>
                <a:rPr lang="ru-RU" alt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alt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-1   </a:t>
              </a:r>
              <a:r>
                <a:rPr lang="ru-RU" alt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ru-RU" alt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0      </a:t>
              </a:r>
              <a:r>
                <a:rPr lang="ru-RU" alt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       </a:t>
              </a:r>
              <a:r>
                <a:rPr lang="ru-RU" alt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2       </a:t>
              </a:r>
              <a:r>
                <a:rPr lang="ru-RU" alt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      </a:t>
              </a:r>
              <a:r>
                <a:rPr lang="ru-RU" alt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4       5    х</a:t>
              </a:r>
            </a:p>
          </p:txBody>
        </p:sp>
        <p:sp>
          <p:nvSpPr>
            <p:cNvPr id="28691" name="Line 19"/>
            <p:cNvSpPr>
              <a:spLocks noChangeShapeType="1"/>
            </p:cNvSpPr>
            <p:nvPr/>
          </p:nvSpPr>
          <p:spPr bwMode="auto">
            <a:xfrm>
              <a:off x="431" y="1752"/>
              <a:ext cx="4989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692" name="Line 20"/>
            <p:cNvSpPr>
              <a:spLocks noChangeShapeType="1"/>
            </p:cNvSpPr>
            <p:nvPr/>
          </p:nvSpPr>
          <p:spPr bwMode="auto">
            <a:xfrm>
              <a:off x="612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693" name="Line 21"/>
            <p:cNvSpPr>
              <a:spLocks noChangeShapeType="1"/>
            </p:cNvSpPr>
            <p:nvPr/>
          </p:nvSpPr>
          <p:spPr bwMode="auto">
            <a:xfrm>
              <a:off x="106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694" name="Line 22"/>
            <p:cNvSpPr>
              <a:spLocks noChangeShapeType="1"/>
            </p:cNvSpPr>
            <p:nvPr/>
          </p:nvSpPr>
          <p:spPr bwMode="auto">
            <a:xfrm>
              <a:off x="1519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695" name="Line 23"/>
            <p:cNvSpPr>
              <a:spLocks noChangeShapeType="1"/>
            </p:cNvSpPr>
            <p:nvPr/>
          </p:nvSpPr>
          <p:spPr bwMode="auto">
            <a:xfrm>
              <a:off x="1973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696" name="Line 24"/>
            <p:cNvSpPr>
              <a:spLocks noChangeShapeType="1"/>
            </p:cNvSpPr>
            <p:nvPr/>
          </p:nvSpPr>
          <p:spPr bwMode="auto">
            <a:xfrm>
              <a:off x="242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697" name="Line 25"/>
            <p:cNvSpPr>
              <a:spLocks noChangeShapeType="1"/>
            </p:cNvSpPr>
            <p:nvPr/>
          </p:nvSpPr>
          <p:spPr bwMode="auto">
            <a:xfrm>
              <a:off x="2880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698" name="Line 26"/>
            <p:cNvSpPr>
              <a:spLocks noChangeShapeType="1"/>
            </p:cNvSpPr>
            <p:nvPr/>
          </p:nvSpPr>
          <p:spPr bwMode="auto">
            <a:xfrm>
              <a:off x="333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699" name="Line 27"/>
            <p:cNvSpPr>
              <a:spLocks noChangeShapeType="1"/>
            </p:cNvSpPr>
            <p:nvPr/>
          </p:nvSpPr>
          <p:spPr bwMode="auto">
            <a:xfrm>
              <a:off x="3787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700" name="Line 28"/>
            <p:cNvSpPr>
              <a:spLocks noChangeShapeType="1"/>
            </p:cNvSpPr>
            <p:nvPr/>
          </p:nvSpPr>
          <p:spPr bwMode="auto">
            <a:xfrm>
              <a:off x="4241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701" name="Line 29"/>
            <p:cNvSpPr>
              <a:spLocks noChangeShapeType="1"/>
            </p:cNvSpPr>
            <p:nvPr/>
          </p:nvSpPr>
          <p:spPr bwMode="auto">
            <a:xfrm>
              <a:off x="469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702" name="Line 30"/>
            <p:cNvSpPr>
              <a:spLocks noChangeShapeType="1"/>
            </p:cNvSpPr>
            <p:nvPr/>
          </p:nvSpPr>
          <p:spPr bwMode="auto">
            <a:xfrm>
              <a:off x="5148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703" name="Group 31"/>
          <p:cNvGrpSpPr>
            <a:grpSpLocks/>
          </p:cNvGrpSpPr>
          <p:nvPr/>
        </p:nvGrpSpPr>
        <p:grpSpPr bwMode="auto">
          <a:xfrm>
            <a:off x="1696895" y="947941"/>
            <a:ext cx="8569325" cy="914400"/>
            <a:chOff x="158" y="1480"/>
            <a:chExt cx="5398" cy="576"/>
          </a:xfrm>
        </p:grpSpPr>
        <p:sp>
          <p:nvSpPr>
            <p:cNvPr id="28704" name="Rectangle 32"/>
            <p:cNvSpPr>
              <a:spLocks noChangeArrowheads="1"/>
            </p:cNvSpPr>
            <p:nvPr/>
          </p:nvSpPr>
          <p:spPr bwMode="auto">
            <a:xfrm>
              <a:off x="158" y="1480"/>
              <a:ext cx="5398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ru-RU" alt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ru-RU" alt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ru-RU" alt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-5      -4      -3    </a:t>
              </a:r>
              <a:r>
                <a:rPr lang="ru-RU" alt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alt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-2     </a:t>
              </a:r>
              <a:r>
                <a:rPr lang="ru-RU" alt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ru-RU" alt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1     </a:t>
              </a:r>
              <a:r>
                <a:rPr lang="ru-RU" alt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alt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0     </a:t>
              </a:r>
              <a:r>
                <a:rPr lang="ru-RU" alt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alt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1       2    </a:t>
              </a:r>
              <a:r>
                <a:rPr lang="ru-RU" alt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ru-RU" alt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3    </a:t>
              </a:r>
              <a:r>
                <a:rPr lang="ru-RU" alt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ru-RU" alt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4       5    х</a:t>
              </a:r>
            </a:p>
          </p:txBody>
        </p:sp>
        <p:sp>
          <p:nvSpPr>
            <p:cNvPr id="28705" name="Line 33"/>
            <p:cNvSpPr>
              <a:spLocks noChangeShapeType="1"/>
            </p:cNvSpPr>
            <p:nvPr/>
          </p:nvSpPr>
          <p:spPr bwMode="auto">
            <a:xfrm>
              <a:off x="431" y="1752"/>
              <a:ext cx="4989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706" name="Line 34"/>
            <p:cNvSpPr>
              <a:spLocks noChangeShapeType="1"/>
            </p:cNvSpPr>
            <p:nvPr/>
          </p:nvSpPr>
          <p:spPr bwMode="auto">
            <a:xfrm>
              <a:off x="612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707" name="Line 35"/>
            <p:cNvSpPr>
              <a:spLocks noChangeShapeType="1"/>
            </p:cNvSpPr>
            <p:nvPr/>
          </p:nvSpPr>
          <p:spPr bwMode="auto">
            <a:xfrm>
              <a:off x="106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708" name="Line 36"/>
            <p:cNvSpPr>
              <a:spLocks noChangeShapeType="1"/>
            </p:cNvSpPr>
            <p:nvPr/>
          </p:nvSpPr>
          <p:spPr bwMode="auto">
            <a:xfrm>
              <a:off x="1519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709" name="Line 37"/>
            <p:cNvSpPr>
              <a:spLocks noChangeShapeType="1"/>
            </p:cNvSpPr>
            <p:nvPr/>
          </p:nvSpPr>
          <p:spPr bwMode="auto">
            <a:xfrm>
              <a:off x="1973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710" name="Line 38"/>
            <p:cNvSpPr>
              <a:spLocks noChangeShapeType="1"/>
            </p:cNvSpPr>
            <p:nvPr/>
          </p:nvSpPr>
          <p:spPr bwMode="auto">
            <a:xfrm>
              <a:off x="242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711" name="Line 39"/>
            <p:cNvSpPr>
              <a:spLocks noChangeShapeType="1"/>
            </p:cNvSpPr>
            <p:nvPr/>
          </p:nvSpPr>
          <p:spPr bwMode="auto">
            <a:xfrm>
              <a:off x="2880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712" name="Line 40"/>
            <p:cNvSpPr>
              <a:spLocks noChangeShapeType="1"/>
            </p:cNvSpPr>
            <p:nvPr/>
          </p:nvSpPr>
          <p:spPr bwMode="auto">
            <a:xfrm>
              <a:off x="333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713" name="Line 41"/>
            <p:cNvSpPr>
              <a:spLocks noChangeShapeType="1"/>
            </p:cNvSpPr>
            <p:nvPr/>
          </p:nvSpPr>
          <p:spPr bwMode="auto">
            <a:xfrm>
              <a:off x="3787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714" name="Line 42"/>
            <p:cNvSpPr>
              <a:spLocks noChangeShapeType="1"/>
            </p:cNvSpPr>
            <p:nvPr/>
          </p:nvSpPr>
          <p:spPr bwMode="auto">
            <a:xfrm>
              <a:off x="4241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715" name="Line 43"/>
            <p:cNvSpPr>
              <a:spLocks noChangeShapeType="1"/>
            </p:cNvSpPr>
            <p:nvPr/>
          </p:nvSpPr>
          <p:spPr bwMode="auto">
            <a:xfrm>
              <a:off x="469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716" name="Line 44"/>
            <p:cNvSpPr>
              <a:spLocks noChangeShapeType="1"/>
            </p:cNvSpPr>
            <p:nvPr/>
          </p:nvSpPr>
          <p:spPr bwMode="auto">
            <a:xfrm>
              <a:off x="5148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717" name="Text Box 45"/>
          <p:cNvSpPr txBox="1">
            <a:spLocks noChangeArrowheads="1"/>
          </p:cNvSpPr>
          <p:nvPr/>
        </p:nvSpPr>
        <p:spPr bwMode="auto">
          <a:xfrm>
            <a:off x="1425431" y="2119514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ru-RU" altLang="ru-RU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718" name="Text Box 46"/>
          <p:cNvSpPr txBox="1">
            <a:spLocks noChangeArrowheads="1"/>
          </p:cNvSpPr>
          <p:nvPr/>
        </p:nvSpPr>
        <p:spPr bwMode="auto">
          <a:xfrm>
            <a:off x="1122219" y="876501"/>
            <a:ext cx="5635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3200" b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</a:t>
            </a:r>
          </a:p>
        </p:txBody>
      </p:sp>
      <p:sp>
        <p:nvSpPr>
          <p:cNvPr id="28719" name="Oval 47"/>
          <p:cNvSpPr>
            <a:spLocks noChangeArrowheads="1"/>
          </p:cNvSpPr>
          <p:nvPr/>
        </p:nvSpPr>
        <p:spPr bwMode="auto">
          <a:xfrm>
            <a:off x="3822557" y="1308301"/>
            <a:ext cx="142875" cy="1222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720" name="Text Box 48"/>
          <p:cNvSpPr txBox="1">
            <a:spLocks noChangeArrowheads="1"/>
          </p:cNvSpPr>
          <p:nvPr/>
        </p:nvSpPr>
        <p:spPr bwMode="auto">
          <a:xfrm>
            <a:off x="3678093" y="805064"/>
            <a:ext cx="44435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800" b="1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28721" name="Text Box 49"/>
          <p:cNvSpPr txBox="1">
            <a:spLocks noChangeArrowheads="1"/>
          </p:cNvSpPr>
          <p:nvPr/>
        </p:nvSpPr>
        <p:spPr bwMode="auto">
          <a:xfrm>
            <a:off x="1609581" y="1760005"/>
            <a:ext cx="929613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Перемещение вправо, координата изменилась на</a:t>
            </a:r>
          </a:p>
          <a:p>
            <a:r>
              <a:rPr lang="ru-RU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          ……..</a:t>
            </a:r>
          </a:p>
        </p:txBody>
      </p:sp>
      <p:sp>
        <p:nvSpPr>
          <p:cNvPr id="28722" name="Text Box 50"/>
          <p:cNvSpPr txBox="1">
            <a:spLocks noChangeArrowheads="1"/>
          </p:cNvSpPr>
          <p:nvPr/>
        </p:nvSpPr>
        <p:spPr bwMode="auto">
          <a:xfrm>
            <a:off x="8646968" y="732039"/>
            <a:ext cx="44435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800" b="1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</a:p>
        </p:txBody>
      </p:sp>
      <p:sp>
        <p:nvSpPr>
          <p:cNvPr id="28723" name="Rectangle 51"/>
          <p:cNvSpPr>
            <a:spLocks noChangeArrowheads="1"/>
          </p:cNvSpPr>
          <p:nvPr/>
        </p:nvSpPr>
        <p:spPr bwMode="auto">
          <a:xfrm>
            <a:off x="10122552" y="1817890"/>
            <a:ext cx="503237" cy="5492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ru-RU" altLang="ru-RU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</a:t>
            </a:r>
          </a:p>
        </p:txBody>
      </p:sp>
      <p:sp>
        <p:nvSpPr>
          <p:cNvPr id="28724" name="Text Box 52"/>
          <p:cNvSpPr txBox="1">
            <a:spLocks noChangeArrowheads="1"/>
          </p:cNvSpPr>
          <p:nvPr/>
        </p:nvSpPr>
        <p:spPr bwMode="auto">
          <a:xfrm>
            <a:off x="1122219" y="2964065"/>
            <a:ext cx="54854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3200" b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</a:p>
        </p:txBody>
      </p:sp>
      <p:sp>
        <p:nvSpPr>
          <p:cNvPr id="28725" name="Oval 53"/>
          <p:cNvSpPr>
            <a:spLocks noChangeArrowheads="1"/>
          </p:cNvSpPr>
          <p:nvPr/>
        </p:nvSpPr>
        <p:spPr bwMode="auto">
          <a:xfrm>
            <a:off x="8789844" y="3179965"/>
            <a:ext cx="142875" cy="1222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726" name="Text Box 54"/>
          <p:cNvSpPr txBox="1">
            <a:spLocks noChangeArrowheads="1"/>
          </p:cNvSpPr>
          <p:nvPr/>
        </p:nvSpPr>
        <p:spPr bwMode="auto">
          <a:xfrm>
            <a:off x="8646968" y="2728397"/>
            <a:ext cx="44435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</a:p>
        </p:txBody>
      </p:sp>
      <p:sp>
        <p:nvSpPr>
          <p:cNvPr id="28727" name="Text Box 55"/>
          <p:cNvSpPr txBox="1">
            <a:spLocks noChangeArrowheads="1"/>
          </p:cNvSpPr>
          <p:nvPr/>
        </p:nvSpPr>
        <p:spPr bwMode="auto">
          <a:xfrm>
            <a:off x="4325794" y="2728397"/>
            <a:ext cx="441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2800" b="1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alt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728" name="Text Box 56"/>
          <p:cNvSpPr txBox="1">
            <a:spLocks noChangeArrowheads="1"/>
          </p:cNvSpPr>
          <p:nvPr/>
        </p:nvSpPr>
        <p:spPr bwMode="auto">
          <a:xfrm>
            <a:off x="1590532" y="3684790"/>
            <a:ext cx="921117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400" b="1">
                <a:latin typeface="Arial" panose="020B0604020202020204" pitchFamily="34" charset="0"/>
                <a:cs typeface="Arial" panose="020B0604020202020204" pitchFamily="34" charset="0"/>
              </a:rPr>
              <a:t>Перемещение влево, координата  изменилась  на</a:t>
            </a:r>
          </a:p>
          <a:p>
            <a:r>
              <a:rPr lang="ru-RU" altLang="ru-RU" sz="2400" b="1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         ……..</a:t>
            </a:r>
          </a:p>
        </p:txBody>
      </p:sp>
      <p:sp>
        <p:nvSpPr>
          <p:cNvPr id="28729" name="Rectangle 57"/>
          <p:cNvSpPr>
            <a:spLocks noChangeArrowheads="1"/>
          </p:cNvSpPr>
          <p:nvPr/>
        </p:nvSpPr>
        <p:spPr bwMode="auto">
          <a:xfrm>
            <a:off x="10006302" y="3726799"/>
            <a:ext cx="503237" cy="5492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en-US" altLang="ru-RU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-6</a:t>
            </a:r>
            <a:endParaRPr lang="ru-RU" alt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730" name="Text Box 58"/>
          <p:cNvSpPr txBox="1">
            <a:spLocks noChangeArrowheads="1"/>
          </p:cNvSpPr>
          <p:nvPr/>
        </p:nvSpPr>
        <p:spPr bwMode="auto">
          <a:xfrm>
            <a:off x="1122219" y="4837315"/>
            <a:ext cx="54854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3200" b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altLang="ru-RU" sz="3200" b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8731" name="Oval 59"/>
          <p:cNvSpPr>
            <a:spLocks noChangeArrowheads="1"/>
          </p:cNvSpPr>
          <p:nvPr/>
        </p:nvSpPr>
        <p:spPr bwMode="auto">
          <a:xfrm>
            <a:off x="5262419" y="5053215"/>
            <a:ext cx="142875" cy="1222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732" name="Text Box 60"/>
          <p:cNvSpPr txBox="1">
            <a:spLocks noChangeArrowheads="1"/>
          </p:cNvSpPr>
          <p:nvPr/>
        </p:nvSpPr>
        <p:spPr bwMode="auto">
          <a:xfrm>
            <a:off x="5117957" y="4615502"/>
            <a:ext cx="4206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</a:p>
        </p:txBody>
      </p:sp>
      <p:sp>
        <p:nvSpPr>
          <p:cNvPr id="28733" name="Text Box 61"/>
          <p:cNvSpPr txBox="1">
            <a:spLocks noChangeArrowheads="1"/>
          </p:cNvSpPr>
          <p:nvPr/>
        </p:nvSpPr>
        <p:spPr bwMode="auto">
          <a:xfrm>
            <a:off x="2814493" y="4643212"/>
            <a:ext cx="40427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ru-RU" alt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734" name="Text Box 62"/>
          <p:cNvSpPr txBox="1">
            <a:spLocks noChangeArrowheads="1"/>
          </p:cNvSpPr>
          <p:nvPr/>
        </p:nvSpPr>
        <p:spPr bwMode="auto">
          <a:xfrm>
            <a:off x="1733407" y="5556452"/>
            <a:ext cx="912621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400" b="1">
                <a:latin typeface="Arial" panose="020B0604020202020204" pitchFamily="34" charset="0"/>
                <a:cs typeface="Arial" panose="020B0604020202020204" pitchFamily="34" charset="0"/>
              </a:rPr>
              <a:t>Перемещение влево, координата  изменилась  на</a:t>
            </a:r>
          </a:p>
          <a:p>
            <a:r>
              <a:rPr lang="ru-RU" altLang="ru-RU" sz="2400" b="1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        ……..</a:t>
            </a:r>
          </a:p>
        </p:txBody>
      </p:sp>
      <p:sp>
        <p:nvSpPr>
          <p:cNvPr id="28735" name="Rectangle 63"/>
          <p:cNvSpPr>
            <a:spLocks noChangeArrowheads="1"/>
          </p:cNvSpPr>
          <p:nvPr/>
        </p:nvSpPr>
        <p:spPr bwMode="auto">
          <a:xfrm>
            <a:off x="10059683" y="5607251"/>
            <a:ext cx="503237" cy="5492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en-US" altLang="ru-RU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-3</a:t>
            </a:r>
            <a:endParaRPr lang="ru-RU" alt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736" name="Oval 64"/>
          <p:cNvSpPr>
            <a:spLocks noChangeArrowheads="1"/>
          </p:cNvSpPr>
          <p:nvPr/>
        </p:nvSpPr>
        <p:spPr bwMode="auto">
          <a:xfrm>
            <a:off x="3822557" y="1308301"/>
            <a:ext cx="142875" cy="1222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737" name="Oval 65"/>
          <p:cNvSpPr>
            <a:spLocks noChangeArrowheads="1"/>
          </p:cNvSpPr>
          <p:nvPr/>
        </p:nvSpPr>
        <p:spPr bwMode="auto">
          <a:xfrm>
            <a:off x="8789844" y="3179965"/>
            <a:ext cx="142875" cy="1222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738" name="Oval 66"/>
          <p:cNvSpPr>
            <a:spLocks noChangeArrowheads="1"/>
          </p:cNvSpPr>
          <p:nvPr/>
        </p:nvSpPr>
        <p:spPr bwMode="auto">
          <a:xfrm>
            <a:off x="5262419" y="5053215"/>
            <a:ext cx="142875" cy="1222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739" name="Rectangle 67"/>
          <p:cNvSpPr>
            <a:spLocks noChangeArrowheads="1"/>
          </p:cNvSpPr>
          <p:nvPr/>
        </p:nvSpPr>
        <p:spPr bwMode="auto">
          <a:xfrm>
            <a:off x="5406882" y="2316365"/>
            <a:ext cx="2376487" cy="504825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3200" b="1">
                <a:latin typeface="Arial" panose="020B0604020202020204" pitchFamily="34" charset="0"/>
                <a:cs typeface="Arial" panose="020B0604020202020204" pitchFamily="34" charset="0"/>
              </a:rPr>
              <a:t>-3 </a:t>
            </a:r>
            <a:r>
              <a:rPr lang="en-US" altLang="ru-RU" sz="3200" b="1">
                <a:latin typeface="Arial" panose="020B0604020202020204" pitchFamily="34" charset="0"/>
                <a:cs typeface="Arial" panose="020B0604020202020204" pitchFamily="34" charset="0"/>
              </a:rPr>
              <a:t>&lt; 4</a:t>
            </a:r>
          </a:p>
        </p:txBody>
      </p:sp>
      <p:sp>
        <p:nvSpPr>
          <p:cNvPr id="28740" name="Rectangle 68"/>
          <p:cNvSpPr>
            <a:spLocks noChangeArrowheads="1"/>
          </p:cNvSpPr>
          <p:nvPr/>
        </p:nvSpPr>
        <p:spPr bwMode="auto">
          <a:xfrm>
            <a:off x="5478318" y="4188027"/>
            <a:ext cx="2376488" cy="504825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ru-RU" sz="3200" b="1">
                <a:latin typeface="Arial" panose="020B0604020202020204" pitchFamily="34" charset="0"/>
                <a:cs typeface="Arial" panose="020B0604020202020204" pitchFamily="34" charset="0"/>
              </a:rPr>
              <a:t>4 &gt; -2</a:t>
            </a:r>
          </a:p>
        </p:txBody>
      </p:sp>
      <p:sp>
        <p:nvSpPr>
          <p:cNvPr id="28741" name="Rectangle 69"/>
          <p:cNvSpPr>
            <a:spLocks noChangeArrowheads="1"/>
          </p:cNvSpPr>
          <p:nvPr/>
        </p:nvSpPr>
        <p:spPr bwMode="auto">
          <a:xfrm>
            <a:off x="5478318" y="6032702"/>
            <a:ext cx="2376488" cy="504825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3200" b="1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ru-RU" sz="3200" b="1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altLang="ru-RU" sz="32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>
                <a:latin typeface="Arial" panose="020B0604020202020204" pitchFamily="34" charset="0"/>
                <a:cs typeface="Arial" panose="020B0604020202020204" pitchFamily="34" charset="0"/>
              </a:rPr>
              <a:t>&gt; -4</a:t>
            </a:r>
          </a:p>
        </p:txBody>
      </p:sp>
      <p:sp>
        <p:nvSpPr>
          <p:cNvPr id="28742" name="Rectangle 70"/>
          <p:cNvSpPr>
            <a:spLocks noChangeArrowheads="1"/>
          </p:cNvSpPr>
          <p:nvPr/>
        </p:nvSpPr>
        <p:spPr bwMode="auto">
          <a:xfrm>
            <a:off x="2957368" y="2274800"/>
            <a:ext cx="5473700" cy="504825"/>
          </a:xfrm>
          <a:prstGeom prst="rect">
            <a:avLst/>
          </a:prstGeom>
          <a:solidFill>
            <a:srgbClr val="FF99CC"/>
          </a:solidFill>
          <a:ln w="9525">
            <a:solidFill>
              <a:srgbClr val="FF99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Координата  увеличилась</a:t>
            </a:r>
          </a:p>
        </p:txBody>
      </p:sp>
      <p:sp>
        <p:nvSpPr>
          <p:cNvPr id="28757" name="Rectangle 85"/>
          <p:cNvSpPr>
            <a:spLocks noChangeArrowheads="1"/>
          </p:cNvSpPr>
          <p:nvPr/>
        </p:nvSpPr>
        <p:spPr bwMode="auto">
          <a:xfrm>
            <a:off x="2957368" y="4188027"/>
            <a:ext cx="5473700" cy="504825"/>
          </a:xfrm>
          <a:prstGeom prst="rect">
            <a:avLst/>
          </a:prstGeom>
          <a:solidFill>
            <a:srgbClr val="FF99CC"/>
          </a:solidFill>
          <a:ln w="9525">
            <a:solidFill>
              <a:srgbClr val="FF99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Координата  уменьшилась</a:t>
            </a:r>
          </a:p>
        </p:txBody>
      </p:sp>
      <p:sp>
        <p:nvSpPr>
          <p:cNvPr id="28758" name="Rectangle 86"/>
          <p:cNvSpPr>
            <a:spLocks noChangeArrowheads="1"/>
          </p:cNvSpPr>
          <p:nvPr/>
        </p:nvSpPr>
        <p:spPr bwMode="auto">
          <a:xfrm>
            <a:off x="2957368" y="6032702"/>
            <a:ext cx="5473700" cy="504825"/>
          </a:xfrm>
          <a:prstGeom prst="rect">
            <a:avLst/>
          </a:prstGeom>
          <a:solidFill>
            <a:srgbClr val="FF99CC"/>
          </a:solidFill>
          <a:ln w="9525">
            <a:solidFill>
              <a:srgbClr val="FF99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Координата  уменьшилась</a:t>
            </a:r>
          </a:p>
        </p:txBody>
      </p:sp>
      <p:sp>
        <p:nvSpPr>
          <p:cNvPr id="7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-5699" y="27178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ЗАДАНИЕ: ЗАПОЛНИТЕ ПРОПУСКИ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398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7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7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7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7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28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87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7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28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8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28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87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87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8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2.96296E-6 L 0.41042 0.0044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87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21" y="20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8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87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87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8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8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8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8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2" dur="10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64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87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87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8" dur="1000"/>
                                        <p:tgtEl>
                                          <p:spTgt spid="28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8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28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87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87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8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3.7037E-6 L -0.35416 0.00486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287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08" y="231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87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87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8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87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87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8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87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87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8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86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86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9" dur="1000"/>
                                        <p:tgtEl>
                                          <p:spTgt spid="28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87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8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5" dur="1000"/>
                                        <p:tgtEl>
                                          <p:spTgt spid="28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28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3" dur="500"/>
                                        <p:tgtEl>
                                          <p:spTgt spid="28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87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87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28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1.85185E-6 L -0.18021 0.00463 " pathEditMode="relative" rAng="0" ptsTypes="AA">
                                      <p:cBhvr>
                                        <p:cTn id="132" dur="2000" fill="hold"/>
                                        <p:tgtEl>
                                          <p:spTgt spid="287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10" y="231"/>
                                    </p:animMotion>
                                  </p:childTnLst>
                                </p:cTn>
                              </p:par>
                              <p:par>
                                <p:cTn id="13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8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8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28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 nodeType="clickPar">
                      <p:stCondLst>
                        <p:cond delay="indefinite"/>
                      </p:stCondLst>
                      <p:childTnLst>
                        <p:par>
                          <p:cTn id="1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287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287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28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 nodeType="clickPar">
                      <p:stCondLst>
                        <p:cond delay="indefinite"/>
                      </p:stCondLst>
                      <p:childTnLst>
                        <p:par>
                          <p:cTn id="1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287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287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287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287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 tmFilter="0,0; .5, 1; 1, 1"/>
                                        <p:tgtEl>
                                          <p:spTgt spid="28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 nodeType="clickPar">
                      <p:stCondLst>
                        <p:cond delay="indefinite"/>
                      </p:stCondLst>
                      <p:childTnLst>
                        <p:par>
                          <p:cTn id="1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287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287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287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287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500" tmFilter="0,0; .5, 1; 1, 1"/>
                                        <p:tgtEl>
                                          <p:spTgt spid="28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 nodeType="clickPar">
                      <p:stCondLst>
                        <p:cond delay="indefinite"/>
                      </p:stCondLst>
                      <p:childTnLst>
                        <p:par>
                          <p:cTn id="1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287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287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287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287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 tmFilter="0,0; .5, 1; 1, 1"/>
                                        <p:tgtEl>
                                          <p:spTgt spid="28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 nodeType="clickPar">
                      <p:stCondLst>
                        <p:cond delay="indefinite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287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287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287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287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500" tmFilter="0,0; .5, 1; 1, 1"/>
                                        <p:tgtEl>
                                          <p:spTgt spid="28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 nodeType="clickPar">
                      <p:stCondLst>
                        <p:cond delay="indefinite"/>
                      </p:stCondLst>
                      <p:childTnLst>
                        <p:par>
                          <p:cTn id="1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28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28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287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287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500" tmFilter="0,0; .5, 1; 1, 1"/>
                                        <p:tgtEl>
                                          <p:spTgt spid="28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 nodeType="clickPar">
                      <p:stCondLst>
                        <p:cond delay="indefinite"/>
                      </p:stCondLst>
                      <p:childTnLst>
                        <p:par>
                          <p:cTn id="1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287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287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287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287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8" dur="500" tmFilter="0,0; .5, 1; 1, 1"/>
                                        <p:tgtEl>
                                          <p:spTgt spid="28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18" grpId="0"/>
      <p:bldP spid="28720" grpId="0"/>
      <p:bldP spid="28721" grpId="0"/>
      <p:bldP spid="28722" grpId="0"/>
      <p:bldP spid="28723" grpId="0" animBg="1"/>
      <p:bldP spid="28724" grpId="0"/>
      <p:bldP spid="28726" grpId="0"/>
      <p:bldP spid="28727" grpId="0"/>
      <p:bldP spid="28728" grpId="0"/>
      <p:bldP spid="28729" grpId="0" animBg="1"/>
      <p:bldP spid="28730" grpId="0"/>
      <p:bldP spid="28732" grpId="0"/>
      <p:bldP spid="28733" grpId="0"/>
      <p:bldP spid="28734" grpId="0"/>
      <p:bldP spid="28735" grpId="0" animBg="1"/>
      <p:bldP spid="28739" grpId="0" animBg="1"/>
      <p:bldP spid="28740" grpId="0" animBg="1"/>
      <p:bldP spid="28741" grpId="0" animBg="1"/>
      <p:bldP spid="28742" grpId="0" animBg="1"/>
      <p:bldP spid="28757" grpId="0" animBg="1"/>
      <p:bldP spid="2875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4367213" y="1125538"/>
            <a:ext cx="110479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800" b="1">
                <a:latin typeface="Arial" panose="020B0604020202020204" pitchFamily="34" charset="0"/>
                <a:cs typeface="Arial" panose="020B0604020202020204" pitchFamily="34" charset="0"/>
              </a:rPr>
              <a:t>А(-3) </a:t>
            </a:r>
          </a:p>
        </p:txBody>
      </p:sp>
      <p:sp>
        <p:nvSpPr>
          <p:cNvPr id="34823" name="Line 7"/>
          <p:cNvSpPr>
            <a:spLocks noChangeShapeType="1"/>
          </p:cNvSpPr>
          <p:nvPr/>
        </p:nvSpPr>
        <p:spPr bwMode="auto">
          <a:xfrm>
            <a:off x="5448300" y="1484313"/>
            <a:ext cx="2806700" cy="0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824" name="Text Box 8"/>
          <p:cNvSpPr txBox="1">
            <a:spLocks noChangeArrowheads="1"/>
          </p:cNvSpPr>
          <p:nvPr/>
        </p:nvSpPr>
        <p:spPr bwMode="auto">
          <a:xfrm>
            <a:off x="8256588" y="1125538"/>
            <a:ext cx="100540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2800" b="1">
                <a:latin typeface="Arial" panose="020B0604020202020204" pitchFamily="34" charset="0"/>
                <a:cs typeface="Arial" panose="020B0604020202020204" pitchFamily="34" charset="0"/>
              </a:rPr>
              <a:t>D(-7)</a:t>
            </a:r>
            <a:endParaRPr lang="ru-RU" altLang="ru-RU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825" name="Oval 9"/>
          <p:cNvSpPr>
            <a:spLocks noChangeArrowheads="1"/>
          </p:cNvSpPr>
          <p:nvPr/>
        </p:nvSpPr>
        <p:spPr bwMode="auto">
          <a:xfrm>
            <a:off x="6527801" y="692150"/>
            <a:ext cx="576263" cy="769938"/>
          </a:xfrm>
          <a:prstGeom prst="ellipse">
            <a:avLst/>
          </a:prstGeom>
          <a:solidFill>
            <a:srgbClr val="FCD4F7"/>
          </a:solidFill>
          <a:ln w="9525">
            <a:solidFill>
              <a:srgbClr val="FCD4F7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4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4826" name="Text Box 10"/>
          <p:cNvSpPr txBox="1">
            <a:spLocks noChangeArrowheads="1"/>
          </p:cNvSpPr>
          <p:nvPr/>
        </p:nvSpPr>
        <p:spPr bwMode="auto">
          <a:xfrm>
            <a:off x="4367214" y="2062163"/>
            <a:ext cx="10239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800" b="1">
                <a:latin typeface="Arial" panose="020B0604020202020204" pitchFamily="34" charset="0"/>
                <a:cs typeface="Arial" panose="020B0604020202020204" pitchFamily="34" charset="0"/>
              </a:rPr>
              <a:t>М(2) </a:t>
            </a:r>
          </a:p>
        </p:txBody>
      </p:sp>
      <p:sp>
        <p:nvSpPr>
          <p:cNvPr id="34827" name="Line 11"/>
          <p:cNvSpPr>
            <a:spLocks noChangeShapeType="1"/>
          </p:cNvSpPr>
          <p:nvPr/>
        </p:nvSpPr>
        <p:spPr bwMode="auto">
          <a:xfrm>
            <a:off x="5448300" y="2420938"/>
            <a:ext cx="2806700" cy="0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828" name="Text Box 12"/>
          <p:cNvSpPr txBox="1">
            <a:spLocks noChangeArrowheads="1"/>
          </p:cNvSpPr>
          <p:nvPr/>
        </p:nvSpPr>
        <p:spPr bwMode="auto">
          <a:xfrm>
            <a:off x="8256588" y="2062163"/>
            <a:ext cx="100540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2800" b="1">
                <a:latin typeface="Arial" panose="020B0604020202020204" pitchFamily="34" charset="0"/>
                <a:cs typeface="Arial" panose="020B0604020202020204" pitchFamily="34" charset="0"/>
              </a:rPr>
              <a:t>N(-</a:t>
            </a:r>
            <a:r>
              <a:rPr lang="ru-RU" altLang="ru-RU" sz="2800" b="1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altLang="ru-RU" sz="2800" b="1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altLang="ru-RU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829" name="Oval 13"/>
          <p:cNvSpPr>
            <a:spLocks noChangeArrowheads="1"/>
          </p:cNvSpPr>
          <p:nvPr/>
        </p:nvSpPr>
        <p:spPr bwMode="auto">
          <a:xfrm>
            <a:off x="6527801" y="1628775"/>
            <a:ext cx="576263" cy="769938"/>
          </a:xfrm>
          <a:prstGeom prst="ellipse">
            <a:avLst/>
          </a:prstGeom>
          <a:solidFill>
            <a:srgbClr val="FCD4F7"/>
          </a:solidFill>
          <a:ln w="9525">
            <a:solidFill>
              <a:srgbClr val="FCD4F7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4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4830" name="Text Box 14"/>
          <p:cNvSpPr txBox="1">
            <a:spLocks noChangeArrowheads="1"/>
          </p:cNvSpPr>
          <p:nvPr/>
        </p:nvSpPr>
        <p:spPr bwMode="auto">
          <a:xfrm>
            <a:off x="4367214" y="2998788"/>
            <a:ext cx="108395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2800" b="1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ru-RU" altLang="ru-RU" sz="2800" b="1">
                <a:latin typeface="Arial" panose="020B0604020202020204" pitchFamily="34" charset="0"/>
                <a:cs typeface="Arial" panose="020B0604020202020204" pitchFamily="34" charset="0"/>
              </a:rPr>
              <a:t>(-</a:t>
            </a:r>
            <a:r>
              <a:rPr lang="en-US" altLang="ru-RU" sz="2800" b="1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sz="2800" b="1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  <p:sp>
        <p:nvSpPr>
          <p:cNvPr id="34831" name="Line 15"/>
          <p:cNvSpPr>
            <a:spLocks noChangeShapeType="1"/>
          </p:cNvSpPr>
          <p:nvPr/>
        </p:nvSpPr>
        <p:spPr bwMode="auto">
          <a:xfrm>
            <a:off x="5448300" y="3357563"/>
            <a:ext cx="2806700" cy="0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832" name="Text Box 16"/>
          <p:cNvSpPr txBox="1">
            <a:spLocks noChangeArrowheads="1"/>
          </p:cNvSpPr>
          <p:nvPr/>
        </p:nvSpPr>
        <p:spPr bwMode="auto">
          <a:xfrm>
            <a:off x="8256588" y="2998788"/>
            <a:ext cx="94448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2800" b="1">
                <a:latin typeface="Arial" panose="020B0604020202020204" pitchFamily="34" charset="0"/>
                <a:cs typeface="Arial" panose="020B0604020202020204" pitchFamily="34" charset="0"/>
              </a:rPr>
              <a:t>F(</a:t>
            </a:r>
            <a:r>
              <a:rPr lang="ru-RU" altLang="ru-RU" sz="28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>
                <a:latin typeface="Arial" panose="020B0604020202020204" pitchFamily="34" charset="0"/>
                <a:cs typeface="Arial" panose="020B0604020202020204" pitchFamily="34" charset="0"/>
              </a:rPr>
              <a:t>5)</a:t>
            </a:r>
            <a:endParaRPr lang="ru-RU" altLang="ru-RU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833" name="Oval 17"/>
          <p:cNvSpPr>
            <a:spLocks noChangeArrowheads="1"/>
          </p:cNvSpPr>
          <p:nvPr/>
        </p:nvSpPr>
        <p:spPr bwMode="auto">
          <a:xfrm>
            <a:off x="6527801" y="2565400"/>
            <a:ext cx="576263" cy="769938"/>
          </a:xfrm>
          <a:prstGeom prst="ellipse">
            <a:avLst/>
          </a:prstGeom>
          <a:solidFill>
            <a:srgbClr val="FCD4F7"/>
          </a:solidFill>
          <a:ln w="9525">
            <a:solidFill>
              <a:srgbClr val="FCD4F7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4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4834" name="Oval 18"/>
          <p:cNvSpPr>
            <a:spLocks noChangeArrowheads="1"/>
          </p:cNvSpPr>
          <p:nvPr/>
        </p:nvSpPr>
        <p:spPr bwMode="auto">
          <a:xfrm>
            <a:off x="6527801" y="692150"/>
            <a:ext cx="576263" cy="769938"/>
          </a:xfrm>
          <a:prstGeom prst="ellipse">
            <a:avLst/>
          </a:prstGeom>
          <a:solidFill>
            <a:srgbClr val="CCFFCC"/>
          </a:solidFill>
          <a:ln w="9525">
            <a:solidFill>
              <a:srgbClr val="CCFF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44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-4</a:t>
            </a:r>
          </a:p>
        </p:txBody>
      </p:sp>
      <p:sp>
        <p:nvSpPr>
          <p:cNvPr id="34835" name="Oval 19"/>
          <p:cNvSpPr>
            <a:spLocks noChangeArrowheads="1"/>
          </p:cNvSpPr>
          <p:nvPr/>
        </p:nvSpPr>
        <p:spPr bwMode="auto">
          <a:xfrm>
            <a:off x="6527801" y="1628775"/>
            <a:ext cx="576263" cy="769938"/>
          </a:xfrm>
          <a:prstGeom prst="ellipse">
            <a:avLst/>
          </a:prstGeom>
          <a:solidFill>
            <a:srgbClr val="CCFFCC"/>
          </a:solidFill>
          <a:ln w="9525">
            <a:solidFill>
              <a:srgbClr val="CCFF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44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-6</a:t>
            </a:r>
          </a:p>
        </p:txBody>
      </p:sp>
      <p:sp>
        <p:nvSpPr>
          <p:cNvPr id="34836" name="Oval 20"/>
          <p:cNvSpPr>
            <a:spLocks noChangeArrowheads="1"/>
          </p:cNvSpPr>
          <p:nvPr/>
        </p:nvSpPr>
        <p:spPr bwMode="auto">
          <a:xfrm>
            <a:off x="6527801" y="2565400"/>
            <a:ext cx="576263" cy="769938"/>
          </a:xfrm>
          <a:prstGeom prst="ellipse">
            <a:avLst/>
          </a:prstGeom>
          <a:solidFill>
            <a:srgbClr val="CCFFCC"/>
          </a:solidFill>
          <a:ln w="9525">
            <a:solidFill>
              <a:srgbClr val="CCFF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44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</a:t>
            </a:r>
          </a:p>
        </p:txBody>
      </p:sp>
      <p:sp>
        <p:nvSpPr>
          <p:cNvPr id="34838" name="Text Box 22"/>
          <p:cNvSpPr txBox="1">
            <a:spLocks noChangeArrowheads="1"/>
          </p:cNvSpPr>
          <p:nvPr/>
        </p:nvSpPr>
        <p:spPr bwMode="auto">
          <a:xfrm>
            <a:off x="2422526" y="4222751"/>
            <a:ext cx="110479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800" b="1">
                <a:latin typeface="Arial" panose="020B0604020202020204" pitchFamily="34" charset="0"/>
                <a:cs typeface="Arial" panose="020B0604020202020204" pitchFamily="34" charset="0"/>
              </a:rPr>
              <a:t>В(-4) </a:t>
            </a:r>
          </a:p>
        </p:txBody>
      </p:sp>
      <p:sp>
        <p:nvSpPr>
          <p:cNvPr id="34839" name="Line 23"/>
          <p:cNvSpPr>
            <a:spLocks noChangeShapeType="1"/>
          </p:cNvSpPr>
          <p:nvPr/>
        </p:nvSpPr>
        <p:spPr bwMode="auto">
          <a:xfrm>
            <a:off x="3503613" y="4581525"/>
            <a:ext cx="2806700" cy="0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840" name="Text Box 24"/>
          <p:cNvSpPr txBox="1">
            <a:spLocks noChangeArrowheads="1"/>
          </p:cNvSpPr>
          <p:nvPr/>
        </p:nvSpPr>
        <p:spPr bwMode="auto">
          <a:xfrm>
            <a:off x="6311901" y="4076701"/>
            <a:ext cx="119936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2800" b="1">
                <a:latin typeface="Arial" panose="020B0604020202020204" pitchFamily="34" charset="0"/>
                <a:cs typeface="Arial" panose="020B0604020202020204" pitchFamily="34" charset="0"/>
              </a:rPr>
              <a:t>F(</a:t>
            </a:r>
            <a:r>
              <a:rPr lang="ru-RU" altLang="ru-RU" sz="28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altLang="ru-RU" sz="2800" b="1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altLang="ru-RU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841" name="Oval 25"/>
          <p:cNvSpPr>
            <a:spLocks noChangeArrowheads="1"/>
          </p:cNvSpPr>
          <p:nvPr/>
        </p:nvSpPr>
        <p:spPr bwMode="auto">
          <a:xfrm>
            <a:off x="4583113" y="3789364"/>
            <a:ext cx="576262" cy="769937"/>
          </a:xfrm>
          <a:prstGeom prst="ellipse">
            <a:avLst/>
          </a:prstGeom>
          <a:solidFill>
            <a:srgbClr val="CCFFCC"/>
          </a:solidFill>
          <a:ln w="9525">
            <a:solidFill>
              <a:srgbClr val="CCFF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4400" b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34842" name="Text Box 26"/>
          <p:cNvSpPr txBox="1">
            <a:spLocks noChangeArrowheads="1"/>
          </p:cNvSpPr>
          <p:nvPr/>
        </p:nvSpPr>
        <p:spPr bwMode="auto">
          <a:xfrm>
            <a:off x="2422526" y="5011739"/>
            <a:ext cx="127470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800" b="1">
                <a:latin typeface="Arial" panose="020B0604020202020204" pitchFamily="34" charset="0"/>
                <a:cs typeface="Arial" panose="020B0604020202020204" pitchFamily="34" charset="0"/>
              </a:rPr>
              <a:t>Р( </a:t>
            </a:r>
            <a:r>
              <a:rPr lang="ru-RU" altLang="ru-RU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ru-RU" altLang="ru-RU" sz="2800" b="1">
                <a:latin typeface="Arial" panose="020B0604020202020204" pitchFamily="34" charset="0"/>
                <a:cs typeface="Arial" panose="020B0604020202020204" pitchFamily="34" charset="0"/>
              </a:rPr>
              <a:t> ) </a:t>
            </a:r>
          </a:p>
        </p:txBody>
      </p:sp>
      <p:sp>
        <p:nvSpPr>
          <p:cNvPr id="34843" name="Line 27"/>
          <p:cNvSpPr>
            <a:spLocks noChangeShapeType="1"/>
          </p:cNvSpPr>
          <p:nvPr/>
        </p:nvSpPr>
        <p:spPr bwMode="auto">
          <a:xfrm>
            <a:off x="3503613" y="5516563"/>
            <a:ext cx="2806700" cy="0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844" name="Text Box 28"/>
          <p:cNvSpPr txBox="1">
            <a:spLocks noChangeArrowheads="1"/>
          </p:cNvSpPr>
          <p:nvPr/>
        </p:nvSpPr>
        <p:spPr bwMode="auto">
          <a:xfrm>
            <a:off x="6311901" y="5011739"/>
            <a:ext cx="98777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2800" b="1">
                <a:latin typeface="Arial" panose="020B0604020202020204" pitchFamily="34" charset="0"/>
                <a:cs typeface="Arial" panose="020B0604020202020204" pitchFamily="34" charset="0"/>
              </a:rPr>
              <a:t>F(</a:t>
            </a:r>
            <a:r>
              <a:rPr lang="ru-RU" altLang="ru-RU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b="1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altLang="ru-RU" sz="2800" b="1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altLang="ru-RU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845" name="Oval 29"/>
          <p:cNvSpPr>
            <a:spLocks noChangeArrowheads="1"/>
          </p:cNvSpPr>
          <p:nvPr/>
        </p:nvSpPr>
        <p:spPr bwMode="auto">
          <a:xfrm>
            <a:off x="4583113" y="4724400"/>
            <a:ext cx="576262" cy="769938"/>
          </a:xfrm>
          <a:prstGeom prst="ellipse">
            <a:avLst/>
          </a:prstGeom>
          <a:solidFill>
            <a:srgbClr val="CCFFCC"/>
          </a:solidFill>
          <a:ln w="9525">
            <a:solidFill>
              <a:srgbClr val="CCFF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4400" b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</a:p>
        </p:txBody>
      </p:sp>
      <p:sp>
        <p:nvSpPr>
          <p:cNvPr id="34846" name="Text Box 30"/>
          <p:cNvSpPr txBox="1">
            <a:spLocks noChangeArrowheads="1"/>
          </p:cNvSpPr>
          <p:nvPr/>
        </p:nvSpPr>
        <p:spPr bwMode="auto">
          <a:xfrm>
            <a:off x="2422526" y="5948364"/>
            <a:ext cx="129554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В( </a:t>
            </a:r>
            <a:r>
              <a:rPr lang="ru-RU" altLang="ru-RU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) </a:t>
            </a:r>
          </a:p>
        </p:txBody>
      </p:sp>
      <p:sp>
        <p:nvSpPr>
          <p:cNvPr id="34847" name="Line 31"/>
          <p:cNvSpPr>
            <a:spLocks noChangeShapeType="1"/>
          </p:cNvSpPr>
          <p:nvPr/>
        </p:nvSpPr>
        <p:spPr bwMode="auto">
          <a:xfrm>
            <a:off x="3503613" y="6453188"/>
            <a:ext cx="2806700" cy="0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848" name="Text Box 32"/>
          <p:cNvSpPr txBox="1">
            <a:spLocks noChangeArrowheads="1"/>
          </p:cNvSpPr>
          <p:nvPr/>
        </p:nvSpPr>
        <p:spPr bwMode="auto">
          <a:xfrm>
            <a:off x="6311901" y="6094413"/>
            <a:ext cx="96372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2800" b="1">
                <a:latin typeface="Arial" panose="020B0604020202020204" pitchFamily="34" charset="0"/>
                <a:cs typeface="Arial" panose="020B0604020202020204" pitchFamily="34" charset="0"/>
              </a:rPr>
              <a:t>F(</a:t>
            </a:r>
            <a:r>
              <a:rPr lang="ru-RU" altLang="ru-RU" sz="2800" b="1">
                <a:latin typeface="Arial" panose="020B0604020202020204" pitchFamily="34" charset="0"/>
                <a:cs typeface="Arial" panose="020B0604020202020204" pitchFamily="34" charset="0"/>
              </a:rPr>
              <a:t>-5</a:t>
            </a:r>
            <a:r>
              <a:rPr lang="en-US" altLang="ru-RU" sz="2800" b="1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altLang="ru-RU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849" name="Oval 33"/>
          <p:cNvSpPr>
            <a:spLocks noChangeArrowheads="1"/>
          </p:cNvSpPr>
          <p:nvPr/>
        </p:nvSpPr>
        <p:spPr bwMode="auto">
          <a:xfrm>
            <a:off x="4583113" y="5661025"/>
            <a:ext cx="576262" cy="769938"/>
          </a:xfrm>
          <a:prstGeom prst="ellipse">
            <a:avLst/>
          </a:prstGeom>
          <a:solidFill>
            <a:srgbClr val="CCFFCC"/>
          </a:solidFill>
          <a:ln w="9525">
            <a:solidFill>
              <a:srgbClr val="CCFF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4400" b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4850" name="Oval 34"/>
          <p:cNvSpPr>
            <a:spLocks noChangeArrowheads="1"/>
          </p:cNvSpPr>
          <p:nvPr/>
        </p:nvSpPr>
        <p:spPr bwMode="auto">
          <a:xfrm>
            <a:off x="6767483" y="4083346"/>
            <a:ext cx="504825" cy="76993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rgbClr val="FFFF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ru-RU" altLang="ru-RU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34851" name="Oval 35"/>
          <p:cNvSpPr>
            <a:spLocks noChangeArrowheads="1"/>
          </p:cNvSpPr>
          <p:nvPr/>
        </p:nvSpPr>
        <p:spPr bwMode="auto">
          <a:xfrm>
            <a:off x="2868939" y="4992618"/>
            <a:ext cx="504825" cy="76993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rgbClr val="FFFF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ru-RU" altLang="ru-RU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34852" name="Oval 36"/>
          <p:cNvSpPr>
            <a:spLocks noChangeArrowheads="1"/>
          </p:cNvSpPr>
          <p:nvPr/>
        </p:nvSpPr>
        <p:spPr bwMode="auto">
          <a:xfrm>
            <a:off x="2892642" y="5960632"/>
            <a:ext cx="504825" cy="76993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rgbClr val="FFFF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ru-RU" altLang="ru-RU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-8</a:t>
            </a: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 rotWithShape="1">
          <a:blip r:embed="rId3"/>
          <a:srcRect r="53725"/>
          <a:stretch/>
        </p:blipFill>
        <p:spPr>
          <a:xfrm>
            <a:off x="1561790" y="1066891"/>
            <a:ext cx="2021199" cy="3174336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3"/>
          <a:srcRect l="45447"/>
          <a:stretch/>
        </p:blipFill>
        <p:spPr>
          <a:xfrm>
            <a:off x="8275791" y="3581131"/>
            <a:ext cx="2267518" cy="3020786"/>
          </a:xfrm>
          <a:prstGeom prst="rect">
            <a:avLst/>
          </a:prstGeom>
        </p:spPr>
      </p:pic>
      <p:sp>
        <p:nvSpPr>
          <p:cNvPr id="37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-5699" y="27178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ЗАДАНИЕ: ЗАПОЛНИТЕ ПРОПУСКИ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2582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4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34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48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48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34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8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34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48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48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34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48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48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4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48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48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34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48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48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34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48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48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1" dur="1000"/>
                                        <p:tgtEl>
                                          <p:spTgt spid="34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7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48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48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4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48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48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4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48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48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4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48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48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4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48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48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5" dur="1000"/>
                                        <p:tgtEl>
                                          <p:spTgt spid="34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48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48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1" dur="1000"/>
                                        <p:tgtEl>
                                          <p:spTgt spid="34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48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48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7" dur="1000"/>
                                        <p:tgtEl>
                                          <p:spTgt spid="34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48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348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34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4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4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0" dur="1000"/>
                                        <p:tgtEl>
                                          <p:spTgt spid="34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4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34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6" dur="1000"/>
                                        <p:tgtEl>
                                          <p:spTgt spid="34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4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4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2" dur="1000"/>
                                        <p:tgtEl>
                                          <p:spTgt spid="34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348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348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34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 nodeType="clickPar">
                      <p:stCondLst>
                        <p:cond delay="indefinite"/>
                      </p:stCondLst>
                      <p:childTnLst>
                        <p:par>
                          <p:cTn id="1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348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34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5" dur="1000"/>
                                        <p:tgtEl>
                                          <p:spTgt spid="34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4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34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1" dur="1000"/>
                                        <p:tgtEl>
                                          <p:spTgt spid="34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34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34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7" dur="1000"/>
                                        <p:tgtEl>
                                          <p:spTgt spid="34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348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348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34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 nodeType="clickPar">
                      <p:stCondLst>
                        <p:cond delay="indefinite"/>
                      </p:stCondLst>
                      <p:childTnLst>
                        <p:par>
                          <p:cTn id="1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348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348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34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 nodeType="clickPar">
                      <p:stCondLst>
                        <p:cond delay="indefinite"/>
                      </p:stCondLst>
                      <p:childTnLst>
                        <p:par>
                          <p:cTn id="1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348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348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34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 nodeType="clickPar">
                      <p:stCondLst>
                        <p:cond delay="indefinite"/>
                      </p:stCondLst>
                      <p:childTnLst>
                        <p:par>
                          <p:cTn id="1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348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348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34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2" grpId="0"/>
      <p:bldP spid="34824" grpId="0"/>
      <p:bldP spid="34825" grpId="0" animBg="1"/>
      <p:bldP spid="34826" grpId="0"/>
      <p:bldP spid="34828" grpId="0"/>
      <p:bldP spid="34829" grpId="0" animBg="1"/>
      <p:bldP spid="34830" grpId="0"/>
      <p:bldP spid="34832" grpId="0"/>
      <p:bldP spid="34833" grpId="0" animBg="1"/>
      <p:bldP spid="34834" grpId="0" animBg="1"/>
      <p:bldP spid="34835" grpId="0" animBg="1"/>
      <p:bldP spid="34836" grpId="0" animBg="1"/>
      <p:bldP spid="34838" grpId="0"/>
      <p:bldP spid="34840" grpId="0"/>
      <p:bldP spid="34841" grpId="0" animBg="1"/>
      <p:bldP spid="34842" grpId="0"/>
      <p:bldP spid="34844" grpId="0"/>
      <p:bldP spid="34845" grpId="0" animBg="1"/>
      <p:bldP spid="34846" grpId="0"/>
      <p:bldP spid="34848" grpId="0"/>
      <p:bldP spid="34849" grpId="0" animBg="1"/>
      <p:bldP spid="34850" grpId="0" animBg="1"/>
      <p:bldP spid="34851" grpId="0" animBg="1"/>
      <p:bldP spid="3485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68239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ПО УЧЕБНИКУ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43154" y="1198474"/>
            <a:ext cx="1091656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769.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Обозначьте на оси координат точку А(3). Сдвиньте точку А на: </a:t>
            </a:r>
            <a:r>
              <a:rPr lang="ru-RU" sz="3200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-5;   </a:t>
            </a:r>
            <a:r>
              <a:rPr lang="ru-RU" sz="3200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+4;   </a:t>
            </a:r>
            <a:r>
              <a:rPr lang="ru-RU" sz="3200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-6;   </a:t>
            </a:r>
            <a:r>
              <a:rPr lang="ru-RU" sz="3200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+2,5 и обозначьте точку, в которую она перейдет, запишите её координату. Примите за единичный отрезок 2 клетки.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3"/>
          <p:cNvGrpSpPr>
            <a:grpSpLocks/>
          </p:cNvGrpSpPr>
          <p:nvPr/>
        </p:nvGrpSpPr>
        <p:grpSpPr bwMode="auto">
          <a:xfrm>
            <a:off x="1434814" y="4621127"/>
            <a:ext cx="8569325" cy="914400"/>
            <a:chOff x="150" y="1584"/>
            <a:chExt cx="5398" cy="576"/>
          </a:xfrm>
        </p:grpSpPr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150" y="1584"/>
              <a:ext cx="5398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ru-RU" alt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ru-RU" alt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altLang="ru-RU" sz="24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ru-RU" altLang="ru-RU" sz="24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ru-RU" alt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 </a:t>
              </a:r>
              <a:r>
                <a:rPr lang="ru-RU" altLang="ru-RU" sz="24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ru-RU" altLang="ru-RU" sz="24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ru-RU" alt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-</a:t>
              </a:r>
              <a:r>
                <a:rPr lang="ru-RU" alt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ru-RU" alt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 0       1       2   </a:t>
              </a:r>
              <a:r>
                <a:rPr lang="ru-RU" alt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ru-RU" altLang="ru-RU" sz="24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ru-RU" alt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ru-RU" alt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4       </a:t>
              </a:r>
              <a:r>
                <a:rPr lang="ru-RU" alt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5 </a:t>
              </a:r>
              <a:r>
                <a:rPr lang="ru-RU" altLang="ru-RU" sz="24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5,5</a:t>
              </a:r>
              <a:r>
                <a:rPr lang="ru-RU" alt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6      </a:t>
              </a:r>
              <a:r>
                <a:rPr lang="ru-RU" altLang="ru-RU" sz="24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  <a:r>
                <a:rPr lang="ru-RU" alt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    </a:t>
              </a:r>
              <a:r>
                <a:rPr lang="ru-RU" alt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х</a:t>
              </a:r>
            </a:p>
          </p:txBody>
        </p:sp>
        <p:sp>
          <p:nvSpPr>
            <p:cNvPr id="7" name="Line 5"/>
            <p:cNvSpPr>
              <a:spLocks noChangeShapeType="1"/>
            </p:cNvSpPr>
            <p:nvPr/>
          </p:nvSpPr>
          <p:spPr bwMode="auto">
            <a:xfrm>
              <a:off x="431" y="1752"/>
              <a:ext cx="4989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Line 6"/>
            <p:cNvSpPr>
              <a:spLocks noChangeShapeType="1"/>
            </p:cNvSpPr>
            <p:nvPr/>
          </p:nvSpPr>
          <p:spPr bwMode="auto">
            <a:xfrm>
              <a:off x="612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106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>
              <a:off x="1519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Line 9"/>
            <p:cNvSpPr>
              <a:spLocks noChangeShapeType="1"/>
            </p:cNvSpPr>
            <p:nvPr/>
          </p:nvSpPr>
          <p:spPr bwMode="auto">
            <a:xfrm>
              <a:off x="1973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Line 10"/>
            <p:cNvSpPr>
              <a:spLocks noChangeShapeType="1"/>
            </p:cNvSpPr>
            <p:nvPr/>
          </p:nvSpPr>
          <p:spPr bwMode="auto">
            <a:xfrm>
              <a:off x="242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Line 11"/>
            <p:cNvSpPr>
              <a:spLocks noChangeShapeType="1"/>
            </p:cNvSpPr>
            <p:nvPr/>
          </p:nvSpPr>
          <p:spPr bwMode="auto">
            <a:xfrm>
              <a:off x="2880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Line 12"/>
            <p:cNvSpPr>
              <a:spLocks noChangeShapeType="1"/>
            </p:cNvSpPr>
            <p:nvPr/>
          </p:nvSpPr>
          <p:spPr bwMode="auto">
            <a:xfrm>
              <a:off x="333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Line 13"/>
            <p:cNvSpPr>
              <a:spLocks noChangeShapeType="1"/>
            </p:cNvSpPr>
            <p:nvPr/>
          </p:nvSpPr>
          <p:spPr bwMode="auto">
            <a:xfrm>
              <a:off x="3787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Line 14"/>
            <p:cNvSpPr>
              <a:spLocks noChangeShapeType="1"/>
            </p:cNvSpPr>
            <p:nvPr/>
          </p:nvSpPr>
          <p:spPr bwMode="auto">
            <a:xfrm>
              <a:off x="4241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Line 15"/>
            <p:cNvSpPr>
              <a:spLocks noChangeShapeType="1"/>
            </p:cNvSpPr>
            <p:nvPr/>
          </p:nvSpPr>
          <p:spPr bwMode="auto">
            <a:xfrm>
              <a:off x="469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Line 16"/>
            <p:cNvSpPr>
              <a:spLocks noChangeShapeType="1"/>
            </p:cNvSpPr>
            <p:nvPr/>
          </p:nvSpPr>
          <p:spPr bwMode="auto">
            <a:xfrm>
              <a:off x="5148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6289157" y="4236952"/>
            <a:ext cx="427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20" name="Овал 19"/>
          <p:cNvSpPr/>
          <p:nvPr/>
        </p:nvSpPr>
        <p:spPr>
          <a:xfrm>
            <a:off x="6431385" y="4814802"/>
            <a:ext cx="168856" cy="14287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2833217" y="4824232"/>
            <a:ext cx="168856" cy="14287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2094920" y="4814797"/>
            <a:ext cx="168856" cy="14287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8203624" y="4814797"/>
            <a:ext cx="168856" cy="14287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Freeform 24"/>
          <p:cNvSpPr>
            <a:spLocks/>
          </p:cNvSpPr>
          <p:nvPr/>
        </p:nvSpPr>
        <p:spPr bwMode="auto">
          <a:xfrm>
            <a:off x="2888964" y="4253780"/>
            <a:ext cx="3542420" cy="542925"/>
          </a:xfrm>
          <a:custGeom>
            <a:avLst/>
            <a:gdLst>
              <a:gd name="T0" fmla="*/ 1387 w 1387"/>
              <a:gd name="T1" fmla="*/ 335 h 342"/>
              <a:gd name="T2" fmla="*/ 1144 w 1387"/>
              <a:gd name="T3" fmla="*/ 107 h 342"/>
              <a:gd name="T4" fmla="*/ 742 w 1387"/>
              <a:gd name="T5" fmla="*/ 1 h 342"/>
              <a:gd name="T6" fmla="*/ 348 w 1387"/>
              <a:gd name="T7" fmla="*/ 100 h 342"/>
              <a:gd name="T8" fmla="*/ 0 w 1387"/>
              <a:gd name="T9" fmla="*/ 342 h 3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87" h="342">
                <a:moveTo>
                  <a:pt x="1387" y="335"/>
                </a:moveTo>
                <a:cubicBezTo>
                  <a:pt x="1347" y="297"/>
                  <a:pt x="1252" y="163"/>
                  <a:pt x="1144" y="107"/>
                </a:cubicBezTo>
                <a:cubicBezTo>
                  <a:pt x="1036" y="51"/>
                  <a:pt x="875" y="2"/>
                  <a:pt x="742" y="1"/>
                </a:cubicBezTo>
                <a:cubicBezTo>
                  <a:pt x="609" y="0"/>
                  <a:pt x="472" y="43"/>
                  <a:pt x="348" y="100"/>
                </a:cubicBezTo>
                <a:cubicBezTo>
                  <a:pt x="224" y="157"/>
                  <a:pt x="72" y="292"/>
                  <a:pt x="0" y="342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Freeform 24"/>
          <p:cNvSpPr>
            <a:spLocks/>
          </p:cNvSpPr>
          <p:nvPr/>
        </p:nvSpPr>
        <p:spPr bwMode="auto">
          <a:xfrm>
            <a:off x="2263776" y="4003212"/>
            <a:ext cx="4225638" cy="793494"/>
          </a:xfrm>
          <a:custGeom>
            <a:avLst/>
            <a:gdLst>
              <a:gd name="T0" fmla="*/ 1387 w 1387"/>
              <a:gd name="T1" fmla="*/ 335 h 342"/>
              <a:gd name="T2" fmla="*/ 1144 w 1387"/>
              <a:gd name="T3" fmla="*/ 107 h 342"/>
              <a:gd name="T4" fmla="*/ 742 w 1387"/>
              <a:gd name="T5" fmla="*/ 1 h 342"/>
              <a:gd name="T6" fmla="*/ 348 w 1387"/>
              <a:gd name="T7" fmla="*/ 100 h 342"/>
              <a:gd name="T8" fmla="*/ 0 w 1387"/>
              <a:gd name="T9" fmla="*/ 342 h 3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87" h="342">
                <a:moveTo>
                  <a:pt x="1387" y="335"/>
                </a:moveTo>
                <a:cubicBezTo>
                  <a:pt x="1347" y="297"/>
                  <a:pt x="1252" y="163"/>
                  <a:pt x="1144" y="107"/>
                </a:cubicBezTo>
                <a:cubicBezTo>
                  <a:pt x="1036" y="51"/>
                  <a:pt x="875" y="2"/>
                  <a:pt x="742" y="1"/>
                </a:cubicBezTo>
                <a:cubicBezTo>
                  <a:pt x="609" y="0"/>
                  <a:pt x="472" y="43"/>
                  <a:pt x="348" y="100"/>
                </a:cubicBezTo>
                <a:cubicBezTo>
                  <a:pt x="224" y="157"/>
                  <a:pt x="72" y="292"/>
                  <a:pt x="0" y="342"/>
                </a:cubicBezTo>
              </a:path>
            </a:pathLst>
          </a:custGeom>
          <a:noFill/>
          <a:ln w="28575">
            <a:solidFill>
              <a:srgbClr val="1F169A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Freeform 24"/>
          <p:cNvSpPr>
            <a:spLocks/>
          </p:cNvSpPr>
          <p:nvPr/>
        </p:nvSpPr>
        <p:spPr bwMode="auto">
          <a:xfrm flipH="1">
            <a:off x="6600241" y="4318441"/>
            <a:ext cx="1648114" cy="542925"/>
          </a:xfrm>
          <a:custGeom>
            <a:avLst/>
            <a:gdLst>
              <a:gd name="T0" fmla="*/ 1387 w 1387"/>
              <a:gd name="T1" fmla="*/ 335 h 342"/>
              <a:gd name="T2" fmla="*/ 1144 w 1387"/>
              <a:gd name="T3" fmla="*/ 107 h 342"/>
              <a:gd name="T4" fmla="*/ 742 w 1387"/>
              <a:gd name="T5" fmla="*/ 1 h 342"/>
              <a:gd name="T6" fmla="*/ 348 w 1387"/>
              <a:gd name="T7" fmla="*/ 100 h 342"/>
              <a:gd name="T8" fmla="*/ 0 w 1387"/>
              <a:gd name="T9" fmla="*/ 342 h 3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87" h="342">
                <a:moveTo>
                  <a:pt x="1387" y="335"/>
                </a:moveTo>
                <a:cubicBezTo>
                  <a:pt x="1347" y="297"/>
                  <a:pt x="1252" y="163"/>
                  <a:pt x="1144" y="107"/>
                </a:cubicBezTo>
                <a:cubicBezTo>
                  <a:pt x="1036" y="51"/>
                  <a:pt x="875" y="2"/>
                  <a:pt x="742" y="1"/>
                </a:cubicBezTo>
                <a:cubicBezTo>
                  <a:pt x="609" y="0"/>
                  <a:pt x="472" y="43"/>
                  <a:pt x="348" y="100"/>
                </a:cubicBezTo>
                <a:cubicBezTo>
                  <a:pt x="224" y="157"/>
                  <a:pt x="72" y="292"/>
                  <a:pt x="0" y="342"/>
                </a:cubicBezTo>
              </a:path>
            </a:pathLst>
          </a:custGeom>
          <a:noFill/>
          <a:ln w="28575">
            <a:solidFill>
              <a:srgbClr val="00B0F0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9283123" y="4814797"/>
            <a:ext cx="168856" cy="14287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Freeform 24"/>
          <p:cNvSpPr>
            <a:spLocks/>
          </p:cNvSpPr>
          <p:nvPr/>
        </p:nvSpPr>
        <p:spPr bwMode="auto">
          <a:xfrm flipH="1">
            <a:off x="6555508" y="4007684"/>
            <a:ext cx="2813630" cy="777053"/>
          </a:xfrm>
          <a:custGeom>
            <a:avLst/>
            <a:gdLst>
              <a:gd name="T0" fmla="*/ 1387 w 1387"/>
              <a:gd name="T1" fmla="*/ 335 h 342"/>
              <a:gd name="T2" fmla="*/ 1144 w 1387"/>
              <a:gd name="T3" fmla="*/ 107 h 342"/>
              <a:gd name="T4" fmla="*/ 742 w 1387"/>
              <a:gd name="T5" fmla="*/ 1 h 342"/>
              <a:gd name="T6" fmla="*/ 348 w 1387"/>
              <a:gd name="T7" fmla="*/ 100 h 342"/>
              <a:gd name="T8" fmla="*/ 0 w 1387"/>
              <a:gd name="T9" fmla="*/ 342 h 3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87" h="342">
                <a:moveTo>
                  <a:pt x="1387" y="335"/>
                </a:moveTo>
                <a:cubicBezTo>
                  <a:pt x="1347" y="297"/>
                  <a:pt x="1252" y="163"/>
                  <a:pt x="1144" y="107"/>
                </a:cubicBezTo>
                <a:cubicBezTo>
                  <a:pt x="1036" y="51"/>
                  <a:pt x="875" y="2"/>
                  <a:pt x="742" y="1"/>
                </a:cubicBezTo>
                <a:cubicBezTo>
                  <a:pt x="609" y="0"/>
                  <a:pt x="472" y="43"/>
                  <a:pt x="348" y="100"/>
                </a:cubicBezTo>
                <a:cubicBezTo>
                  <a:pt x="224" y="157"/>
                  <a:pt x="72" y="292"/>
                  <a:pt x="0" y="342"/>
                </a:cubicBezTo>
              </a:path>
            </a:pathLst>
          </a:custGeom>
          <a:noFill/>
          <a:ln w="28575">
            <a:solidFill>
              <a:srgbClr val="00B050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606338" y="5640475"/>
            <a:ext cx="83978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 (-3),           А(7),            А(-2),           А(5,5) 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8742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5" grpId="0" animBg="1"/>
      <p:bldP spid="30" grpId="0" animBg="1"/>
      <p:bldP spid="31" grpId="0" animBg="1"/>
      <p:bldP spid="32" grpId="0" animBg="1"/>
      <p:bldP spid="27" grpId="0" animBg="1"/>
      <p:bldP spid="2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68239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ПО УЧЕБНИКУ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3879" y="1285347"/>
            <a:ext cx="112213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775.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В каком направлении и насколько единиц нужно сдвинуть точку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К(2)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чтобы получить точку: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L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(-1);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(5);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(0);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(-2)?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3"/>
          <p:cNvGrpSpPr>
            <a:grpSpLocks/>
          </p:cNvGrpSpPr>
          <p:nvPr/>
        </p:nvGrpSpPr>
        <p:grpSpPr bwMode="auto">
          <a:xfrm>
            <a:off x="1384708" y="3804666"/>
            <a:ext cx="8569325" cy="914400"/>
            <a:chOff x="150" y="1584"/>
            <a:chExt cx="5398" cy="576"/>
          </a:xfrm>
        </p:grpSpPr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150" y="1584"/>
              <a:ext cx="5398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ru-RU" alt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ru-RU" alt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-</a:t>
              </a:r>
              <a:r>
                <a:rPr lang="ru-RU" alt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ru-RU" alt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 -</a:t>
              </a:r>
              <a:r>
                <a:rPr lang="ru-RU" alt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ru-RU" alt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-</a:t>
              </a:r>
              <a:r>
                <a:rPr lang="ru-RU" alt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ru-RU" alt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 0       1       2       3      4       5 </a:t>
              </a:r>
              <a:r>
                <a:rPr lang="ru-RU" alt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6       7   </a:t>
              </a:r>
              <a:r>
                <a:rPr lang="ru-RU" alt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х</a:t>
              </a:r>
            </a:p>
          </p:txBody>
        </p:sp>
        <p:sp>
          <p:nvSpPr>
            <p:cNvPr id="7" name="Line 5"/>
            <p:cNvSpPr>
              <a:spLocks noChangeShapeType="1"/>
            </p:cNvSpPr>
            <p:nvPr/>
          </p:nvSpPr>
          <p:spPr bwMode="auto">
            <a:xfrm>
              <a:off x="431" y="1752"/>
              <a:ext cx="4989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Line 6"/>
            <p:cNvSpPr>
              <a:spLocks noChangeShapeType="1"/>
            </p:cNvSpPr>
            <p:nvPr/>
          </p:nvSpPr>
          <p:spPr bwMode="auto">
            <a:xfrm>
              <a:off x="612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106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>
              <a:off x="1519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Line 9"/>
            <p:cNvSpPr>
              <a:spLocks noChangeShapeType="1"/>
            </p:cNvSpPr>
            <p:nvPr/>
          </p:nvSpPr>
          <p:spPr bwMode="auto">
            <a:xfrm>
              <a:off x="1973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Line 10"/>
            <p:cNvSpPr>
              <a:spLocks noChangeShapeType="1"/>
            </p:cNvSpPr>
            <p:nvPr/>
          </p:nvSpPr>
          <p:spPr bwMode="auto">
            <a:xfrm>
              <a:off x="242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Line 11"/>
            <p:cNvSpPr>
              <a:spLocks noChangeShapeType="1"/>
            </p:cNvSpPr>
            <p:nvPr/>
          </p:nvSpPr>
          <p:spPr bwMode="auto">
            <a:xfrm>
              <a:off x="2880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Line 12"/>
            <p:cNvSpPr>
              <a:spLocks noChangeShapeType="1"/>
            </p:cNvSpPr>
            <p:nvPr/>
          </p:nvSpPr>
          <p:spPr bwMode="auto">
            <a:xfrm>
              <a:off x="333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Line 13"/>
            <p:cNvSpPr>
              <a:spLocks noChangeShapeType="1"/>
            </p:cNvSpPr>
            <p:nvPr/>
          </p:nvSpPr>
          <p:spPr bwMode="auto">
            <a:xfrm>
              <a:off x="3787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Line 14"/>
            <p:cNvSpPr>
              <a:spLocks noChangeShapeType="1"/>
            </p:cNvSpPr>
            <p:nvPr/>
          </p:nvSpPr>
          <p:spPr bwMode="auto">
            <a:xfrm>
              <a:off x="4241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Line 15"/>
            <p:cNvSpPr>
              <a:spLocks noChangeShapeType="1"/>
            </p:cNvSpPr>
            <p:nvPr/>
          </p:nvSpPr>
          <p:spPr bwMode="auto">
            <a:xfrm>
              <a:off x="469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Line 16"/>
            <p:cNvSpPr>
              <a:spLocks noChangeShapeType="1"/>
            </p:cNvSpPr>
            <p:nvPr/>
          </p:nvSpPr>
          <p:spPr bwMode="auto">
            <a:xfrm>
              <a:off x="5148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5504634" y="3377051"/>
            <a:ext cx="427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5660829" y="3998341"/>
            <a:ext cx="168856" cy="142875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3434285" y="4007771"/>
            <a:ext cx="168856" cy="142875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2751404" y="3998336"/>
            <a:ext cx="168856" cy="142875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7834859" y="3998336"/>
            <a:ext cx="168856" cy="142875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2838858" y="3437319"/>
            <a:ext cx="2908696" cy="542925"/>
          </a:xfrm>
          <a:custGeom>
            <a:avLst/>
            <a:gdLst>
              <a:gd name="T0" fmla="*/ 1387 w 1387"/>
              <a:gd name="T1" fmla="*/ 335 h 342"/>
              <a:gd name="T2" fmla="*/ 1144 w 1387"/>
              <a:gd name="T3" fmla="*/ 107 h 342"/>
              <a:gd name="T4" fmla="*/ 742 w 1387"/>
              <a:gd name="T5" fmla="*/ 1 h 342"/>
              <a:gd name="T6" fmla="*/ 348 w 1387"/>
              <a:gd name="T7" fmla="*/ 100 h 342"/>
              <a:gd name="T8" fmla="*/ 0 w 1387"/>
              <a:gd name="T9" fmla="*/ 342 h 3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87" h="342">
                <a:moveTo>
                  <a:pt x="1387" y="335"/>
                </a:moveTo>
                <a:cubicBezTo>
                  <a:pt x="1347" y="297"/>
                  <a:pt x="1252" y="163"/>
                  <a:pt x="1144" y="107"/>
                </a:cubicBezTo>
                <a:cubicBezTo>
                  <a:pt x="1036" y="51"/>
                  <a:pt x="875" y="2"/>
                  <a:pt x="742" y="1"/>
                </a:cubicBezTo>
                <a:cubicBezTo>
                  <a:pt x="609" y="0"/>
                  <a:pt x="472" y="43"/>
                  <a:pt x="348" y="100"/>
                </a:cubicBezTo>
                <a:cubicBezTo>
                  <a:pt x="224" y="157"/>
                  <a:pt x="72" y="292"/>
                  <a:pt x="0" y="342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24"/>
          <p:cNvSpPr>
            <a:spLocks/>
          </p:cNvSpPr>
          <p:nvPr/>
        </p:nvSpPr>
        <p:spPr bwMode="auto">
          <a:xfrm>
            <a:off x="3557996" y="3186751"/>
            <a:ext cx="2189558" cy="793494"/>
          </a:xfrm>
          <a:custGeom>
            <a:avLst/>
            <a:gdLst>
              <a:gd name="T0" fmla="*/ 1387 w 1387"/>
              <a:gd name="T1" fmla="*/ 335 h 342"/>
              <a:gd name="T2" fmla="*/ 1144 w 1387"/>
              <a:gd name="T3" fmla="*/ 107 h 342"/>
              <a:gd name="T4" fmla="*/ 742 w 1387"/>
              <a:gd name="T5" fmla="*/ 1 h 342"/>
              <a:gd name="T6" fmla="*/ 348 w 1387"/>
              <a:gd name="T7" fmla="*/ 100 h 342"/>
              <a:gd name="T8" fmla="*/ 0 w 1387"/>
              <a:gd name="T9" fmla="*/ 342 h 3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87" h="342">
                <a:moveTo>
                  <a:pt x="1387" y="335"/>
                </a:moveTo>
                <a:cubicBezTo>
                  <a:pt x="1347" y="297"/>
                  <a:pt x="1252" y="163"/>
                  <a:pt x="1144" y="107"/>
                </a:cubicBezTo>
                <a:cubicBezTo>
                  <a:pt x="1036" y="51"/>
                  <a:pt x="875" y="2"/>
                  <a:pt x="742" y="1"/>
                </a:cubicBezTo>
                <a:cubicBezTo>
                  <a:pt x="609" y="0"/>
                  <a:pt x="472" y="43"/>
                  <a:pt x="348" y="100"/>
                </a:cubicBezTo>
                <a:cubicBezTo>
                  <a:pt x="224" y="157"/>
                  <a:pt x="72" y="292"/>
                  <a:pt x="0" y="342"/>
                </a:cubicBez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Freeform 24"/>
          <p:cNvSpPr>
            <a:spLocks/>
          </p:cNvSpPr>
          <p:nvPr/>
        </p:nvSpPr>
        <p:spPr bwMode="auto">
          <a:xfrm flipH="1">
            <a:off x="5815830" y="3451173"/>
            <a:ext cx="2091157" cy="542925"/>
          </a:xfrm>
          <a:custGeom>
            <a:avLst/>
            <a:gdLst>
              <a:gd name="T0" fmla="*/ 1387 w 1387"/>
              <a:gd name="T1" fmla="*/ 335 h 342"/>
              <a:gd name="T2" fmla="*/ 1144 w 1387"/>
              <a:gd name="T3" fmla="*/ 107 h 342"/>
              <a:gd name="T4" fmla="*/ 742 w 1387"/>
              <a:gd name="T5" fmla="*/ 1 h 342"/>
              <a:gd name="T6" fmla="*/ 348 w 1387"/>
              <a:gd name="T7" fmla="*/ 100 h 342"/>
              <a:gd name="T8" fmla="*/ 0 w 1387"/>
              <a:gd name="T9" fmla="*/ 342 h 3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87" h="342">
                <a:moveTo>
                  <a:pt x="1387" y="335"/>
                </a:moveTo>
                <a:cubicBezTo>
                  <a:pt x="1347" y="297"/>
                  <a:pt x="1252" y="163"/>
                  <a:pt x="1144" y="107"/>
                </a:cubicBezTo>
                <a:cubicBezTo>
                  <a:pt x="1036" y="51"/>
                  <a:pt x="875" y="2"/>
                  <a:pt x="742" y="1"/>
                </a:cubicBezTo>
                <a:cubicBezTo>
                  <a:pt x="609" y="0"/>
                  <a:pt x="472" y="43"/>
                  <a:pt x="348" y="100"/>
                </a:cubicBezTo>
                <a:cubicBezTo>
                  <a:pt x="224" y="157"/>
                  <a:pt x="72" y="292"/>
                  <a:pt x="0" y="342"/>
                </a:cubicBezTo>
              </a:path>
            </a:pathLst>
          </a:custGeom>
          <a:noFill/>
          <a:ln w="28575">
            <a:solidFill>
              <a:schemeClr val="accent2">
                <a:lumMod val="75000"/>
              </a:schemeClr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694188" y="3392006"/>
            <a:ext cx="427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315080" y="3392006"/>
            <a:ext cx="427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610955" y="3404515"/>
            <a:ext cx="427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Freeform 24"/>
          <p:cNvSpPr>
            <a:spLocks/>
          </p:cNvSpPr>
          <p:nvPr/>
        </p:nvSpPr>
        <p:spPr bwMode="auto">
          <a:xfrm>
            <a:off x="4234409" y="3492734"/>
            <a:ext cx="1540849" cy="542925"/>
          </a:xfrm>
          <a:custGeom>
            <a:avLst/>
            <a:gdLst>
              <a:gd name="T0" fmla="*/ 1387 w 1387"/>
              <a:gd name="T1" fmla="*/ 335 h 342"/>
              <a:gd name="T2" fmla="*/ 1144 w 1387"/>
              <a:gd name="T3" fmla="*/ 107 h 342"/>
              <a:gd name="T4" fmla="*/ 742 w 1387"/>
              <a:gd name="T5" fmla="*/ 1 h 342"/>
              <a:gd name="T6" fmla="*/ 348 w 1387"/>
              <a:gd name="T7" fmla="*/ 100 h 342"/>
              <a:gd name="T8" fmla="*/ 0 w 1387"/>
              <a:gd name="T9" fmla="*/ 342 h 3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87" h="342">
                <a:moveTo>
                  <a:pt x="1387" y="335"/>
                </a:moveTo>
                <a:cubicBezTo>
                  <a:pt x="1347" y="297"/>
                  <a:pt x="1252" y="163"/>
                  <a:pt x="1144" y="107"/>
                </a:cubicBezTo>
                <a:cubicBezTo>
                  <a:pt x="1036" y="51"/>
                  <a:pt x="875" y="2"/>
                  <a:pt x="742" y="1"/>
                </a:cubicBezTo>
                <a:cubicBezTo>
                  <a:pt x="609" y="0"/>
                  <a:pt x="472" y="43"/>
                  <a:pt x="348" y="100"/>
                </a:cubicBezTo>
                <a:cubicBezTo>
                  <a:pt x="224" y="157"/>
                  <a:pt x="72" y="292"/>
                  <a:pt x="0" y="342"/>
                </a:cubicBezTo>
              </a:path>
            </a:pathLst>
          </a:custGeom>
          <a:noFill/>
          <a:ln w="28575">
            <a:solidFill>
              <a:srgbClr val="00B050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4169487" y="4019636"/>
            <a:ext cx="168856" cy="142875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4021651" y="3416742"/>
            <a:ext cx="427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44706" y="5030998"/>
            <a:ext cx="38899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К(2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 -3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(-1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3200" b="1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1613936" y="5768477"/>
            <a:ext cx="38899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К(2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 +3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(5)</a:t>
            </a:r>
            <a:endParaRPr lang="ru-RU" sz="3200" b="1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6064038" y="5030998"/>
            <a:ext cx="38899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К(2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 -2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(0)</a:t>
            </a:r>
            <a:endParaRPr lang="ru-RU" sz="3200" b="1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6064037" y="5768477"/>
            <a:ext cx="38899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К(2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 -4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(-2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8218318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" grpId="0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/>
      <p:bldP spid="29" grpId="0"/>
      <p:bldP spid="30" grpId="0"/>
      <p:bldP spid="31" grpId="0" animBg="1"/>
      <p:bldP spid="32" grpId="0" animBg="1"/>
      <p:bldP spid="3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728" y="865395"/>
            <a:ext cx="9255525" cy="5697965"/>
          </a:xfrm>
          <a:prstGeom prst="rect">
            <a:avLst/>
          </a:prstGeom>
        </p:spPr>
      </p:pic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82427" y="2174353"/>
            <a:ext cx="643012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РЕШИТЬ ЗАДАЧИ </a:t>
            </a:r>
            <a:endParaRPr lang="ru-RU" sz="4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780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№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784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№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785</a:t>
            </a:r>
            <a:endParaRPr lang="ru-RU" sz="4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СТРАНИЦЕ 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142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68600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68239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ИСТОРИИ 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Содержимое 2"/>
          <p:cNvSpPr txBox="1">
            <a:spLocks/>
          </p:cNvSpPr>
          <p:nvPr/>
        </p:nvSpPr>
        <p:spPr>
          <a:xfrm>
            <a:off x="299334" y="1394859"/>
            <a:ext cx="7079661" cy="4536004"/>
          </a:xfrm>
          <a:prstGeom prst="rect">
            <a:avLst/>
          </a:prstGeom>
        </p:spPr>
        <p:txBody>
          <a:bodyPr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  <a:defRPr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Рене Декарт </a:t>
            </a:r>
          </a:p>
          <a:p>
            <a:pPr algn="ctr">
              <a:buFont typeface="Arial" panose="020B0604020202020204" pitchFamily="34" charset="0"/>
              <a:buNone/>
              <a:defRPr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(1596- 1650)</a:t>
            </a:r>
          </a:p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Современное толкование отрицательных чисел, основанное на откладывании отрезков на координатной оси влево от нуля, было дано в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XVII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веке  в работах знаменитого французского математика.</a:t>
            </a:r>
          </a:p>
          <a:p>
            <a:pPr algn="ctr">
              <a:buFont typeface="Arial" panose="020B0604020202020204" pitchFamily="34" charset="0"/>
              <a:buNone/>
              <a:defRPr/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Picture 2" descr="G:\Documents and Settings\Администратор\Рабочий стол\pd_010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785284" y="1394859"/>
            <a:ext cx="4011612" cy="4464050"/>
          </a:xfrm>
          <a:prstGeom prst="rect">
            <a:avLst/>
          </a:prstGeo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672093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24405" y="792162"/>
            <a:ext cx="9543415" cy="533401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Изменения в </a:t>
            </a:r>
            <a:r>
              <a:rPr lang="ru-RU" altLang="ru-RU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природе происходят </a:t>
            </a:r>
            <a:r>
              <a:rPr lang="ru-RU" altLang="ru-RU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 от года…</a:t>
            </a:r>
          </a:p>
        </p:txBody>
      </p:sp>
      <p:sp>
        <p:nvSpPr>
          <p:cNvPr id="5126" name="AutoShape 6"/>
          <p:cNvSpPr>
            <a:spLocks noChangeArrowheads="1"/>
          </p:cNvSpPr>
          <p:nvPr/>
        </p:nvSpPr>
        <p:spPr bwMode="auto">
          <a:xfrm>
            <a:off x="3719513" y="1484313"/>
            <a:ext cx="6553200" cy="1439862"/>
          </a:xfrm>
          <a:prstGeom prst="wedgeRoundRectCallout">
            <a:avLst>
              <a:gd name="adj1" fmla="val -66667"/>
              <a:gd name="adj2" fmla="val -38755"/>
              <a:gd name="adj3" fmla="val 16667"/>
            </a:avLst>
          </a:prstGeom>
          <a:solidFill>
            <a:srgbClr val="CCFFCC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2800" b="1">
                <a:latin typeface="Arial" panose="020B0604020202020204" pitchFamily="34" charset="0"/>
                <a:cs typeface="Arial" panose="020B0604020202020204" pitchFamily="34" charset="0"/>
              </a:rPr>
              <a:t>Я думаю, ты знаешь, как могут изменяться величины.</a:t>
            </a: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1703388" y="4508501"/>
            <a:ext cx="6337300" cy="720725"/>
          </a:xfrm>
          <a:prstGeom prst="wedgeRoundRectCallout">
            <a:avLst>
              <a:gd name="adj1" fmla="val 66157"/>
              <a:gd name="adj2" fmla="val 103963"/>
              <a:gd name="adj3" fmla="val 16667"/>
            </a:avLst>
          </a:prstGeom>
          <a:solidFill>
            <a:srgbClr val="FFFF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2800" b="1">
                <a:latin typeface="Arial" panose="020B0604020202020204" pitchFamily="34" charset="0"/>
                <a:cs typeface="Arial" panose="020B0604020202020204" pitchFamily="34" charset="0"/>
              </a:rPr>
              <a:t>Не  припоминаю!</a:t>
            </a:r>
          </a:p>
        </p:txBody>
      </p:sp>
      <p:sp>
        <p:nvSpPr>
          <p:cNvPr id="5128" name="AutoShape 8"/>
          <p:cNvSpPr>
            <a:spLocks noChangeArrowheads="1"/>
          </p:cNvSpPr>
          <p:nvPr/>
        </p:nvSpPr>
        <p:spPr bwMode="auto">
          <a:xfrm>
            <a:off x="3935413" y="1700214"/>
            <a:ext cx="6553200" cy="1152525"/>
          </a:xfrm>
          <a:prstGeom prst="wedgeRoundRectCallout">
            <a:avLst>
              <a:gd name="adj1" fmla="val -69236"/>
              <a:gd name="adj2" fmla="val -53167"/>
              <a:gd name="adj3" fmla="val 16667"/>
            </a:avLst>
          </a:prstGeom>
          <a:solidFill>
            <a:srgbClr val="CCFFCC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2800" b="1">
                <a:latin typeface="Arial" panose="020B0604020202020204" pitchFamily="34" charset="0"/>
                <a:cs typeface="Arial" panose="020B0604020202020204" pitchFamily="34" charset="0"/>
              </a:rPr>
              <a:t>Возьми какую-нибудь величину…</a:t>
            </a:r>
          </a:p>
        </p:txBody>
      </p:sp>
      <p:sp>
        <p:nvSpPr>
          <p:cNvPr id="5129" name="AutoShape 9"/>
          <p:cNvSpPr>
            <a:spLocks noChangeArrowheads="1"/>
          </p:cNvSpPr>
          <p:nvPr/>
        </p:nvSpPr>
        <p:spPr bwMode="auto">
          <a:xfrm>
            <a:off x="1703388" y="4508501"/>
            <a:ext cx="6337300" cy="720725"/>
          </a:xfrm>
          <a:prstGeom prst="wedgeRoundRectCallout">
            <a:avLst>
              <a:gd name="adj1" fmla="val 64681"/>
              <a:gd name="adj2" fmla="val 99778"/>
              <a:gd name="adj3" fmla="val 16667"/>
            </a:avLst>
          </a:prstGeom>
          <a:solidFill>
            <a:srgbClr val="FFFF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А можно мне взять </a:t>
            </a:r>
            <a:r>
              <a:rPr lang="ru-RU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конфету?</a:t>
            </a:r>
            <a:endParaRPr lang="ru-RU" alt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32" name="AutoShape 12"/>
          <p:cNvSpPr>
            <a:spLocks noChangeArrowheads="1"/>
          </p:cNvSpPr>
          <p:nvPr/>
        </p:nvSpPr>
        <p:spPr bwMode="auto">
          <a:xfrm>
            <a:off x="3130266" y="1570305"/>
            <a:ext cx="5688013" cy="2447925"/>
          </a:xfrm>
          <a:prstGeom prst="wedgeRoundRectCallout">
            <a:avLst>
              <a:gd name="adj1" fmla="val -61333"/>
              <a:gd name="adj2" fmla="val -47407"/>
              <a:gd name="adj3" fmla="val 16667"/>
            </a:avLst>
          </a:prstGeom>
          <a:solidFill>
            <a:srgbClr val="CCFFCC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Хорошо. Рассмотрим массу </a:t>
            </a:r>
            <a:r>
              <a:rPr lang="ru-RU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конфет. 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Если ты съешь половину </a:t>
            </a:r>
            <a:r>
              <a:rPr lang="ru-RU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всех конфет, 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уменьшится ли  общая масса </a:t>
            </a:r>
            <a:r>
              <a:rPr lang="ru-RU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конфет?</a:t>
            </a:r>
            <a:endParaRPr lang="ru-RU" alt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33" name="AutoShape 13"/>
          <p:cNvSpPr>
            <a:spLocks noChangeArrowheads="1"/>
          </p:cNvSpPr>
          <p:nvPr/>
        </p:nvSpPr>
        <p:spPr bwMode="auto">
          <a:xfrm>
            <a:off x="1703388" y="4508501"/>
            <a:ext cx="6337300" cy="720725"/>
          </a:xfrm>
          <a:prstGeom prst="wedgeRoundRectCallout">
            <a:avLst>
              <a:gd name="adj1" fmla="val 65255"/>
              <a:gd name="adj2" fmla="val 102644"/>
              <a:gd name="adj3" fmla="val 16667"/>
            </a:avLst>
          </a:prstGeom>
          <a:solidFill>
            <a:srgbClr val="FFFF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2800" b="1">
                <a:latin typeface="Arial" panose="020B0604020202020204" pitchFamily="34" charset="0"/>
                <a:cs typeface="Arial" panose="020B0604020202020204" pitchFamily="34" charset="0"/>
              </a:rPr>
              <a:t>М-м-м-м-м, да!</a:t>
            </a:r>
          </a:p>
        </p:txBody>
      </p:sp>
      <p:sp>
        <p:nvSpPr>
          <p:cNvPr id="5134" name="AutoShape 14"/>
          <p:cNvSpPr>
            <a:spLocks noChangeArrowheads="1"/>
          </p:cNvSpPr>
          <p:nvPr/>
        </p:nvSpPr>
        <p:spPr bwMode="auto">
          <a:xfrm>
            <a:off x="3446616" y="1578380"/>
            <a:ext cx="6292204" cy="2447925"/>
          </a:xfrm>
          <a:prstGeom prst="wedgeRoundRectCallout">
            <a:avLst>
              <a:gd name="adj1" fmla="val -66157"/>
              <a:gd name="adj2" fmla="val -54866"/>
              <a:gd name="adj3" fmla="val 16667"/>
            </a:avLst>
          </a:prstGeom>
          <a:solidFill>
            <a:srgbClr val="CCFFCC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говорила, 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что не помнишь… Величина  может либо уменьшаться, либо увеличиваться.</a:t>
            </a:r>
          </a:p>
        </p:txBody>
      </p:sp>
      <p:sp>
        <p:nvSpPr>
          <p:cNvPr id="5135" name="AutoShape 15"/>
          <p:cNvSpPr>
            <a:spLocks noChangeArrowheads="1"/>
          </p:cNvSpPr>
          <p:nvPr/>
        </p:nvSpPr>
        <p:spPr bwMode="auto">
          <a:xfrm>
            <a:off x="1769921" y="4144221"/>
            <a:ext cx="6337300" cy="2590800"/>
          </a:xfrm>
          <a:prstGeom prst="wedgeRoundRectCallout">
            <a:avLst>
              <a:gd name="adj1" fmla="val 64903"/>
              <a:gd name="adj2" fmla="val 1838"/>
              <a:gd name="adj3" fmla="val 16667"/>
            </a:avLst>
          </a:prstGeom>
          <a:solidFill>
            <a:srgbClr val="FFFF99"/>
          </a:solidFill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Понятно!!!</a:t>
            </a:r>
            <a:endParaRPr lang="ru-RU" alt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Сегодня на уроке Мы будем уменьшать или увеличивать величины, то есть ИЗМЕНЯТЬ их…</a:t>
            </a:r>
          </a:p>
        </p:txBody>
      </p:sp>
      <p:sp>
        <p:nvSpPr>
          <p:cNvPr id="5136" name="AutoShape 16"/>
          <p:cNvSpPr>
            <a:spLocks noChangeArrowheads="1"/>
          </p:cNvSpPr>
          <p:nvPr/>
        </p:nvSpPr>
        <p:spPr bwMode="auto">
          <a:xfrm>
            <a:off x="3503613" y="1389280"/>
            <a:ext cx="6624638" cy="1584325"/>
          </a:xfrm>
          <a:prstGeom prst="wedgeRoundRectCallout">
            <a:avLst>
              <a:gd name="adj1" fmla="val -66681"/>
              <a:gd name="adj2" fmla="val -42083"/>
              <a:gd name="adj3" fmla="val 16667"/>
            </a:avLst>
          </a:prstGeom>
          <a:solidFill>
            <a:srgbClr val="CCFFCC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Да</a:t>
            </a:r>
            <a:r>
              <a:rPr lang="ru-RU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с 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помощью положительных или отрицательных чисел.</a:t>
            </a:r>
          </a:p>
        </p:txBody>
      </p:sp>
      <p:sp>
        <p:nvSpPr>
          <p:cNvPr id="1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0559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ИЗМЕНЕНИЕ ВЕЛИЧИН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53725"/>
          <a:stretch/>
        </p:blipFill>
        <p:spPr>
          <a:xfrm>
            <a:off x="673929" y="1268192"/>
            <a:ext cx="1670813" cy="26240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5447"/>
          <a:stretch/>
        </p:blipFill>
        <p:spPr>
          <a:xfrm>
            <a:off x="9418501" y="3734228"/>
            <a:ext cx="1914218" cy="255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200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1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1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1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10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10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10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3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10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10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 animBg="1"/>
      <p:bldP spid="5126" grpId="1" animBg="1"/>
      <p:bldP spid="5127" grpId="0" animBg="1"/>
      <p:bldP spid="5128" grpId="0" animBg="1"/>
      <p:bldP spid="5128" grpId="1" animBg="1"/>
      <p:bldP spid="5129" grpId="0" animBg="1"/>
      <p:bldP spid="5132" grpId="0" animBg="1"/>
      <p:bldP spid="5132" grpId="1" animBg="1"/>
      <p:bldP spid="5133" grpId="0" animBg="1"/>
      <p:bldP spid="5134" grpId="0" animBg="1"/>
      <p:bldP spid="5134" grpId="1" animBg="1"/>
      <p:bldP spid="5135" grpId="0" animBg="1"/>
      <p:bldP spid="513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Freeform 6"/>
          <p:cNvSpPr>
            <a:spLocks/>
          </p:cNvSpPr>
          <p:nvPr/>
        </p:nvSpPr>
        <p:spPr bwMode="auto">
          <a:xfrm>
            <a:off x="6373380" y="258186"/>
            <a:ext cx="4763" cy="6400800"/>
          </a:xfrm>
          <a:custGeom>
            <a:avLst/>
            <a:gdLst>
              <a:gd name="T0" fmla="*/ 3 w 3"/>
              <a:gd name="T1" fmla="*/ 0 h 4032"/>
              <a:gd name="T2" fmla="*/ 0 w 3"/>
              <a:gd name="T3" fmla="*/ 4032 h 403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" h="4032">
                <a:moveTo>
                  <a:pt x="3" y="0"/>
                </a:moveTo>
                <a:lnTo>
                  <a:pt x="0" y="4032"/>
                </a:lnTo>
              </a:path>
            </a:pathLst>
          </a:custGeom>
          <a:noFill/>
          <a:ln w="698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5766955" y="258187"/>
            <a:ext cx="36036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FF0000"/>
                </a:solidFill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5766954" y="761424"/>
            <a:ext cx="5397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FF0000"/>
                </a:solidFill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5766955" y="1266249"/>
            <a:ext cx="36036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5766955" y="1842512"/>
            <a:ext cx="36036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5622492" y="2993449"/>
            <a:ext cx="90011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3333CC"/>
                </a:solidFill>
                <a:latin typeface="Times New Roman" panose="02020603050405020304" pitchFamily="18" charset="0"/>
              </a:rPr>
              <a:t>-1</a:t>
            </a:r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5766954" y="2490212"/>
            <a:ext cx="5397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6157" name="Text Box 13"/>
          <p:cNvSpPr txBox="1">
            <a:spLocks noChangeArrowheads="1"/>
          </p:cNvSpPr>
          <p:nvPr/>
        </p:nvSpPr>
        <p:spPr bwMode="auto">
          <a:xfrm>
            <a:off x="5622492" y="3498274"/>
            <a:ext cx="90011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3333CC"/>
                </a:solidFill>
                <a:latin typeface="Times New Roman" panose="02020603050405020304" pitchFamily="18" charset="0"/>
              </a:rPr>
              <a:t>-2</a:t>
            </a:r>
          </a:p>
        </p:txBody>
      </p:sp>
      <p:sp>
        <p:nvSpPr>
          <p:cNvPr id="6158" name="Text Box 14"/>
          <p:cNvSpPr txBox="1">
            <a:spLocks noChangeArrowheads="1"/>
          </p:cNvSpPr>
          <p:nvPr/>
        </p:nvSpPr>
        <p:spPr bwMode="auto">
          <a:xfrm>
            <a:off x="5622492" y="4003099"/>
            <a:ext cx="90011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3333CC"/>
                </a:solidFill>
                <a:latin typeface="Times New Roman" panose="02020603050405020304" pitchFamily="18" charset="0"/>
              </a:rPr>
              <a:t>-3</a:t>
            </a:r>
          </a:p>
        </p:txBody>
      </p:sp>
      <p:sp>
        <p:nvSpPr>
          <p:cNvPr id="6159" name="Text Box 15"/>
          <p:cNvSpPr txBox="1">
            <a:spLocks noChangeArrowheads="1"/>
          </p:cNvSpPr>
          <p:nvPr/>
        </p:nvSpPr>
        <p:spPr bwMode="auto">
          <a:xfrm>
            <a:off x="5622492" y="4577774"/>
            <a:ext cx="90011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3333CC"/>
                </a:solidFill>
                <a:latin typeface="Times New Roman" panose="02020603050405020304" pitchFamily="18" charset="0"/>
              </a:rPr>
              <a:t>-4</a:t>
            </a:r>
          </a:p>
        </p:txBody>
      </p:sp>
      <p:sp>
        <p:nvSpPr>
          <p:cNvPr id="6160" name="Text Box 16"/>
          <p:cNvSpPr txBox="1">
            <a:spLocks noChangeArrowheads="1"/>
          </p:cNvSpPr>
          <p:nvPr/>
        </p:nvSpPr>
        <p:spPr bwMode="auto">
          <a:xfrm>
            <a:off x="5622492" y="5082599"/>
            <a:ext cx="90011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3333CC"/>
                </a:solidFill>
                <a:latin typeface="Times New Roman" panose="02020603050405020304" pitchFamily="18" charset="0"/>
              </a:rPr>
              <a:t>-5</a:t>
            </a:r>
          </a:p>
        </p:txBody>
      </p:sp>
      <p:sp>
        <p:nvSpPr>
          <p:cNvPr id="6161" name="Text Box 17"/>
          <p:cNvSpPr txBox="1">
            <a:spLocks noChangeArrowheads="1"/>
          </p:cNvSpPr>
          <p:nvPr/>
        </p:nvSpPr>
        <p:spPr bwMode="auto">
          <a:xfrm>
            <a:off x="5622492" y="5585837"/>
            <a:ext cx="90011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3333CC"/>
                </a:solidFill>
                <a:latin typeface="Times New Roman" panose="02020603050405020304" pitchFamily="18" charset="0"/>
              </a:rPr>
              <a:t>-6</a:t>
            </a:r>
          </a:p>
        </p:txBody>
      </p:sp>
      <p:sp>
        <p:nvSpPr>
          <p:cNvPr id="6162" name="Line 18"/>
          <p:cNvSpPr>
            <a:spLocks noChangeShapeType="1"/>
          </p:cNvSpPr>
          <p:nvPr/>
        </p:nvSpPr>
        <p:spPr bwMode="auto">
          <a:xfrm>
            <a:off x="6198755" y="2237798"/>
            <a:ext cx="360363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63" name="Oval 19"/>
          <p:cNvSpPr>
            <a:spLocks noChangeArrowheads="1"/>
          </p:cNvSpPr>
          <p:nvPr/>
        </p:nvSpPr>
        <p:spPr bwMode="auto">
          <a:xfrm>
            <a:off x="6271779" y="2742623"/>
            <a:ext cx="179388" cy="17938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164" name="Line 20"/>
          <p:cNvSpPr>
            <a:spLocks noChangeShapeType="1"/>
          </p:cNvSpPr>
          <p:nvPr/>
        </p:nvSpPr>
        <p:spPr bwMode="auto">
          <a:xfrm>
            <a:off x="6198755" y="1698048"/>
            <a:ext cx="360363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65" name="Line 21"/>
          <p:cNvSpPr>
            <a:spLocks noChangeShapeType="1"/>
          </p:cNvSpPr>
          <p:nvPr/>
        </p:nvSpPr>
        <p:spPr bwMode="auto">
          <a:xfrm>
            <a:off x="6198755" y="1158298"/>
            <a:ext cx="360363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66" name="Line 22"/>
          <p:cNvSpPr>
            <a:spLocks noChangeShapeType="1"/>
          </p:cNvSpPr>
          <p:nvPr/>
        </p:nvSpPr>
        <p:spPr bwMode="auto">
          <a:xfrm>
            <a:off x="6198755" y="618548"/>
            <a:ext cx="360363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67" name="Line 23"/>
          <p:cNvSpPr>
            <a:spLocks noChangeShapeType="1"/>
          </p:cNvSpPr>
          <p:nvPr/>
        </p:nvSpPr>
        <p:spPr bwMode="auto">
          <a:xfrm>
            <a:off x="6198755" y="3318886"/>
            <a:ext cx="360363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68" name="Line 24"/>
          <p:cNvSpPr>
            <a:spLocks noChangeShapeType="1"/>
          </p:cNvSpPr>
          <p:nvPr/>
        </p:nvSpPr>
        <p:spPr bwMode="auto">
          <a:xfrm>
            <a:off x="6198755" y="3858636"/>
            <a:ext cx="360363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69" name="Line 25"/>
          <p:cNvSpPr>
            <a:spLocks noChangeShapeType="1"/>
          </p:cNvSpPr>
          <p:nvPr/>
        </p:nvSpPr>
        <p:spPr bwMode="auto">
          <a:xfrm>
            <a:off x="6198755" y="4398386"/>
            <a:ext cx="360363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70" name="Line 26"/>
          <p:cNvSpPr>
            <a:spLocks noChangeShapeType="1"/>
          </p:cNvSpPr>
          <p:nvPr/>
        </p:nvSpPr>
        <p:spPr bwMode="auto">
          <a:xfrm>
            <a:off x="6198755" y="4938136"/>
            <a:ext cx="360363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71" name="Line 27"/>
          <p:cNvSpPr>
            <a:spLocks noChangeShapeType="1"/>
          </p:cNvSpPr>
          <p:nvPr/>
        </p:nvSpPr>
        <p:spPr bwMode="auto">
          <a:xfrm>
            <a:off x="6198755" y="5477886"/>
            <a:ext cx="360363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72" name="Line 28"/>
          <p:cNvSpPr>
            <a:spLocks noChangeShapeType="1"/>
          </p:cNvSpPr>
          <p:nvPr/>
        </p:nvSpPr>
        <p:spPr bwMode="auto">
          <a:xfrm>
            <a:off x="6198755" y="6019223"/>
            <a:ext cx="360363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73" name="AutoShape 29"/>
          <p:cNvSpPr>
            <a:spLocks noChangeArrowheads="1"/>
          </p:cNvSpPr>
          <p:nvPr/>
        </p:nvSpPr>
        <p:spPr bwMode="auto">
          <a:xfrm>
            <a:off x="5549468" y="258187"/>
            <a:ext cx="1584325" cy="6480175"/>
          </a:xfrm>
          <a:prstGeom prst="roundRect">
            <a:avLst>
              <a:gd name="adj" fmla="val 16667"/>
            </a:avLst>
          </a:prstGeom>
          <a:solidFill>
            <a:srgbClr val="FFFFFF">
              <a:alpha val="32001"/>
            </a:srgbClr>
          </a:soli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174" name="AutoShape 30"/>
          <p:cNvSpPr>
            <a:spLocks noChangeArrowheads="1"/>
          </p:cNvSpPr>
          <p:nvPr/>
        </p:nvSpPr>
        <p:spPr bwMode="auto">
          <a:xfrm>
            <a:off x="6197168" y="4361873"/>
            <a:ext cx="358775" cy="2159000"/>
          </a:xfrm>
          <a:prstGeom prst="roundRect">
            <a:avLst>
              <a:gd name="adj" fmla="val 16667"/>
            </a:avLst>
          </a:prstGeom>
          <a:solidFill>
            <a:srgbClr val="FF0000">
              <a:alpha val="75000"/>
            </a:srgbClr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175" name="AutoShape 31"/>
          <p:cNvSpPr>
            <a:spLocks noChangeArrowheads="1"/>
          </p:cNvSpPr>
          <p:nvPr/>
        </p:nvSpPr>
        <p:spPr bwMode="auto">
          <a:xfrm>
            <a:off x="6197168" y="2274312"/>
            <a:ext cx="358775" cy="2160587"/>
          </a:xfrm>
          <a:prstGeom prst="roundRect">
            <a:avLst>
              <a:gd name="adj" fmla="val 16667"/>
            </a:avLst>
          </a:prstGeom>
          <a:solidFill>
            <a:srgbClr val="FF0000">
              <a:alpha val="75000"/>
            </a:srgbClr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176" name="Line 32"/>
          <p:cNvSpPr>
            <a:spLocks noChangeShapeType="1"/>
          </p:cNvSpPr>
          <p:nvPr/>
        </p:nvSpPr>
        <p:spPr bwMode="auto">
          <a:xfrm flipV="1">
            <a:off x="6989329" y="2274311"/>
            <a:ext cx="0" cy="2087562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77" name="AutoShape 33"/>
          <p:cNvSpPr>
            <a:spLocks noChangeArrowheads="1"/>
          </p:cNvSpPr>
          <p:nvPr/>
        </p:nvSpPr>
        <p:spPr bwMode="auto">
          <a:xfrm>
            <a:off x="769502" y="518853"/>
            <a:ext cx="4492628" cy="1888492"/>
          </a:xfrm>
          <a:prstGeom prst="wedgeRoundRectCallout">
            <a:avLst>
              <a:gd name="adj1" fmla="val -35005"/>
              <a:gd name="adj2" fmla="val 78773"/>
              <a:gd name="adj3" fmla="val 16667"/>
            </a:avLst>
          </a:prstGeom>
          <a:solidFill>
            <a:srgbClr val="CCFFCC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Температура  воздуха  увеличилась,</a:t>
            </a:r>
          </a:p>
          <a:p>
            <a:pPr algn="ctr"/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столбик термометра…</a:t>
            </a:r>
          </a:p>
        </p:txBody>
      </p:sp>
      <p:sp>
        <p:nvSpPr>
          <p:cNvPr id="6178" name="AutoShape 34"/>
          <p:cNvSpPr>
            <a:spLocks noChangeArrowheads="1"/>
          </p:cNvSpPr>
          <p:nvPr/>
        </p:nvSpPr>
        <p:spPr bwMode="auto">
          <a:xfrm>
            <a:off x="7533046" y="518076"/>
            <a:ext cx="3580969" cy="1851052"/>
          </a:xfrm>
          <a:prstGeom prst="wedgeRoundRectCallout">
            <a:avLst>
              <a:gd name="adj1" fmla="val 16699"/>
              <a:gd name="adj2" fmla="val 106343"/>
              <a:gd name="adj3" fmla="val 16667"/>
            </a:avLst>
          </a:prstGeom>
          <a:solidFill>
            <a:srgbClr val="FFFF99"/>
          </a:solidFill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2800" b="1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algn="ctr"/>
            <a:r>
              <a:rPr lang="ru-RU" altLang="ru-RU" sz="2800" b="1">
                <a:latin typeface="Arial" panose="020B0604020202020204" pitchFamily="34" charset="0"/>
                <a:cs typeface="Arial" panose="020B0604020202020204" pitchFamily="34" charset="0"/>
              </a:rPr>
              <a:t>поднимается</a:t>
            </a: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2"/>
          <a:srcRect r="53725"/>
          <a:stretch/>
        </p:blipFill>
        <p:spPr>
          <a:xfrm>
            <a:off x="1554399" y="3054207"/>
            <a:ext cx="2238074" cy="3514942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 rotWithShape="1">
          <a:blip r:embed="rId2"/>
          <a:srcRect l="45447"/>
          <a:stretch/>
        </p:blipFill>
        <p:spPr>
          <a:xfrm>
            <a:off x="8523216" y="3137820"/>
            <a:ext cx="2590799" cy="3451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557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6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6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10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0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0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10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1000"/>
                                        <p:tgtEl>
                                          <p:spTgt spid="6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1000"/>
                                        <p:tgtEl>
                                          <p:spTgt spid="6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10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1000"/>
                                        <p:tgtEl>
                                          <p:spTgt spid="6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000"/>
                                        <p:tgtEl>
                                          <p:spTgt spid="6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1000"/>
                                        <p:tgtEl>
                                          <p:spTgt spid="6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1000"/>
                                        <p:tgtEl>
                                          <p:spTgt spid="6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1000"/>
                                        <p:tgtEl>
                                          <p:spTgt spid="6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1000"/>
                                        <p:tgtEl>
                                          <p:spTgt spid="6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1000"/>
                                        <p:tgtEl>
                                          <p:spTgt spid="6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1000"/>
                                        <p:tgtEl>
                                          <p:spTgt spid="6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1000"/>
                                        <p:tgtEl>
                                          <p:spTgt spid="6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1000"/>
                                        <p:tgtEl>
                                          <p:spTgt spid="6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1000"/>
                                        <p:tgtEl>
                                          <p:spTgt spid="6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1000"/>
                                        <p:tgtEl>
                                          <p:spTgt spid="6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1" grpId="0"/>
      <p:bldP spid="6152" grpId="0"/>
      <p:bldP spid="6153" grpId="0"/>
      <p:bldP spid="6154" grpId="0"/>
      <p:bldP spid="6155" grpId="0"/>
      <p:bldP spid="6156" grpId="0"/>
      <p:bldP spid="6157" grpId="0"/>
      <p:bldP spid="6158" grpId="0"/>
      <p:bldP spid="6159" grpId="0"/>
      <p:bldP spid="6160" grpId="0"/>
      <p:bldP spid="6161" grpId="0"/>
      <p:bldP spid="6177" grpId="0" animBg="1"/>
      <p:bldP spid="617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AutoShape 7"/>
          <p:cNvSpPr>
            <a:spLocks noChangeArrowheads="1"/>
          </p:cNvSpPr>
          <p:nvPr/>
        </p:nvSpPr>
        <p:spPr bwMode="auto">
          <a:xfrm>
            <a:off x="805582" y="613064"/>
            <a:ext cx="4373084" cy="1835149"/>
          </a:xfrm>
          <a:prstGeom prst="wedgeRoundRectCallout">
            <a:avLst>
              <a:gd name="adj1" fmla="val -35005"/>
              <a:gd name="adj2" fmla="val 78773"/>
              <a:gd name="adj3" fmla="val 16667"/>
            </a:avLst>
          </a:prstGeom>
          <a:solidFill>
            <a:srgbClr val="CCFFCC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Температура  воздуха  уменьшилась,</a:t>
            </a:r>
          </a:p>
          <a:p>
            <a:pPr algn="ctr"/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столбик термометра…</a:t>
            </a:r>
          </a:p>
        </p:txBody>
      </p:sp>
      <p:sp>
        <p:nvSpPr>
          <p:cNvPr id="7176" name="AutoShape 8"/>
          <p:cNvSpPr>
            <a:spLocks noChangeArrowheads="1"/>
          </p:cNvSpPr>
          <p:nvPr/>
        </p:nvSpPr>
        <p:spPr bwMode="auto">
          <a:xfrm>
            <a:off x="7477822" y="585644"/>
            <a:ext cx="3555949" cy="1862569"/>
          </a:xfrm>
          <a:prstGeom prst="wedgeRoundRectCallout">
            <a:avLst>
              <a:gd name="adj1" fmla="val 16699"/>
              <a:gd name="adj2" fmla="val 106343"/>
              <a:gd name="adj3" fmla="val 16667"/>
            </a:avLst>
          </a:prstGeom>
          <a:solidFill>
            <a:srgbClr val="FFFF99"/>
          </a:solidFill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algn="ctr"/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падает.</a:t>
            </a:r>
          </a:p>
        </p:txBody>
      </p:sp>
      <p:sp>
        <p:nvSpPr>
          <p:cNvPr id="7177" name="Freeform 9"/>
          <p:cNvSpPr>
            <a:spLocks/>
          </p:cNvSpPr>
          <p:nvPr/>
        </p:nvSpPr>
        <p:spPr bwMode="auto">
          <a:xfrm>
            <a:off x="6339754" y="244331"/>
            <a:ext cx="4762" cy="6400800"/>
          </a:xfrm>
          <a:custGeom>
            <a:avLst/>
            <a:gdLst>
              <a:gd name="T0" fmla="*/ 3 w 3"/>
              <a:gd name="T1" fmla="*/ 0 h 4032"/>
              <a:gd name="T2" fmla="*/ 0 w 3"/>
              <a:gd name="T3" fmla="*/ 4032 h 403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" h="4032">
                <a:moveTo>
                  <a:pt x="3" y="0"/>
                </a:moveTo>
                <a:lnTo>
                  <a:pt x="0" y="4032"/>
                </a:lnTo>
              </a:path>
            </a:pathLst>
          </a:custGeom>
          <a:noFill/>
          <a:ln w="698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5733329" y="244332"/>
            <a:ext cx="36036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FF0000"/>
                </a:solidFill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5733329" y="747569"/>
            <a:ext cx="5397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FF0000"/>
                </a:solidFill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5733329" y="1252394"/>
            <a:ext cx="36036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5733329" y="1828657"/>
            <a:ext cx="36036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7182" name="Text Box 14"/>
          <p:cNvSpPr txBox="1">
            <a:spLocks noChangeArrowheads="1"/>
          </p:cNvSpPr>
          <p:nvPr/>
        </p:nvSpPr>
        <p:spPr bwMode="auto">
          <a:xfrm>
            <a:off x="5588867" y="2979594"/>
            <a:ext cx="9001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3333CC"/>
                </a:solidFill>
                <a:latin typeface="Times New Roman" panose="02020603050405020304" pitchFamily="18" charset="0"/>
              </a:rPr>
              <a:t>-1</a:t>
            </a:r>
          </a:p>
        </p:txBody>
      </p:sp>
      <p:sp>
        <p:nvSpPr>
          <p:cNvPr id="7183" name="Text Box 15"/>
          <p:cNvSpPr txBox="1">
            <a:spLocks noChangeArrowheads="1"/>
          </p:cNvSpPr>
          <p:nvPr/>
        </p:nvSpPr>
        <p:spPr bwMode="auto">
          <a:xfrm>
            <a:off x="5733329" y="2476357"/>
            <a:ext cx="5397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7184" name="Text Box 16"/>
          <p:cNvSpPr txBox="1">
            <a:spLocks noChangeArrowheads="1"/>
          </p:cNvSpPr>
          <p:nvPr/>
        </p:nvSpPr>
        <p:spPr bwMode="auto">
          <a:xfrm>
            <a:off x="5588867" y="3484419"/>
            <a:ext cx="9001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3333CC"/>
                </a:solidFill>
                <a:latin typeface="Times New Roman" panose="02020603050405020304" pitchFamily="18" charset="0"/>
              </a:rPr>
              <a:t>-2</a:t>
            </a:r>
          </a:p>
        </p:txBody>
      </p:sp>
      <p:sp>
        <p:nvSpPr>
          <p:cNvPr id="7185" name="Text Box 17"/>
          <p:cNvSpPr txBox="1">
            <a:spLocks noChangeArrowheads="1"/>
          </p:cNvSpPr>
          <p:nvPr/>
        </p:nvSpPr>
        <p:spPr bwMode="auto">
          <a:xfrm>
            <a:off x="5588867" y="3989244"/>
            <a:ext cx="9001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3333CC"/>
                </a:solidFill>
                <a:latin typeface="Times New Roman" panose="02020603050405020304" pitchFamily="18" charset="0"/>
              </a:rPr>
              <a:t>-3</a:t>
            </a:r>
          </a:p>
        </p:txBody>
      </p:sp>
      <p:sp>
        <p:nvSpPr>
          <p:cNvPr id="7186" name="Text Box 18"/>
          <p:cNvSpPr txBox="1">
            <a:spLocks noChangeArrowheads="1"/>
          </p:cNvSpPr>
          <p:nvPr/>
        </p:nvSpPr>
        <p:spPr bwMode="auto">
          <a:xfrm>
            <a:off x="5588867" y="4563919"/>
            <a:ext cx="9001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3333CC"/>
                </a:solidFill>
                <a:latin typeface="Times New Roman" panose="02020603050405020304" pitchFamily="18" charset="0"/>
              </a:rPr>
              <a:t>-4</a:t>
            </a:r>
          </a:p>
        </p:txBody>
      </p:sp>
      <p:sp>
        <p:nvSpPr>
          <p:cNvPr id="7187" name="Text Box 19"/>
          <p:cNvSpPr txBox="1">
            <a:spLocks noChangeArrowheads="1"/>
          </p:cNvSpPr>
          <p:nvPr/>
        </p:nvSpPr>
        <p:spPr bwMode="auto">
          <a:xfrm>
            <a:off x="5588867" y="5068744"/>
            <a:ext cx="9001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3333CC"/>
                </a:solidFill>
                <a:latin typeface="Times New Roman" panose="02020603050405020304" pitchFamily="18" charset="0"/>
              </a:rPr>
              <a:t>-5</a:t>
            </a:r>
          </a:p>
        </p:txBody>
      </p:sp>
      <p:sp>
        <p:nvSpPr>
          <p:cNvPr id="7188" name="Text Box 20"/>
          <p:cNvSpPr txBox="1">
            <a:spLocks noChangeArrowheads="1"/>
          </p:cNvSpPr>
          <p:nvPr/>
        </p:nvSpPr>
        <p:spPr bwMode="auto">
          <a:xfrm>
            <a:off x="5588867" y="5571982"/>
            <a:ext cx="9001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3333CC"/>
                </a:solidFill>
                <a:latin typeface="Times New Roman" panose="02020603050405020304" pitchFamily="18" charset="0"/>
              </a:rPr>
              <a:t>-6</a:t>
            </a:r>
          </a:p>
        </p:txBody>
      </p:sp>
      <p:sp>
        <p:nvSpPr>
          <p:cNvPr id="7189" name="Line 21"/>
          <p:cNvSpPr>
            <a:spLocks noChangeShapeType="1"/>
          </p:cNvSpPr>
          <p:nvPr/>
        </p:nvSpPr>
        <p:spPr bwMode="auto">
          <a:xfrm>
            <a:off x="6165129" y="2223943"/>
            <a:ext cx="360362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90" name="Oval 22"/>
          <p:cNvSpPr>
            <a:spLocks noChangeArrowheads="1"/>
          </p:cNvSpPr>
          <p:nvPr/>
        </p:nvSpPr>
        <p:spPr bwMode="auto">
          <a:xfrm>
            <a:off x="6238155" y="2728768"/>
            <a:ext cx="179387" cy="17938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191" name="Line 23"/>
          <p:cNvSpPr>
            <a:spLocks noChangeShapeType="1"/>
          </p:cNvSpPr>
          <p:nvPr/>
        </p:nvSpPr>
        <p:spPr bwMode="auto">
          <a:xfrm>
            <a:off x="6165129" y="1684193"/>
            <a:ext cx="360362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92" name="Line 24"/>
          <p:cNvSpPr>
            <a:spLocks noChangeShapeType="1"/>
          </p:cNvSpPr>
          <p:nvPr/>
        </p:nvSpPr>
        <p:spPr bwMode="auto">
          <a:xfrm>
            <a:off x="6165129" y="1144443"/>
            <a:ext cx="360362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93" name="Line 25"/>
          <p:cNvSpPr>
            <a:spLocks noChangeShapeType="1"/>
          </p:cNvSpPr>
          <p:nvPr/>
        </p:nvSpPr>
        <p:spPr bwMode="auto">
          <a:xfrm>
            <a:off x="6165129" y="604693"/>
            <a:ext cx="360362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94" name="Line 26"/>
          <p:cNvSpPr>
            <a:spLocks noChangeShapeType="1"/>
          </p:cNvSpPr>
          <p:nvPr/>
        </p:nvSpPr>
        <p:spPr bwMode="auto">
          <a:xfrm>
            <a:off x="6165129" y="3305031"/>
            <a:ext cx="360362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95" name="Line 27"/>
          <p:cNvSpPr>
            <a:spLocks noChangeShapeType="1"/>
          </p:cNvSpPr>
          <p:nvPr/>
        </p:nvSpPr>
        <p:spPr bwMode="auto">
          <a:xfrm>
            <a:off x="6165129" y="3844781"/>
            <a:ext cx="360362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96" name="Line 28"/>
          <p:cNvSpPr>
            <a:spLocks noChangeShapeType="1"/>
          </p:cNvSpPr>
          <p:nvPr/>
        </p:nvSpPr>
        <p:spPr bwMode="auto">
          <a:xfrm>
            <a:off x="6165129" y="4384531"/>
            <a:ext cx="360362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97" name="Line 29"/>
          <p:cNvSpPr>
            <a:spLocks noChangeShapeType="1"/>
          </p:cNvSpPr>
          <p:nvPr/>
        </p:nvSpPr>
        <p:spPr bwMode="auto">
          <a:xfrm>
            <a:off x="6165129" y="4924281"/>
            <a:ext cx="360362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98" name="Line 30"/>
          <p:cNvSpPr>
            <a:spLocks noChangeShapeType="1"/>
          </p:cNvSpPr>
          <p:nvPr/>
        </p:nvSpPr>
        <p:spPr bwMode="auto">
          <a:xfrm>
            <a:off x="6165129" y="5464031"/>
            <a:ext cx="360362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99" name="Line 31"/>
          <p:cNvSpPr>
            <a:spLocks noChangeShapeType="1"/>
          </p:cNvSpPr>
          <p:nvPr/>
        </p:nvSpPr>
        <p:spPr bwMode="auto">
          <a:xfrm>
            <a:off x="6165129" y="6005368"/>
            <a:ext cx="360362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00" name="AutoShape 32"/>
          <p:cNvSpPr>
            <a:spLocks noChangeArrowheads="1"/>
          </p:cNvSpPr>
          <p:nvPr/>
        </p:nvSpPr>
        <p:spPr bwMode="auto">
          <a:xfrm>
            <a:off x="5533305" y="244332"/>
            <a:ext cx="1584325" cy="6480175"/>
          </a:xfrm>
          <a:prstGeom prst="roundRect">
            <a:avLst>
              <a:gd name="adj" fmla="val 16667"/>
            </a:avLst>
          </a:prstGeom>
          <a:solidFill>
            <a:srgbClr val="FFFFFF">
              <a:alpha val="32001"/>
            </a:srgbClr>
          </a:soli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201" name="AutoShape 33"/>
          <p:cNvSpPr>
            <a:spLocks noChangeArrowheads="1"/>
          </p:cNvSpPr>
          <p:nvPr/>
        </p:nvSpPr>
        <p:spPr bwMode="auto">
          <a:xfrm>
            <a:off x="6163542" y="5429106"/>
            <a:ext cx="358775" cy="1077912"/>
          </a:xfrm>
          <a:prstGeom prst="roundRect">
            <a:avLst>
              <a:gd name="adj" fmla="val 16667"/>
            </a:avLst>
          </a:prstGeom>
          <a:solidFill>
            <a:srgbClr val="FF0000">
              <a:alpha val="75000"/>
            </a:srgbClr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202" name="AutoShape 34"/>
          <p:cNvSpPr>
            <a:spLocks noChangeArrowheads="1"/>
          </p:cNvSpPr>
          <p:nvPr/>
        </p:nvSpPr>
        <p:spPr bwMode="auto">
          <a:xfrm>
            <a:off x="6163542" y="3339957"/>
            <a:ext cx="358775" cy="2160587"/>
          </a:xfrm>
          <a:prstGeom prst="roundRect">
            <a:avLst>
              <a:gd name="adj" fmla="val 16667"/>
            </a:avLst>
          </a:prstGeom>
          <a:solidFill>
            <a:srgbClr val="FF0000">
              <a:alpha val="75000"/>
            </a:srgbClr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203" name="Line 35"/>
          <p:cNvSpPr>
            <a:spLocks noChangeShapeType="1"/>
          </p:cNvSpPr>
          <p:nvPr/>
        </p:nvSpPr>
        <p:spPr bwMode="auto">
          <a:xfrm flipH="1" flipV="1">
            <a:off x="6955704" y="3339956"/>
            <a:ext cx="0" cy="208915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2"/>
          <a:srcRect r="53725"/>
          <a:stretch/>
        </p:blipFill>
        <p:spPr>
          <a:xfrm>
            <a:off x="1724325" y="3178032"/>
            <a:ext cx="2044111" cy="3210319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 rotWithShape="1">
          <a:blip r:embed="rId2"/>
          <a:srcRect l="45447"/>
          <a:stretch/>
        </p:blipFill>
        <p:spPr>
          <a:xfrm>
            <a:off x="8541039" y="3410655"/>
            <a:ext cx="2293215" cy="3055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008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10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0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0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10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100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1000"/>
                                        <p:tgtEl>
                                          <p:spTgt spid="7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1000"/>
                                        <p:tgtEl>
                                          <p:spTgt spid="7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1000"/>
                                        <p:tgtEl>
                                          <p:spTgt spid="7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000"/>
                                        <p:tgtEl>
                                          <p:spTgt spid="7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1000"/>
                                        <p:tgtEl>
                                          <p:spTgt spid="7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1000"/>
                                        <p:tgtEl>
                                          <p:spTgt spid="7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1000"/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1000"/>
                                        <p:tgtEl>
                                          <p:spTgt spid="7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1000"/>
                                        <p:tgtEl>
                                          <p:spTgt spid="7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1000"/>
                                        <p:tgtEl>
                                          <p:spTgt spid="7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1000"/>
                                        <p:tgtEl>
                                          <p:spTgt spid="7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1000"/>
                                        <p:tgtEl>
                                          <p:spTgt spid="7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1000"/>
                                        <p:tgtEl>
                                          <p:spTgt spid="7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1000"/>
                                        <p:tgtEl>
                                          <p:spTgt spid="7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9" dur="1000"/>
                                        <p:tgtEl>
                                          <p:spTgt spid="72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5" grpId="0" animBg="1"/>
      <p:bldP spid="7176" grpId="0" animBg="1"/>
      <p:bldP spid="7178" grpId="0"/>
      <p:bldP spid="7179" grpId="0"/>
      <p:bldP spid="7180" grpId="0"/>
      <p:bldP spid="7181" grpId="0"/>
      <p:bldP spid="7182" grpId="0"/>
      <p:bldP spid="7183" grpId="0"/>
      <p:bldP spid="7184" grpId="0"/>
      <p:bldP spid="7185" grpId="0"/>
      <p:bldP spid="7186" grpId="0"/>
      <p:bldP spid="7187" grpId="0"/>
      <p:bldP spid="718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AutoShape 6"/>
          <p:cNvSpPr>
            <a:spLocks noChangeArrowheads="1"/>
          </p:cNvSpPr>
          <p:nvPr/>
        </p:nvSpPr>
        <p:spPr bwMode="auto">
          <a:xfrm>
            <a:off x="3967799" y="713455"/>
            <a:ext cx="5928041" cy="1152422"/>
          </a:xfrm>
          <a:prstGeom prst="wedgeRoundRectCallout">
            <a:avLst>
              <a:gd name="adj1" fmla="val 52830"/>
              <a:gd name="adj2" fmla="val 112533"/>
              <a:gd name="adj3" fmla="val 16667"/>
            </a:avLst>
          </a:prstGeom>
          <a:solidFill>
            <a:srgbClr val="FFFF99"/>
          </a:solidFill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А при чем тут положительные и отрицательные числа?</a:t>
            </a:r>
          </a:p>
        </p:txBody>
      </p:sp>
      <p:sp>
        <p:nvSpPr>
          <p:cNvPr id="8199" name="AutoShape 7"/>
          <p:cNvSpPr>
            <a:spLocks noChangeArrowheads="1"/>
          </p:cNvSpPr>
          <p:nvPr/>
        </p:nvSpPr>
        <p:spPr bwMode="auto">
          <a:xfrm>
            <a:off x="2780920" y="2528044"/>
            <a:ext cx="5977000" cy="1986592"/>
          </a:xfrm>
          <a:prstGeom prst="wedgeRoundRectCallout">
            <a:avLst>
              <a:gd name="adj1" fmla="val -52793"/>
              <a:gd name="adj2" fmla="val 72076"/>
              <a:gd name="adj3" fmla="val 16667"/>
            </a:avLst>
          </a:prstGeom>
          <a:solidFill>
            <a:srgbClr val="CCFFCC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Увеличение величины выражается  </a:t>
            </a:r>
            <a:r>
              <a:rPr lang="ru-RU" alt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положительным</a:t>
            </a:r>
            <a:r>
              <a:rPr lang="ru-RU" altLang="ru-RU" sz="28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числом, а уменьшение – </a:t>
            </a:r>
            <a:r>
              <a:rPr lang="ru-RU" alt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отрицательным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r="53725"/>
          <a:stretch/>
        </p:blipFill>
        <p:spPr>
          <a:xfrm>
            <a:off x="300713" y="2854036"/>
            <a:ext cx="2277007" cy="35760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45447"/>
          <a:stretch/>
        </p:blipFill>
        <p:spPr>
          <a:xfrm>
            <a:off x="9448799" y="2761709"/>
            <a:ext cx="2503847" cy="3668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471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8" grpId="0" animBg="1"/>
      <p:bldP spid="819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Freeform 4"/>
          <p:cNvSpPr>
            <a:spLocks/>
          </p:cNvSpPr>
          <p:nvPr/>
        </p:nvSpPr>
        <p:spPr bwMode="auto">
          <a:xfrm>
            <a:off x="3030538" y="188913"/>
            <a:ext cx="4762" cy="6400800"/>
          </a:xfrm>
          <a:custGeom>
            <a:avLst/>
            <a:gdLst>
              <a:gd name="T0" fmla="*/ 3 w 3"/>
              <a:gd name="T1" fmla="*/ 0 h 4032"/>
              <a:gd name="T2" fmla="*/ 0 w 3"/>
              <a:gd name="T3" fmla="*/ 4032 h 403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" h="4032">
                <a:moveTo>
                  <a:pt x="3" y="0"/>
                </a:moveTo>
                <a:lnTo>
                  <a:pt x="0" y="4032"/>
                </a:lnTo>
              </a:path>
            </a:pathLst>
          </a:custGeom>
          <a:noFill/>
          <a:ln w="698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2424113" y="188914"/>
            <a:ext cx="36036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FF0000"/>
                </a:solidFill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2424113" y="692151"/>
            <a:ext cx="5397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FF0000"/>
                </a:solidFill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2424113" y="1196976"/>
            <a:ext cx="36036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2424113" y="1773239"/>
            <a:ext cx="36036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2279651" y="2924176"/>
            <a:ext cx="9001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3333CC"/>
                </a:solidFill>
                <a:latin typeface="Times New Roman" panose="02020603050405020304" pitchFamily="18" charset="0"/>
              </a:rPr>
              <a:t>-1</a:t>
            </a:r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2424113" y="2420939"/>
            <a:ext cx="5397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2279651" y="3429001"/>
            <a:ext cx="9001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3333CC"/>
                </a:solidFill>
                <a:latin typeface="Times New Roman" panose="02020603050405020304" pitchFamily="18" charset="0"/>
              </a:rPr>
              <a:t>-2</a:t>
            </a:r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2279651" y="3933826"/>
            <a:ext cx="9001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3333CC"/>
                </a:solidFill>
                <a:latin typeface="Times New Roman" panose="02020603050405020304" pitchFamily="18" charset="0"/>
              </a:rPr>
              <a:t>-3</a:t>
            </a:r>
          </a:p>
        </p:txBody>
      </p:sp>
      <p:sp>
        <p:nvSpPr>
          <p:cNvPr id="9229" name="Text Box 13"/>
          <p:cNvSpPr txBox="1">
            <a:spLocks noChangeArrowheads="1"/>
          </p:cNvSpPr>
          <p:nvPr/>
        </p:nvSpPr>
        <p:spPr bwMode="auto">
          <a:xfrm>
            <a:off x="2279651" y="4508501"/>
            <a:ext cx="9001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3333CC"/>
                </a:solidFill>
                <a:latin typeface="Times New Roman" panose="02020603050405020304" pitchFamily="18" charset="0"/>
              </a:rPr>
              <a:t>-4</a:t>
            </a:r>
          </a:p>
        </p:txBody>
      </p:sp>
      <p:sp>
        <p:nvSpPr>
          <p:cNvPr id="9230" name="Text Box 14"/>
          <p:cNvSpPr txBox="1">
            <a:spLocks noChangeArrowheads="1"/>
          </p:cNvSpPr>
          <p:nvPr/>
        </p:nvSpPr>
        <p:spPr bwMode="auto">
          <a:xfrm>
            <a:off x="2279651" y="5013326"/>
            <a:ext cx="9001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3333CC"/>
                </a:solidFill>
                <a:latin typeface="Times New Roman" panose="02020603050405020304" pitchFamily="18" charset="0"/>
              </a:rPr>
              <a:t>-5</a:t>
            </a:r>
          </a:p>
        </p:txBody>
      </p:sp>
      <p:sp>
        <p:nvSpPr>
          <p:cNvPr id="9231" name="Text Box 15"/>
          <p:cNvSpPr txBox="1">
            <a:spLocks noChangeArrowheads="1"/>
          </p:cNvSpPr>
          <p:nvPr/>
        </p:nvSpPr>
        <p:spPr bwMode="auto">
          <a:xfrm>
            <a:off x="2279651" y="5516564"/>
            <a:ext cx="9001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3333CC"/>
                </a:solidFill>
                <a:latin typeface="Times New Roman" panose="02020603050405020304" pitchFamily="18" charset="0"/>
              </a:rPr>
              <a:t>-6</a:t>
            </a:r>
          </a:p>
        </p:txBody>
      </p:sp>
      <p:sp>
        <p:nvSpPr>
          <p:cNvPr id="9232" name="Line 16"/>
          <p:cNvSpPr>
            <a:spLocks noChangeShapeType="1"/>
          </p:cNvSpPr>
          <p:nvPr/>
        </p:nvSpPr>
        <p:spPr bwMode="auto">
          <a:xfrm>
            <a:off x="2855913" y="2168525"/>
            <a:ext cx="360362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33" name="Oval 17"/>
          <p:cNvSpPr>
            <a:spLocks noChangeArrowheads="1"/>
          </p:cNvSpPr>
          <p:nvPr/>
        </p:nvSpPr>
        <p:spPr bwMode="auto">
          <a:xfrm>
            <a:off x="2928939" y="2673350"/>
            <a:ext cx="179387" cy="17938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34" name="Line 18"/>
          <p:cNvSpPr>
            <a:spLocks noChangeShapeType="1"/>
          </p:cNvSpPr>
          <p:nvPr/>
        </p:nvSpPr>
        <p:spPr bwMode="auto">
          <a:xfrm>
            <a:off x="2855913" y="1628775"/>
            <a:ext cx="360362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35" name="Line 19"/>
          <p:cNvSpPr>
            <a:spLocks noChangeShapeType="1"/>
          </p:cNvSpPr>
          <p:nvPr/>
        </p:nvSpPr>
        <p:spPr bwMode="auto">
          <a:xfrm>
            <a:off x="2855913" y="1089025"/>
            <a:ext cx="360362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36" name="Line 20"/>
          <p:cNvSpPr>
            <a:spLocks noChangeShapeType="1"/>
          </p:cNvSpPr>
          <p:nvPr/>
        </p:nvSpPr>
        <p:spPr bwMode="auto">
          <a:xfrm>
            <a:off x="2855913" y="549275"/>
            <a:ext cx="360362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37" name="Line 21"/>
          <p:cNvSpPr>
            <a:spLocks noChangeShapeType="1"/>
          </p:cNvSpPr>
          <p:nvPr/>
        </p:nvSpPr>
        <p:spPr bwMode="auto">
          <a:xfrm>
            <a:off x="2855913" y="3249613"/>
            <a:ext cx="360362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38" name="Line 22"/>
          <p:cNvSpPr>
            <a:spLocks noChangeShapeType="1"/>
          </p:cNvSpPr>
          <p:nvPr/>
        </p:nvSpPr>
        <p:spPr bwMode="auto">
          <a:xfrm>
            <a:off x="2855913" y="3789363"/>
            <a:ext cx="360362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39" name="Line 23"/>
          <p:cNvSpPr>
            <a:spLocks noChangeShapeType="1"/>
          </p:cNvSpPr>
          <p:nvPr/>
        </p:nvSpPr>
        <p:spPr bwMode="auto">
          <a:xfrm>
            <a:off x="2855913" y="4329113"/>
            <a:ext cx="360362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40" name="Line 24"/>
          <p:cNvSpPr>
            <a:spLocks noChangeShapeType="1"/>
          </p:cNvSpPr>
          <p:nvPr/>
        </p:nvSpPr>
        <p:spPr bwMode="auto">
          <a:xfrm>
            <a:off x="2855913" y="4868863"/>
            <a:ext cx="360362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41" name="Line 25"/>
          <p:cNvSpPr>
            <a:spLocks noChangeShapeType="1"/>
          </p:cNvSpPr>
          <p:nvPr/>
        </p:nvSpPr>
        <p:spPr bwMode="auto">
          <a:xfrm>
            <a:off x="2855913" y="5408613"/>
            <a:ext cx="360362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42" name="Line 26"/>
          <p:cNvSpPr>
            <a:spLocks noChangeShapeType="1"/>
          </p:cNvSpPr>
          <p:nvPr/>
        </p:nvSpPr>
        <p:spPr bwMode="auto">
          <a:xfrm>
            <a:off x="2855913" y="5949950"/>
            <a:ext cx="360362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43" name="AutoShape 27"/>
          <p:cNvSpPr>
            <a:spLocks noChangeArrowheads="1"/>
          </p:cNvSpPr>
          <p:nvPr/>
        </p:nvSpPr>
        <p:spPr bwMode="auto">
          <a:xfrm>
            <a:off x="2206626" y="188914"/>
            <a:ext cx="1584325" cy="6480175"/>
          </a:xfrm>
          <a:prstGeom prst="roundRect">
            <a:avLst>
              <a:gd name="adj" fmla="val 16667"/>
            </a:avLst>
          </a:prstGeom>
          <a:solidFill>
            <a:srgbClr val="FFFFFF">
              <a:alpha val="32001"/>
            </a:srgbClr>
          </a:soli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44" name="AutoShape 28"/>
          <p:cNvSpPr>
            <a:spLocks noChangeArrowheads="1"/>
          </p:cNvSpPr>
          <p:nvPr/>
        </p:nvSpPr>
        <p:spPr bwMode="auto">
          <a:xfrm>
            <a:off x="2854326" y="4292600"/>
            <a:ext cx="358775" cy="2159000"/>
          </a:xfrm>
          <a:prstGeom prst="roundRect">
            <a:avLst>
              <a:gd name="adj" fmla="val 16667"/>
            </a:avLst>
          </a:prstGeom>
          <a:solidFill>
            <a:srgbClr val="FF0000">
              <a:alpha val="75000"/>
            </a:srgbClr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45" name="AutoShape 29"/>
          <p:cNvSpPr>
            <a:spLocks noChangeArrowheads="1"/>
          </p:cNvSpPr>
          <p:nvPr/>
        </p:nvSpPr>
        <p:spPr bwMode="auto">
          <a:xfrm>
            <a:off x="2854326" y="2205039"/>
            <a:ext cx="358775" cy="2160587"/>
          </a:xfrm>
          <a:prstGeom prst="roundRect">
            <a:avLst>
              <a:gd name="adj" fmla="val 16667"/>
            </a:avLst>
          </a:prstGeom>
          <a:solidFill>
            <a:srgbClr val="FF0000">
              <a:alpha val="75000"/>
            </a:srgbClr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46" name="Line 30"/>
          <p:cNvSpPr>
            <a:spLocks noChangeShapeType="1"/>
          </p:cNvSpPr>
          <p:nvPr/>
        </p:nvSpPr>
        <p:spPr bwMode="auto">
          <a:xfrm flipV="1">
            <a:off x="3646488" y="2205038"/>
            <a:ext cx="0" cy="2087562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47" name="Text Box 31"/>
          <p:cNvSpPr txBox="1">
            <a:spLocks noChangeArrowheads="1"/>
          </p:cNvSpPr>
          <p:nvPr/>
        </p:nvSpPr>
        <p:spPr bwMode="auto">
          <a:xfrm>
            <a:off x="3792539" y="2924175"/>
            <a:ext cx="6191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3200" b="1">
                <a:latin typeface="Times New Roman" panose="02020603050405020304" pitchFamily="18" charset="0"/>
              </a:rPr>
              <a:t>+4</a:t>
            </a:r>
          </a:p>
        </p:txBody>
      </p:sp>
      <p:sp>
        <p:nvSpPr>
          <p:cNvPr id="9248" name="Freeform 32"/>
          <p:cNvSpPr>
            <a:spLocks/>
          </p:cNvSpPr>
          <p:nvPr/>
        </p:nvSpPr>
        <p:spPr bwMode="auto">
          <a:xfrm>
            <a:off x="5694363" y="188913"/>
            <a:ext cx="4762" cy="6400800"/>
          </a:xfrm>
          <a:custGeom>
            <a:avLst/>
            <a:gdLst>
              <a:gd name="T0" fmla="*/ 3 w 3"/>
              <a:gd name="T1" fmla="*/ 0 h 4032"/>
              <a:gd name="T2" fmla="*/ 0 w 3"/>
              <a:gd name="T3" fmla="*/ 4032 h 403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" h="4032">
                <a:moveTo>
                  <a:pt x="3" y="0"/>
                </a:moveTo>
                <a:lnTo>
                  <a:pt x="0" y="4032"/>
                </a:lnTo>
              </a:path>
            </a:pathLst>
          </a:custGeom>
          <a:noFill/>
          <a:ln w="698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49" name="Text Box 33"/>
          <p:cNvSpPr txBox="1">
            <a:spLocks noChangeArrowheads="1"/>
          </p:cNvSpPr>
          <p:nvPr/>
        </p:nvSpPr>
        <p:spPr bwMode="auto">
          <a:xfrm>
            <a:off x="5087938" y="188914"/>
            <a:ext cx="36036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FF0000"/>
                </a:solidFill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9250" name="Text Box 34"/>
          <p:cNvSpPr txBox="1">
            <a:spLocks noChangeArrowheads="1"/>
          </p:cNvSpPr>
          <p:nvPr/>
        </p:nvSpPr>
        <p:spPr bwMode="auto">
          <a:xfrm>
            <a:off x="5087938" y="692151"/>
            <a:ext cx="5397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FF0000"/>
                </a:solidFill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9251" name="Text Box 35"/>
          <p:cNvSpPr txBox="1">
            <a:spLocks noChangeArrowheads="1"/>
          </p:cNvSpPr>
          <p:nvPr/>
        </p:nvSpPr>
        <p:spPr bwMode="auto">
          <a:xfrm>
            <a:off x="5087938" y="1196976"/>
            <a:ext cx="36036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9252" name="Text Box 36"/>
          <p:cNvSpPr txBox="1">
            <a:spLocks noChangeArrowheads="1"/>
          </p:cNvSpPr>
          <p:nvPr/>
        </p:nvSpPr>
        <p:spPr bwMode="auto">
          <a:xfrm>
            <a:off x="5087938" y="1773239"/>
            <a:ext cx="36036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9253" name="Text Box 37"/>
          <p:cNvSpPr txBox="1">
            <a:spLocks noChangeArrowheads="1"/>
          </p:cNvSpPr>
          <p:nvPr/>
        </p:nvSpPr>
        <p:spPr bwMode="auto">
          <a:xfrm>
            <a:off x="4943476" y="2924176"/>
            <a:ext cx="9001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3333CC"/>
                </a:solidFill>
                <a:latin typeface="Times New Roman" panose="02020603050405020304" pitchFamily="18" charset="0"/>
              </a:rPr>
              <a:t>-1</a:t>
            </a:r>
          </a:p>
        </p:txBody>
      </p:sp>
      <p:sp>
        <p:nvSpPr>
          <p:cNvPr id="9254" name="Text Box 38"/>
          <p:cNvSpPr txBox="1">
            <a:spLocks noChangeArrowheads="1"/>
          </p:cNvSpPr>
          <p:nvPr/>
        </p:nvSpPr>
        <p:spPr bwMode="auto">
          <a:xfrm>
            <a:off x="5087938" y="2420939"/>
            <a:ext cx="5397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9255" name="Text Box 39"/>
          <p:cNvSpPr txBox="1">
            <a:spLocks noChangeArrowheads="1"/>
          </p:cNvSpPr>
          <p:nvPr/>
        </p:nvSpPr>
        <p:spPr bwMode="auto">
          <a:xfrm>
            <a:off x="4943476" y="3429001"/>
            <a:ext cx="9001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3333CC"/>
                </a:solidFill>
                <a:latin typeface="Times New Roman" panose="02020603050405020304" pitchFamily="18" charset="0"/>
              </a:rPr>
              <a:t>-2</a:t>
            </a:r>
          </a:p>
        </p:txBody>
      </p:sp>
      <p:sp>
        <p:nvSpPr>
          <p:cNvPr id="9256" name="Text Box 40"/>
          <p:cNvSpPr txBox="1">
            <a:spLocks noChangeArrowheads="1"/>
          </p:cNvSpPr>
          <p:nvPr/>
        </p:nvSpPr>
        <p:spPr bwMode="auto">
          <a:xfrm>
            <a:off x="4943476" y="3933826"/>
            <a:ext cx="9001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3333CC"/>
                </a:solidFill>
                <a:latin typeface="Times New Roman" panose="02020603050405020304" pitchFamily="18" charset="0"/>
              </a:rPr>
              <a:t>-3</a:t>
            </a:r>
          </a:p>
        </p:txBody>
      </p:sp>
      <p:sp>
        <p:nvSpPr>
          <p:cNvPr id="9257" name="Text Box 41"/>
          <p:cNvSpPr txBox="1">
            <a:spLocks noChangeArrowheads="1"/>
          </p:cNvSpPr>
          <p:nvPr/>
        </p:nvSpPr>
        <p:spPr bwMode="auto">
          <a:xfrm>
            <a:off x="4943476" y="4508501"/>
            <a:ext cx="9001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3333CC"/>
                </a:solidFill>
                <a:latin typeface="Times New Roman" panose="02020603050405020304" pitchFamily="18" charset="0"/>
              </a:rPr>
              <a:t>-4</a:t>
            </a:r>
          </a:p>
        </p:txBody>
      </p:sp>
      <p:sp>
        <p:nvSpPr>
          <p:cNvPr id="9258" name="Text Box 42"/>
          <p:cNvSpPr txBox="1">
            <a:spLocks noChangeArrowheads="1"/>
          </p:cNvSpPr>
          <p:nvPr/>
        </p:nvSpPr>
        <p:spPr bwMode="auto">
          <a:xfrm>
            <a:off x="4943476" y="5013326"/>
            <a:ext cx="9001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3333CC"/>
                </a:solidFill>
                <a:latin typeface="Times New Roman" panose="02020603050405020304" pitchFamily="18" charset="0"/>
              </a:rPr>
              <a:t>-5</a:t>
            </a:r>
          </a:p>
        </p:txBody>
      </p:sp>
      <p:sp>
        <p:nvSpPr>
          <p:cNvPr id="9259" name="Text Box 43"/>
          <p:cNvSpPr txBox="1">
            <a:spLocks noChangeArrowheads="1"/>
          </p:cNvSpPr>
          <p:nvPr/>
        </p:nvSpPr>
        <p:spPr bwMode="auto">
          <a:xfrm>
            <a:off x="4943476" y="5516564"/>
            <a:ext cx="9001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3333CC"/>
                </a:solidFill>
                <a:latin typeface="Times New Roman" panose="02020603050405020304" pitchFamily="18" charset="0"/>
              </a:rPr>
              <a:t>-6</a:t>
            </a:r>
          </a:p>
        </p:txBody>
      </p:sp>
      <p:sp>
        <p:nvSpPr>
          <p:cNvPr id="9260" name="Line 44"/>
          <p:cNvSpPr>
            <a:spLocks noChangeShapeType="1"/>
          </p:cNvSpPr>
          <p:nvPr/>
        </p:nvSpPr>
        <p:spPr bwMode="auto">
          <a:xfrm>
            <a:off x="5519738" y="2168525"/>
            <a:ext cx="360362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61" name="Oval 45"/>
          <p:cNvSpPr>
            <a:spLocks noChangeArrowheads="1"/>
          </p:cNvSpPr>
          <p:nvPr/>
        </p:nvSpPr>
        <p:spPr bwMode="auto">
          <a:xfrm>
            <a:off x="5592764" y="2673350"/>
            <a:ext cx="179387" cy="17938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62" name="Line 46"/>
          <p:cNvSpPr>
            <a:spLocks noChangeShapeType="1"/>
          </p:cNvSpPr>
          <p:nvPr/>
        </p:nvSpPr>
        <p:spPr bwMode="auto">
          <a:xfrm>
            <a:off x="5519738" y="1628775"/>
            <a:ext cx="360362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63" name="Line 47"/>
          <p:cNvSpPr>
            <a:spLocks noChangeShapeType="1"/>
          </p:cNvSpPr>
          <p:nvPr/>
        </p:nvSpPr>
        <p:spPr bwMode="auto">
          <a:xfrm>
            <a:off x="5519738" y="1089025"/>
            <a:ext cx="360362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64" name="Line 48"/>
          <p:cNvSpPr>
            <a:spLocks noChangeShapeType="1"/>
          </p:cNvSpPr>
          <p:nvPr/>
        </p:nvSpPr>
        <p:spPr bwMode="auto">
          <a:xfrm>
            <a:off x="5519738" y="549275"/>
            <a:ext cx="360362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65" name="Line 49"/>
          <p:cNvSpPr>
            <a:spLocks noChangeShapeType="1"/>
          </p:cNvSpPr>
          <p:nvPr/>
        </p:nvSpPr>
        <p:spPr bwMode="auto">
          <a:xfrm>
            <a:off x="5519738" y="3249613"/>
            <a:ext cx="360362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66" name="Line 50"/>
          <p:cNvSpPr>
            <a:spLocks noChangeShapeType="1"/>
          </p:cNvSpPr>
          <p:nvPr/>
        </p:nvSpPr>
        <p:spPr bwMode="auto">
          <a:xfrm>
            <a:off x="5519738" y="3789363"/>
            <a:ext cx="360362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67" name="Line 51"/>
          <p:cNvSpPr>
            <a:spLocks noChangeShapeType="1"/>
          </p:cNvSpPr>
          <p:nvPr/>
        </p:nvSpPr>
        <p:spPr bwMode="auto">
          <a:xfrm>
            <a:off x="5519738" y="4329113"/>
            <a:ext cx="360362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68" name="Line 52"/>
          <p:cNvSpPr>
            <a:spLocks noChangeShapeType="1"/>
          </p:cNvSpPr>
          <p:nvPr/>
        </p:nvSpPr>
        <p:spPr bwMode="auto">
          <a:xfrm>
            <a:off x="5519738" y="4868863"/>
            <a:ext cx="360362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69" name="Line 53"/>
          <p:cNvSpPr>
            <a:spLocks noChangeShapeType="1"/>
          </p:cNvSpPr>
          <p:nvPr/>
        </p:nvSpPr>
        <p:spPr bwMode="auto">
          <a:xfrm>
            <a:off x="5519738" y="5408613"/>
            <a:ext cx="360362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70" name="Line 54"/>
          <p:cNvSpPr>
            <a:spLocks noChangeShapeType="1"/>
          </p:cNvSpPr>
          <p:nvPr/>
        </p:nvSpPr>
        <p:spPr bwMode="auto">
          <a:xfrm>
            <a:off x="5519738" y="5949950"/>
            <a:ext cx="360362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71" name="AutoShape 55"/>
          <p:cNvSpPr>
            <a:spLocks noChangeArrowheads="1"/>
          </p:cNvSpPr>
          <p:nvPr/>
        </p:nvSpPr>
        <p:spPr bwMode="auto">
          <a:xfrm>
            <a:off x="4887914" y="188914"/>
            <a:ext cx="1584325" cy="6480175"/>
          </a:xfrm>
          <a:prstGeom prst="roundRect">
            <a:avLst>
              <a:gd name="adj" fmla="val 16667"/>
            </a:avLst>
          </a:prstGeom>
          <a:solidFill>
            <a:srgbClr val="FFFFFF">
              <a:alpha val="32001"/>
            </a:srgbClr>
          </a:soli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72" name="AutoShape 56"/>
          <p:cNvSpPr>
            <a:spLocks noChangeArrowheads="1"/>
          </p:cNvSpPr>
          <p:nvPr/>
        </p:nvSpPr>
        <p:spPr bwMode="auto">
          <a:xfrm>
            <a:off x="5518151" y="5373688"/>
            <a:ext cx="358775" cy="1077912"/>
          </a:xfrm>
          <a:prstGeom prst="roundRect">
            <a:avLst>
              <a:gd name="adj" fmla="val 16667"/>
            </a:avLst>
          </a:prstGeom>
          <a:solidFill>
            <a:srgbClr val="FF0000">
              <a:alpha val="75000"/>
            </a:srgbClr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73" name="AutoShape 57"/>
          <p:cNvSpPr>
            <a:spLocks noChangeArrowheads="1"/>
          </p:cNvSpPr>
          <p:nvPr/>
        </p:nvSpPr>
        <p:spPr bwMode="auto">
          <a:xfrm>
            <a:off x="5518151" y="3284539"/>
            <a:ext cx="358775" cy="2160587"/>
          </a:xfrm>
          <a:prstGeom prst="roundRect">
            <a:avLst>
              <a:gd name="adj" fmla="val 16667"/>
            </a:avLst>
          </a:prstGeom>
          <a:solidFill>
            <a:srgbClr val="FF0000">
              <a:alpha val="75000"/>
            </a:srgbClr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74" name="Line 58"/>
          <p:cNvSpPr>
            <a:spLocks noChangeShapeType="1"/>
          </p:cNvSpPr>
          <p:nvPr/>
        </p:nvSpPr>
        <p:spPr bwMode="auto">
          <a:xfrm flipH="1" flipV="1">
            <a:off x="6310313" y="3284538"/>
            <a:ext cx="0" cy="208915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75" name="Text Box 59"/>
          <p:cNvSpPr txBox="1">
            <a:spLocks noChangeArrowheads="1"/>
          </p:cNvSpPr>
          <p:nvPr/>
        </p:nvSpPr>
        <p:spPr bwMode="auto">
          <a:xfrm>
            <a:off x="6527800" y="3933825"/>
            <a:ext cx="5222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3200" b="1">
                <a:latin typeface="Times New Roman" panose="02020603050405020304" pitchFamily="18" charset="0"/>
              </a:rPr>
              <a:t>-4</a:t>
            </a:r>
          </a:p>
        </p:txBody>
      </p:sp>
      <p:sp>
        <p:nvSpPr>
          <p:cNvPr id="9276" name="Freeform 60"/>
          <p:cNvSpPr>
            <a:spLocks/>
          </p:cNvSpPr>
          <p:nvPr/>
        </p:nvSpPr>
        <p:spPr bwMode="auto">
          <a:xfrm>
            <a:off x="8720138" y="188913"/>
            <a:ext cx="4762" cy="6400800"/>
          </a:xfrm>
          <a:custGeom>
            <a:avLst/>
            <a:gdLst>
              <a:gd name="T0" fmla="*/ 3 w 3"/>
              <a:gd name="T1" fmla="*/ 0 h 4032"/>
              <a:gd name="T2" fmla="*/ 0 w 3"/>
              <a:gd name="T3" fmla="*/ 4032 h 403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" h="4032">
                <a:moveTo>
                  <a:pt x="3" y="0"/>
                </a:moveTo>
                <a:lnTo>
                  <a:pt x="0" y="4032"/>
                </a:lnTo>
              </a:path>
            </a:pathLst>
          </a:custGeom>
          <a:noFill/>
          <a:ln w="698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77" name="Text Box 61"/>
          <p:cNvSpPr txBox="1">
            <a:spLocks noChangeArrowheads="1"/>
          </p:cNvSpPr>
          <p:nvPr/>
        </p:nvSpPr>
        <p:spPr bwMode="auto">
          <a:xfrm>
            <a:off x="8113713" y="188914"/>
            <a:ext cx="36036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FF0000"/>
                </a:solidFill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9278" name="Text Box 62"/>
          <p:cNvSpPr txBox="1">
            <a:spLocks noChangeArrowheads="1"/>
          </p:cNvSpPr>
          <p:nvPr/>
        </p:nvSpPr>
        <p:spPr bwMode="auto">
          <a:xfrm>
            <a:off x="8113713" y="692151"/>
            <a:ext cx="5397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FF0000"/>
                </a:solidFill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9279" name="Text Box 63"/>
          <p:cNvSpPr txBox="1">
            <a:spLocks noChangeArrowheads="1"/>
          </p:cNvSpPr>
          <p:nvPr/>
        </p:nvSpPr>
        <p:spPr bwMode="auto">
          <a:xfrm>
            <a:off x="8113713" y="1196976"/>
            <a:ext cx="36036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9280" name="Text Box 64"/>
          <p:cNvSpPr txBox="1">
            <a:spLocks noChangeArrowheads="1"/>
          </p:cNvSpPr>
          <p:nvPr/>
        </p:nvSpPr>
        <p:spPr bwMode="auto">
          <a:xfrm>
            <a:off x="8113713" y="1773239"/>
            <a:ext cx="36036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9281" name="Text Box 65"/>
          <p:cNvSpPr txBox="1">
            <a:spLocks noChangeArrowheads="1"/>
          </p:cNvSpPr>
          <p:nvPr/>
        </p:nvSpPr>
        <p:spPr bwMode="auto">
          <a:xfrm>
            <a:off x="7969251" y="2924176"/>
            <a:ext cx="9001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3333CC"/>
                </a:solidFill>
                <a:latin typeface="Times New Roman" panose="02020603050405020304" pitchFamily="18" charset="0"/>
              </a:rPr>
              <a:t>-1</a:t>
            </a:r>
          </a:p>
        </p:txBody>
      </p:sp>
      <p:sp>
        <p:nvSpPr>
          <p:cNvPr id="9282" name="Text Box 66"/>
          <p:cNvSpPr txBox="1">
            <a:spLocks noChangeArrowheads="1"/>
          </p:cNvSpPr>
          <p:nvPr/>
        </p:nvSpPr>
        <p:spPr bwMode="auto">
          <a:xfrm>
            <a:off x="8113713" y="2420939"/>
            <a:ext cx="5397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9283" name="Text Box 67"/>
          <p:cNvSpPr txBox="1">
            <a:spLocks noChangeArrowheads="1"/>
          </p:cNvSpPr>
          <p:nvPr/>
        </p:nvSpPr>
        <p:spPr bwMode="auto">
          <a:xfrm>
            <a:off x="7969251" y="3429001"/>
            <a:ext cx="9001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3333CC"/>
                </a:solidFill>
                <a:latin typeface="Times New Roman" panose="02020603050405020304" pitchFamily="18" charset="0"/>
              </a:rPr>
              <a:t>-2</a:t>
            </a:r>
          </a:p>
        </p:txBody>
      </p:sp>
      <p:sp>
        <p:nvSpPr>
          <p:cNvPr id="9284" name="Text Box 68"/>
          <p:cNvSpPr txBox="1">
            <a:spLocks noChangeArrowheads="1"/>
          </p:cNvSpPr>
          <p:nvPr/>
        </p:nvSpPr>
        <p:spPr bwMode="auto">
          <a:xfrm>
            <a:off x="7969251" y="3933826"/>
            <a:ext cx="9001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3333CC"/>
                </a:solidFill>
                <a:latin typeface="Times New Roman" panose="02020603050405020304" pitchFamily="18" charset="0"/>
              </a:rPr>
              <a:t>-3</a:t>
            </a:r>
          </a:p>
        </p:txBody>
      </p:sp>
      <p:sp>
        <p:nvSpPr>
          <p:cNvPr id="9285" name="Text Box 69"/>
          <p:cNvSpPr txBox="1">
            <a:spLocks noChangeArrowheads="1"/>
          </p:cNvSpPr>
          <p:nvPr/>
        </p:nvSpPr>
        <p:spPr bwMode="auto">
          <a:xfrm>
            <a:off x="7969251" y="4508501"/>
            <a:ext cx="9001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3333CC"/>
                </a:solidFill>
                <a:latin typeface="Times New Roman" panose="02020603050405020304" pitchFamily="18" charset="0"/>
              </a:rPr>
              <a:t>-4</a:t>
            </a:r>
          </a:p>
        </p:txBody>
      </p:sp>
      <p:sp>
        <p:nvSpPr>
          <p:cNvPr id="9286" name="Text Box 70"/>
          <p:cNvSpPr txBox="1">
            <a:spLocks noChangeArrowheads="1"/>
          </p:cNvSpPr>
          <p:nvPr/>
        </p:nvSpPr>
        <p:spPr bwMode="auto">
          <a:xfrm>
            <a:off x="7969251" y="5013326"/>
            <a:ext cx="9001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3333CC"/>
                </a:solidFill>
                <a:latin typeface="Times New Roman" panose="02020603050405020304" pitchFamily="18" charset="0"/>
              </a:rPr>
              <a:t>-5</a:t>
            </a:r>
          </a:p>
        </p:txBody>
      </p:sp>
      <p:sp>
        <p:nvSpPr>
          <p:cNvPr id="9287" name="Text Box 71"/>
          <p:cNvSpPr txBox="1">
            <a:spLocks noChangeArrowheads="1"/>
          </p:cNvSpPr>
          <p:nvPr/>
        </p:nvSpPr>
        <p:spPr bwMode="auto">
          <a:xfrm>
            <a:off x="7969251" y="5516564"/>
            <a:ext cx="9001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3333CC"/>
                </a:solidFill>
                <a:latin typeface="Times New Roman" panose="02020603050405020304" pitchFamily="18" charset="0"/>
              </a:rPr>
              <a:t>-6</a:t>
            </a:r>
          </a:p>
        </p:txBody>
      </p:sp>
      <p:sp>
        <p:nvSpPr>
          <p:cNvPr id="9288" name="Line 72"/>
          <p:cNvSpPr>
            <a:spLocks noChangeShapeType="1"/>
          </p:cNvSpPr>
          <p:nvPr/>
        </p:nvSpPr>
        <p:spPr bwMode="auto">
          <a:xfrm>
            <a:off x="8545513" y="2168525"/>
            <a:ext cx="360362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89" name="Oval 73"/>
          <p:cNvSpPr>
            <a:spLocks noChangeArrowheads="1"/>
          </p:cNvSpPr>
          <p:nvPr/>
        </p:nvSpPr>
        <p:spPr bwMode="auto">
          <a:xfrm>
            <a:off x="8618539" y="2673350"/>
            <a:ext cx="179387" cy="17938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90" name="Line 74"/>
          <p:cNvSpPr>
            <a:spLocks noChangeShapeType="1"/>
          </p:cNvSpPr>
          <p:nvPr/>
        </p:nvSpPr>
        <p:spPr bwMode="auto">
          <a:xfrm>
            <a:off x="8545513" y="1628775"/>
            <a:ext cx="360362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91" name="Line 75"/>
          <p:cNvSpPr>
            <a:spLocks noChangeShapeType="1"/>
          </p:cNvSpPr>
          <p:nvPr/>
        </p:nvSpPr>
        <p:spPr bwMode="auto">
          <a:xfrm>
            <a:off x="8545513" y="1089025"/>
            <a:ext cx="360362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92" name="Line 76"/>
          <p:cNvSpPr>
            <a:spLocks noChangeShapeType="1"/>
          </p:cNvSpPr>
          <p:nvPr/>
        </p:nvSpPr>
        <p:spPr bwMode="auto">
          <a:xfrm>
            <a:off x="8545513" y="549275"/>
            <a:ext cx="360362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93" name="Line 77"/>
          <p:cNvSpPr>
            <a:spLocks noChangeShapeType="1"/>
          </p:cNvSpPr>
          <p:nvPr/>
        </p:nvSpPr>
        <p:spPr bwMode="auto">
          <a:xfrm>
            <a:off x="8545513" y="3249613"/>
            <a:ext cx="360362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94" name="Line 78"/>
          <p:cNvSpPr>
            <a:spLocks noChangeShapeType="1"/>
          </p:cNvSpPr>
          <p:nvPr/>
        </p:nvSpPr>
        <p:spPr bwMode="auto">
          <a:xfrm>
            <a:off x="8545513" y="3789363"/>
            <a:ext cx="360362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95" name="Line 79"/>
          <p:cNvSpPr>
            <a:spLocks noChangeShapeType="1"/>
          </p:cNvSpPr>
          <p:nvPr/>
        </p:nvSpPr>
        <p:spPr bwMode="auto">
          <a:xfrm>
            <a:off x="8545513" y="4329113"/>
            <a:ext cx="360362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96" name="Line 80"/>
          <p:cNvSpPr>
            <a:spLocks noChangeShapeType="1"/>
          </p:cNvSpPr>
          <p:nvPr/>
        </p:nvSpPr>
        <p:spPr bwMode="auto">
          <a:xfrm>
            <a:off x="8545513" y="4868863"/>
            <a:ext cx="360362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97" name="Line 81"/>
          <p:cNvSpPr>
            <a:spLocks noChangeShapeType="1"/>
          </p:cNvSpPr>
          <p:nvPr/>
        </p:nvSpPr>
        <p:spPr bwMode="auto">
          <a:xfrm>
            <a:off x="8545513" y="5408613"/>
            <a:ext cx="360362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98" name="Line 82"/>
          <p:cNvSpPr>
            <a:spLocks noChangeShapeType="1"/>
          </p:cNvSpPr>
          <p:nvPr/>
        </p:nvSpPr>
        <p:spPr bwMode="auto">
          <a:xfrm>
            <a:off x="8545513" y="5949950"/>
            <a:ext cx="360362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99" name="AutoShape 83"/>
          <p:cNvSpPr>
            <a:spLocks noChangeArrowheads="1"/>
          </p:cNvSpPr>
          <p:nvPr/>
        </p:nvSpPr>
        <p:spPr bwMode="auto">
          <a:xfrm>
            <a:off x="7896226" y="188914"/>
            <a:ext cx="1584325" cy="6480175"/>
          </a:xfrm>
          <a:prstGeom prst="roundRect">
            <a:avLst>
              <a:gd name="adj" fmla="val 16667"/>
            </a:avLst>
          </a:prstGeom>
          <a:solidFill>
            <a:srgbClr val="FFFFFF">
              <a:alpha val="32001"/>
            </a:srgbClr>
          </a:soli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00" name="AutoShape 84"/>
          <p:cNvSpPr>
            <a:spLocks noChangeArrowheads="1"/>
          </p:cNvSpPr>
          <p:nvPr/>
        </p:nvSpPr>
        <p:spPr bwMode="auto">
          <a:xfrm>
            <a:off x="8543926" y="4292600"/>
            <a:ext cx="358775" cy="2159000"/>
          </a:xfrm>
          <a:prstGeom prst="roundRect">
            <a:avLst>
              <a:gd name="adj" fmla="val 16667"/>
            </a:avLst>
          </a:prstGeom>
          <a:solidFill>
            <a:srgbClr val="FF0000">
              <a:alpha val="75000"/>
            </a:srgbClr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01" name="AutoShape 85"/>
          <p:cNvSpPr>
            <a:spLocks noChangeArrowheads="1"/>
          </p:cNvSpPr>
          <p:nvPr/>
        </p:nvSpPr>
        <p:spPr bwMode="auto">
          <a:xfrm>
            <a:off x="8543926" y="549275"/>
            <a:ext cx="358775" cy="3816350"/>
          </a:xfrm>
          <a:prstGeom prst="roundRect">
            <a:avLst>
              <a:gd name="adj" fmla="val 16667"/>
            </a:avLst>
          </a:prstGeom>
          <a:solidFill>
            <a:srgbClr val="FF0000">
              <a:alpha val="75000"/>
            </a:srgbClr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02" name="Line 86"/>
          <p:cNvSpPr>
            <a:spLocks noChangeShapeType="1"/>
          </p:cNvSpPr>
          <p:nvPr/>
        </p:nvSpPr>
        <p:spPr bwMode="auto">
          <a:xfrm flipH="1" flipV="1">
            <a:off x="9336088" y="476250"/>
            <a:ext cx="0" cy="381635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303" name="Text Box 87"/>
          <p:cNvSpPr txBox="1">
            <a:spLocks noChangeArrowheads="1"/>
          </p:cNvSpPr>
          <p:nvPr/>
        </p:nvSpPr>
        <p:spPr bwMode="auto">
          <a:xfrm>
            <a:off x="9551989" y="2276475"/>
            <a:ext cx="52228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3200" b="1">
                <a:latin typeface="Times New Roman" panose="02020603050405020304" pitchFamily="18" charset="0"/>
              </a:rPr>
              <a:t>-7</a:t>
            </a:r>
          </a:p>
        </p:txBody>
      </p:sp>
    </p:spTree>
    <p:extLst>
      <p:ext uri="{BB962C8B-B14F-4D97-AF65-F5344CB8AC3E}">
        <p14:creationId xmlns:p14="http://schemas.microsoft.com/office/powerpoint/2010/main" val="379584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10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0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0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10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10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10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10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1000"/>
                                        <p:tgtEl>
                                          <p:spTgt spid="9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1000"/>
                                        <p:tgtEl>
                                          <p:spTgt spid="9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1000"/>
                                        <p:tgtEl>
                                          <p:spTgt spid="9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1000"/>
                                        <p:tgtEl>
                                          <p:spTgt spid="9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1000"/>
                                        <p:tgtEl>
                                          <p:spTgt spid="9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1000"/>
                                        <p:tgtEl>
                                          <p:spTgt spid="9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1000"/>
                                        <p:tgtEl>
                                          <p:spTgt spid="9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1000"/>
                                        <p:tgtEl>
                                          <p:spTgt spid="9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1000"/>
                                        <p:tgtEl>
                                          <p:spTgt spid="9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1000"/>
                                        <p:tgtEl>
                                          <p:spTgt spid="9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1000"/>
                                        <p:tgtEl>
                                          <p:spTgt spid="9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1000"/>
                                        <p:tgtEl>
                                          <p:spTgt spid="9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1000"/>
                                        <p:tgtEl>
                                          <p:spTgt spid="9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1000"/>
                                        <p:tgtEl>
                                          <p:spTgt spid="9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1000"/>
                                        <p:tgtEl>
                                          <p:spTgt spid="9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1000"/>
                                        <p:tgtEl>
                                          <p:spTgt spid="9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1000"/>
                                        <p:tgtEl>
                                          <p:spTgt spid="9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1000"/>
                                        <p:tgtEl>
                                          <p:spTgt spid="9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1000"/>
                                        <p:tgtEl>
                                          <p:spTgt spid="9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1000"/>
                                        <p:tgtEl>
                                          <p:spTgt spid="9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1000"/>
                                        <p:tgtEl>
                                          <p:spTgt spid="9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1000"/>
                                        <p:tgtEl>
                                          <p:spTgt spid="9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1000"/>
                                        <p:tgtEl>
                                          <p:spTgt spid="9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1000"/>
                                        <p:tgtEl>
                                          <p:spTgt spid="9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1000"/>
                                        <p:tgtEl>
                                          <p:spTgt spid="9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1000"/>
                                        <p:tgtEl>
                                          <p:spTgt spid="9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1000"/>
                                        <p:tgtEl>
                                          <p:spTgt spid="9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1000"/>
                                        <p:tgtEl>
                                          <p:spTgt spid="9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1000"/>
                                        <p:tgtEl>
                                          <p:spTgt spid="9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1000"/>
                                        <p:tgtEl>
                                          <p:spTgt spid="9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1000"/>
                                        <p:tgtEl>
                                          <p:spTgt spid="9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1000"/>
                                        <p:tgtEl>
                                          <p:spTgt spid="9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1000"/>
                                        <p:tgtEl>
                                          <p:spTgt spid="9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 nodeType="clickPar">
                      <p:stCondLst>
                        <p:cond delay="indefinite"/>
                      </p:stCondLst>
                      <p:childTnLst>
                        <p:par>
                          <p:cTn id="1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8" dur="1000"/>
                                        <p:tgtEl>
                                          <p:spTgt spid="9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80" dur="1000"/>
                                        <p:tgtEl>
                                          <p:spTgt spid="92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 nodeType="clickPar">
                      <p:stCondLst>
                        <p:cond delay="indefinite"/>
                      </p:stCondLst>
                      <p:childTnLst>
                        <p:par>
                          <p:cTn id="1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6" dur="1000"/>
                                        <p:tgtEl>
                                          <p:spTgt spid="9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 nodeType="clickPar">
                      <p:stCondLst>
                        <p:cond delay="indefinite"/>
                      </p:stCondLst>
                      <p:childTnLst>
                        <p:par>
                          <p:cTn id="1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9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9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9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9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9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9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9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9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9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9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9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9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9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9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9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9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9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9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92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92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9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6" dur="500" fill="hold"/>
                                        <p:tgtEl>
                                          <p:spTgt spid="92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92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9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92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92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9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500" fill="hold"/>
                                        <p:tgtEl>
                                          <p:spTgt spid="92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92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8" dur="500"/>
                                        <p:tgtEl>
                                          <p:spTgt spid="9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92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500" fill="hold"/>
                                        <p:tgtEl>
                                          <p:spTgt spid="92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9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6" dur="500" fill="hold"/>
                                        <p:tgtEl>
                                          <p:spTgt spid="92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 fill="hold"/>
                                        <p:tgtEl>
                                          <p:spTgt spid="92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8" dur="500"/>
                                        <p:tgtEl>
                                          <p:spTgt spid="9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1" dur="500" fill="hold"/>
                                        <p:tgtEl>
                                          <p:spTgt spid="92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500" fill="hold"/>
                                        <p:tgtEl>
                                          <p:spTgt spid="92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3" dur="500"/>
                                        <p:tgtEl>
                                          <p:spTgt spid="9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92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92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8" dur="500"/>
                                        <p:tgtEl>
                                          <p:spTgt spid="9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1" dur="500" fill="hold"/>
                                        <p:tgtEl>
                                          <p:spTgt spid="9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500" fill="hold"/>
                                        <p:tgtEl>
                                          <p:spTgt spid="9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3" dur="500"/>
                                        <p:tgtEl>
                                          <p:spTgt spid="9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6" dur="500" fill="hold"/>
                                        <p:tgtEl>
                                          <p:spTgt spid="9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500" fill="hold"/>
                                        <p:tgtEl>
                                          <p:spTgt spid="9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8" dur="500"/>
                                        <p:tgtEl>
                                          <p:spTgt spid="9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1" dur="500" fill="hold"/>
                                        <p:tgtEl>
                                          <p:spTgt spid="9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500" fill="hold"/>
                                        <p:tgtEl>
                                          <p:spTgt spid="9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3" dur="500"/>
                                        <p:tgtEl>
                                          <p:spTgt spid="9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6" dur="500" fill="hold"/>
                                        <p:tgtEl>
                                          <p:spTgt spid="9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500" fill="hold"/>
                                        <p:tgtEl>
                                          <p:spTgt spid="9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8" dur="500"/>
                                        <p:tgtEl>
                                          <p:spTgt spid="9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1" dur="500" fill="hold"/>
                                        <p:tgtEl>
                                          <p:spTgt spid="9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500" fill="hold"/>
                                        <p:tgtEl>
                                          <p:spTgt spid="9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3" dur="500"/>
                                        <p:tgtEl>
                                          <p:spTgt spid="9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6" dur="500" fill="hold"/>
                                        <p:tgtEl>
                                          <p:spTgt spid="9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00" fill="hold"/>
                                        <p:tgtEl>
                                          <p:spTgt spid="9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8" dur="500"/>
                                        <p:tgtEl>
                                          <p:spTgt spid="9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1" dur="500" fill="hold"/>
                                        <p:tgtEl>
                                          <p:spTgt spid="9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500" fill="hold"/>
                                        <p:tgtEl>
                                          <p:spTgt spid="9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3" dur="500"/>
                                        <p:tgtEl>
                                          <p:spTgt spid="9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6" dur="500" fill="hold"/>
                                        <p:tgtEl>
                                          <p:spTgt spid="9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500" fill="hold"/>
                                        <p:tgtEl>
                                          <p:spTgt spid="9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8" dur="500"/>
                                        <p:tgtEl>
                                          <p:spTgt spid="9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1" dur="500" fill="hold"/>
                                        <p:tgtEl>
                                          <p:spTgt spid="9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500" fill="hold"/>
                                        <p:tgtEl>
                                          <p:spTgt spid="9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3" dur="500"/>
                                        <p:tgtEl>
                                          <p:spTgt spid="9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6" dur="500" fill="hold"/>
                                        <p:tgtEl>
                                          <p:spTgt spid="93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500" fill="hold"/>
                                        <p:tgtEl>
                                          <p:spTgt spid="93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8" dur="500"/>
                                        <p:tgtEl>
                                          <p:spTgt spid="9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1" dur="500" fill="hold"/>
                                        <p:tgtEl>
                                          <p:spTgt spid="9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2" dur="500" fill="hold"/>
                                        <p:tgtEl>
                                          <p:spTgt spid="9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3" dur="500"/>
                                        <p:tgtEl>
                                          <p:spTgt spid="9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6" dur="500" fill="hold"/>
                                        <p:tgtEl>
                                          <p:spTgt spid="93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500" fill="hold"/>
                                        <p:tgtEl>
                                          <p:spTgt spid="93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8" dur="500"/>
                                        <p:tgtEl>
                                          <p:spTgt spid="9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 nodeType="clickPar">
                      <p:stCondLst>
                        <p:cond delay="indefinite"/>
                      </p:stCondLst>
                      <p:childTnLst>
                        <p:par>
                          <p:cTn id="3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1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22" dur="1000"/>
                                        <p:tgtEl>
                                          <p:spTgt spid="93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6" dur="1000"/>
                                        <p:tgtEl>
                                          <p:spTgt spid="9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 nodeType="clickPar">
                      <p:stCondLst>
                        <p:cond delay="indefinite"/>
                      </p:stCondLst>
                      <p:childTnLst>
                        <p:par>
                          <p:cTn id="3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1" dur="1000"/>
                                        <p:tgtEl>
                                          <p:spTgt spid="9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/>
      <p:bldP spid="9222" grpId="0"/>
      <p:bldP spid="9223" grpId="0"/>
      <p:bldP spid="9224" grpId="0"/>
      <p:bldP spid="9225" grpId="0"/>
      <p:bldP spid="9226" grpId="0"/>
      <p:bldP spid="9227" grpId="0"/>
      <p:bldP spid="9228" grpId="0"/>
      <p:bldP spid="9229" grpId="0"/>
      <p:bldP spid="9230" grpId="0"/>
      <p:bldP spid="9231" grpId="0"/>
      <p:bldP spid="9247" grpId="0"/>
      <p:bldP spid="9249" grpId="0"/>
      <p:bldP spid="9250" grpId="0"/>
      <p:bldP spid="9251" grpId="0"/>
      <p:bldP spid="9252" grpId="0"/>
      <p:bldP spid="9253" grpId="0"/>
      <p:bldP spid="9254" grpId="0"/>
      <p:bldP spid="9255" grpId="0"/>
      <p:bldP spid="9256" grpId="0"/>
      <p:bldP spid="9257" grpId="0"/>
      <p:bldP spid="9258" grpId="0"/>
      <p:bldP spid="9259" grpId="0"/>
      <p:bldP spid="9275" grpId="0"/>
      <p:bldP spid="9277" grpId="0"/>
      <p:bldP spid="9278" grpId="0"/>
      <p:bldP spid="9279" grpId="0"/>
      <p:bldP spid="9280" grpId="0"/>
      <p:bldP spid="9281" grpId="0"/>
      <p:bldP spid="9282" grpId="0"/>
      <p:bldP spid="9283" grpId="0"/>
      <p:bldP spid="9284" grpId="0"/>
      <p:bldP spid="9285" grpId="0"/>
      <p:bldP spid="9286" grpId="0"/>
      <p:bldP spid="9287" grpId="0"/>
      <p:bldP spid="930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549174" y="956949"/>
            <a:ext cx="11389156" cy="304541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Температура воздуха была 10</a:t>
            </a:r>
            <a:r>
              <a:rPr lang="ru-RU" altLang="ru-RU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С, а стала 7</a:t>
            </a:r>
            <a:r>
              <a:rPr lang="ru-RU" altLang="ru-RU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С,  значит, она изменилась на </a:t>
            </a:r>
            <a:r>
              <a:rPr lang="ru-RU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…………………</a:t>
            </a:r>
          </a:p>
          <a:p>
            <a:pPr>
              <a:lnSpc>
                <a:spcPct val="100000"/>
              </a:lnSpc>
            </a:pPr>
            <a:r>
              <a:rPr lang="ru-RU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Температура воздуха была 8</a:t>
            </a:r>
            <a:r>
              <a:rPr lang="ru-RU" altLang="ru-RU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С, а потом изменилась на +4</a:t>
            </a:r>
            <a:r>
              <a:rPr lang="ru-RU" altLang="ru-RU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С, значит стала ………………….</a:t>
            </a:r>
          </a:p>
          <a:p>
            <a:pPr>
              <a:lnSpc>
                <a:spcPct val="100000"/>
              </a:lnSpc>
            </a:pPr>
            <a:r>
              <a:rPr lang="ru-RU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Температура </a:t>
            </a:r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воздуха изменилась на -5</a:t>
            </a:r>
            <a:r>
              <a:rPr lang="ru-RU" altLang="ru-RU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С  и  стала  19</a:t>
            </a:r>
            <a:r>
              <a:rPr lang="ru-RU" altLang="ru-RU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С, значит была </a:t>
            </a:r>
            <a:r>
              <a:rPr lang="ru-RU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……………………</a:t>
            </a:r>
            <a:endParaRPr lang="ru-RU" alt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4367212" y="1466794"/>
            <a:ext cx="1728788" cy="3603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FF99CC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ru-RU" altLang="ru-RU" sz="2400" b="1">
                <a:latin typeface="Arial" panose="020B0604020202020204" pitchFamily="34" charset="0"/>
                <a:cs typeface="Arial" panose="020B0604020202020204" pitchFamily="34" charset="0"/>
              </a:rPr>
              <a:t>-3</a:t>
            </a:r>
            <a:r>
              <a:rPr lang="ru-RU" altLang="ru-RU" sz="2400" b="1" baseline="3000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altLang="ru-RU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61" name="Rectangle 9"/>
          <p:cNvSpPr>
            <a:spLocks noChangeArrowheads="1"/>
          </p:cNvSpPr>
          <p:nvPr/>
        </p:nvSpPr>
        <p:spPr bwMode="auto">
          <a:xfrm>
            <a:off x="4339933" y="2479655"/>
            <a:ext cx="1728788" cy="36036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FF99CC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ru-RU" altLang="ru-RU" sz="2400" b="1">
                <a:latin typeface="Arial" panose="020B0604020202020204" pitchFamily="34" charset="0"/>
                <a:cs typeface="Arial" panose="020B0604020202020204" pitchFamily="34" charset="0"/>
              </a:rPr>
              <a:t>+12</a:t>
            </a:r>
            <a:r>
              <a:rPr lang="ru-RU" altLang="ru-RU" sz="2400" b="1" baseline="3000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altLang="ru-RU" sz="2400" b="1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</a:p>
        </p:txBody>
      </p:sp>
      <p:sp>
        <p:nvSpPr>
          <p:cNvPr id="23562" name="Rectangle 10"/>
          <p:cNvSpPr>
            <a:spLocks noChangeArrowheads="1"/>
          </p:cNvSpPr>
          <p:nvPr/>
        </p:nvSpPr>
        <p:spPr bwMode="auto">
          <a:xfrm>
            <a:off x="4339933" y="3430946"/>
            <a:ext cx="1728788" cy="3603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FF99CC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ru-RU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+24</a:t>
            </a:r>
            <a:r>
              <a:rPr lang="ru-RU" altLang="ru-RU" sz="24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</a:p>
        </p:txBody>
      </p:sp>
      <p:sp>
        <p:nvSpPr>
          <p:cNvPr id="23564" name="AutoShape 12"/>
          <p:cNvSpPr>
            <a:spLocks noChangeArrowheads="1"/>
          </p:cNvSpPr>
          <p:nvPr/>
        </p:nvSpPr>
        <p:spPr bwMode="auto">
          <a:xfrm>
            <a:off x="2523465" y="4113500"/>
            <a:ext cx="4176713" cy="647700"/>
          </a:xfrm>
          <a:prstGeom prst="wedgeRoundRectCallout">
            <a:avLst>
              <a:gd name="adj1" fmla="val -61250"/>
              <a:gd name="adj2" fmla="val 170097"/>
              <a:gd name="adj3" fmla="val 16667"/>
            </a:avLst>
          </a:prstGeom>
          <a:solidFill>
            <a:srgbClr val="CCFFCC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Все  правильно!</a:t>
            </a:r>
          </a:p>
        </p:txBody>
      </p:sp>
      <p:sp>
        <p:nvSpPr>
          <p:cNvPr id="23566" name="AutoShape 14"/>
          <p:cNvSpPr>
            <a:spLocks noChangeArrowheads="1"/>
          </p:cNvSpPr>
          <p:nvPr/>
        </p:nvSpPr>
        <p:spPr bwMode="auto">
          <a:xfrm>
            <a:off x="3192028" y="5256801"/>
            <a:ext cx="5545137" cy="1041400"/>
          </a:xfrm>
          <a:prstGeom prst="wedgeRoundRectCallout">
            <a:avLst>
              <a:gd name="adj1" fmla="val 63856"/>
              <a:gd name="adj2" fmla="val -7273"/>
              <a:gd name="adj3" fmla="val 16667"/>
            </a:avLst>
          </a:prstGeom>
          <a:solidFill>
            <a:srgbClr val="FFFF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А как это будет  выглядеть на координатной прямой?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/>
          <a:srcRect r="53725"/>
          <a:stretch/>
        </p:blipFill>
        <p:spPr>
          <a:xfrm>
            <a:off x="655150" y="4002361"/>
            <a:ext cx="1630850" cy="256128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/>
          <a:srcRect l="45447"/>
          <a:stretch/>
        </p:blipFill>
        <p:spPr>
          <a:xfrm>
            <a:off x="9232178" y="4002361"/>
            <a:ext cx="1922598" cy="2561284"/>
          </a:xfrm>
          <a:prstGeom prst="rect">
            <a:avLst/>
          </a:prstGeom>
        </p:spPr>
      </p:pic>
      <p:sp>
        <p:nvSpPr>
          <p:cNvPr id="1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2854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ЗАДАНИЕ: ВОССТАНОВИТЕ ПРЕДЛОЖЕНИЯ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57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5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35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35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600"/>
                            </p:stCondLst>
                            <p:childTnLst>
                              <p:par>
                                <p:cTn id="22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5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5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5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5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235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 tmFilter="0,0; .5, 1; 1, 1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700"/>
                            </p:stCondLst>
                            <p:childTnLst>
                              <p:par>
                                <p:cTn id="39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5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5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5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35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 tmFilter="0,0; .5, 1; 1, 1"/>
                                        <p:tgtEl>
                                          <p:spTgt spid="235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 tmFilter="0,0; .5, 1; 1, 1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700"/>
                            </p:stCondLst>
                            <p:childTnLst>
                              <p:par>
                                <p:cTn id="5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1000"/>
                                        <p:tgtEl>
                                          <p:spTgt spid="23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2" dur="500"/>
                                        <p:tgtEl>
                                          <p:spTgt spid="235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1000"/>
                                        <p:tgtEl>
                                          <p:spTgt spid="23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0" grpId="0" animBg="1"/>
      <p:bldP spid="23561" grpId="0" animBg="1"/>
      <p:bldP spid="23562" grpId="0" animBg="1"/>
      <p:bldP spid="23564" grpId="0" animBg="1"/>
      <p:bldP spid="23564" grpId="1" animBg="1"/>
      <p:bldP spid="2356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8" name="Group 4"/>
          <p:cNvGrpSpPr>
            <a:grpSpLocks/>
          </p:cNvGrpSpPr>
          <p:nvPr/>
        </p:nvGrpSpPr>
        <p:grpSpPr bwMode="auto">
          <a:xfrm>
            <a:off x="1990727" y="3284540"/>
            <a:ext cx="8569325" cy="914400"/>
            <a:chOff x="158" y="1480"/>
            <a:chExt cx="5398" cy="576"/>
          </a:xfrm>
        </p:grpSpPr>
        <p:sp>
          <p:nvSpPr>
            <p:cNvPr id="26629" name="Rectangle 5"/>
            <p:cNvSpPr>
              <a:spLocks noChangeArrowheads="1"/>
            </p:cNvSpPr>
            <p:nvPr/>
          </p:nvSpPr>
          <p:spPr bwMode="auto">
            <a:xfrm>
              <a:off x="158" y="1480"/>
              <a:ext cx="5398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ru-RU" alt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    </a:t>
              </a:r>
              <a:r>
                <a:rPr lang="ru-RU" alt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-</a:t>
              </a:r>
              <a:r>
                <a:rPr lang="ru-RU" alt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5     </a:t>
              </a:r>
              <a:r>
                <a:rPr lang="ru-RU" alt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ru-RU" alt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4    </a:t>
              </a:r>
              <a:r>
                <a:rPr lang="ru-RU" alt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alt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-3    </a:t>
              </a:r>
              <a:r>
                <a:rPr lang="ru-RU" alt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alt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-2    </a:t>
              </a:r>
              <a:r>
                <a:rPr lang="ru-RU" alt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alt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-1       0       1      </a:t>
              </a:r>
              <a:r>
                <a:rPr lang="ru-RU" alt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       </a:t>
              </a:r>
              <a:r>
                <a:rPr lang="ru-RU" alt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3      </a:t>
              </a:r>
              <a:r>
                <a:rPr lang="ru-RU" alt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4       </a:t>
              </a:r>
              <a:r>
                <a:rPr lang="ru-RU" alt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5    х</a:t>
              </a:r>
            </a:p>
          </p:txBody>
        </p:sp>
        <p:sp>
          <p:nvSpPr>
            <p:cNvPr id="26630" name="Line 6"/>
            <p:cNvSpPr>
              <a:spLocks noChangeShapeType="1"/>
            </p:cNvSpPr>
            <p:nvPr/>
          </p:nvSpPr>
          <p:spPr bwMode="auto">
            <a:xfrm>
              <a:off x="431" y="1752"/>
              <a:ext cx="4989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631" name="Line 7"/>
            <p:cNvSpPr>
              <a:spLocks noChangeShapeType="1"/>
            </p:cNvSpPr>
            <p:nvPr/>
          </p:nvSpPr>
          <p:spPr bwMode="auto">
            <a:xfrm>
              <a:off x="612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632" name="Line 8"/>
            <p:cNvSpPr>
              <a:spLocks noChangeShapeType="1"/>
            </p:cNvSpPr>
            <p:nvPr/>
          </p:nvSpPr>
          <p:spPr bwMode="auto">
            <a:xfrm>
              <a:off x="106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633" name="Line 9"/>
            <p:cNvSpPr>
              <a:spLocks noChangeShapeType="1"/>
            </p:cNvSpPr>
            <p:nvPr/>
          </p:nvSpPr>
          <p:spPr bwMode="auto">
            <a:xfrm>
              <a:off x="1519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634" name="Line 10"/>
            <p:cNvSpPr>
              <a:spLocks noChangeShapeType="1"/>
            </p:cNvSpPr>
            <p:nvPr/>
          </p:nvSpPr>
          <p:spPr bwMode="auto">
            <a:xfrm>
              <a:off x="1973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635" name="Line 11"/>
            <p:cNvSpPr>
              <a:spLocks noChangeShapeType="1"/>
            </p:cNvSpPr>
            <p:nvPr/>
          </p:nvSpPr>
          <p:spPr bwMode="auto">
            <a:xfrm>
              <a:off x="242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636" name="Line 12"/>
            <p:cNvSpPr>
              <a:spLocks noChangeShapeType="1"/>
            </p:cNvSpPr>
            <p:nvPr/>
          </p:nvSpPr>
          <p:spPr bwMode="auto">
            <a:xfrm>
              <a:off x="2880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637" name="Line 13"/>
            <p:cNvSpPr>
              <a:spLocks noChangeShapeType="1"/>
            </p:cNvSpPr>
            <p:nvPr/>
          </p:nvSpPr>
          <p:spPr bwMode="auto">
            <a:xfrm>
              <a:off x="333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638" name="Line 14"/>
            <p:cNvSpPr>
              <a:spLocks noChangeShapeType="1"/>
            </p:cNvSpPr>
            <p:nvPr/>
          </p:nvSpPr>
          <p:spPr bwMode="auto">
            <a:xfrm>
              <a:off x="3787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639" name="Line 15"/>
            <p:cNvSpPr>
              <a:spLocks noChangeShapeType="1"/>
            </p:cNvSpPr>
            <p:nvPr/>
          </p:nvSpPr>
          <p:spPr bwMode="auto">
            <a:xfrm>
              <a:off x="4241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640" name="Line 16"/>
            <p:cNvSpPr>
              <a:spLocks noChangeShapeType="1"/>
            </p:cNvSpPr>
            <p:nvPr/>
          </p:nvSpPr>
          <p:spPr bwMode="auto">
            <a:xfrm>
              <a:off x="469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641" name="Line 17"/>
            <p:cNvSpPr>
              <a:spLocks noChangeShapeType="1"/>
            </p:cNvSpPr>
            <p:nvPr/>
          </p:nvSpPr>
          <p:spPr bwMode="auto">
            <a:xfrm>
              <a:off x="5148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6642" name="Oval 18"/>
          <p:cNvSpPr>
            <a:spLocks noChangeArrowheads="1"/>
          </p:cNvSpPr>
          <p:nvPr/>
        </p:nvSpPr>
        <p:spPr bwMode="auto">
          <a:xfrm>
            <a:off x="4799014" y="3644900"/>
            <a:ext cx="142875" cy="1222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643" name="Text Box 19"/>
          <p:cNvSpPr txBox="1">
            <a:spLocks noChangeArrowheads="1"/>
          </p:cNvSpPr>
          <p:nvPr/>
        </p:nvSpPr>
        <p:spPr bwMode="auto">
          <a:xfrm>
            <a:off x="4656139" y="3068638"/>
            <a:ext cx="44435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800" b="1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26645" name="AutoShape 21"/>
          <p:cNvSpPr>
            <a:spLocks noChangeArrowheads="1"/>
          </p:cNvSpPr>
          <p:nvPr/>
        </p:nvSpPr>
        <p:spPr bwMode="auto">
          <a:xfrm>
            <a:off x="3270767" y="880665"/>
            <a:ext cx="6551612" cy="1439863"/>
          </a:xfrm>
          <a:prstGeom prst="wedgeRoundRectCallout">
            <a:avLst>
              <a:gd name="adj1" fmla="val -65435"/>
              <a:gd name="adj2" fmla="val 44157"/>
              <a:gd name="adj3" fmla="val 16667"/>
            </a:avLst>
          </a:prstGeom>
          <a:solidFill>
            <a:srgbClr val="CCFFCC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Число, показывающее  положение  точки  на  прямой - </a:t>
            </a:r>
            <a:r>
              <a:rPr lang="ru-RU" alt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координата</a:t>
            </a:r>
          </a:p>
        </p:txBody>
      </p:sp>
      <p:sp>
        <p:nvSpPr>
          <p:cNvPr id="26646" name="AutoShape 22"/>
          <p:cNvSpPr>
            <a:spLocks noChangeArrowheads="1"/>
          </p:cNvSpPr>
          <p:nvPr/>
        </p:nvSpPr>
        <p:spPr bwMode="auto">
          <a:xfrm rot="20536168">
            <a:off x="4440238" y="2349501"/>
            <a:ext cx="360362" cy="976313"/>
          </a:xfrm>
          <a:prstGeom prst="downArrow">
            <a:avLst>
              <a:gd name="adj1" fmla="val 50000"/>
              <a:gd name="adj2" fmla="val 67731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647" name="Oval 23"/>
          <p:cNvSpPr>
            <a:spLocks noChangeArrowheads="1"/>
          </p:cNvSpPr>
          <p:nvPr/>
        </p:nvSpPr>
        <p:spPr bwMode="auto">
          <a:xfrm>
            <a:off x="4800601" y="3644900"/>
            <a:ext cx="142875" cy="1222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648" name="Oval 24"/>
          <p:cNvSpPr>
            <a:spLocks noChangeArrowheads="1"/>
          </p:cNvSpPr>
          <p:nvPr/>
        </p:nvSpPr>
        <p:spPr bwMode="auto">
          <a:xfrm>
            <a:off x="4800601" y="3644900"/>
            <a:ext cx="142875" cy="1222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650" name="AutoShape 26"/>
          <p:cNvSpPr>
            <a:spLocks noChangeArrowheads="1"/>
          </p:cNvSpPr>
          <p:nvPr/>
        </p:nvSpPr>
        <p:spPr bwMode="auto">
          <a:xfrm>
            <a:off x="2927352" y="4595894"/>
            <a:ext cx="5545137" cy="1582737"/>
          </a:xfrm>
          <a:prstGeom prst="wedgeRoundRectCallout">
            <a:avLst>
              <a:gd name="adj1" fmla="val 63856"/>
              <a:gd name="adj2" fmla="val -7273"/>
              <a:gd name="adj3" fmla="val 16667"/>
            </a:avLst>
          </a:prstGeom>
          <a:solidFill>
            <a:srgbClr val="FFFF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2800" b="1">
                <a:latin typeface="Arial" panose="020B0604020202020204" pitchFamily="34" charset="0"/>
                <a:cs typeface="Arial" panose="020B0604020202020204" pitchFamily="34" charset="0"/>
              </a:rPr>
              <a:t>Перемещение вправо – </a:t>
            </a:r>
          </a:p>
          <a:p>
            <a:pPr algn="ctr"/>
            <a:r>
              <a:rPr lang="ru-RU" altLang="ru-RU" sz="2800" b="1">
                <a:latin typeface="Arial" panose="020B0604020202020204" pitchFamily="34" charset="0"/>
                <a:cs typeface="Arial" panose="020B0604020202020204" pitchFamily="34" charset="0"/>
              </a:rPr>
              <a:t>изменение  координаты</a:t>
            </a:r>
          </a:p>
          <a:p>
            <a:pPr algn="ctr"/>
            <a:r>
              <a:rPr lang="ru-RU" altLang="ru-RU" sz="2800" b="1">
                <a:latin typeface="Arial" panose="020B0604020202020204" pitchFamily="34" charset="0"/>
                <a:cs typeface="Arial" panose="020B0604020202020204" pitchFamily="34" charset="0"/>
              </a:rPr>
              <a:t>на ………..</a:t>
            </a:r>
          </a:p>
        </p:txBody>
      </p:sp>
      <p:sp>
        <p:nvSpPr>
          <p:cNvPr id="26651" name="Freeform 27"/>
          <p:cNvSpPr>
            <a:spLocks/>
          </p:cNvSpPr>
          <p:nvPr/>
        </p:nvSpPr>
        <p:spPr bwMode="auto">
          <a:xfrm>
            <a:off x="4800600" y="3068639"/>
            <a:ext cx="2863850" cy="593725"/>
          </a:xfrm>
          <a:custGeom>
            <a:avLst/>
            <a:gdLst>
              <a:gd name="T0" fmla="*/ 1804 w 1804"/>
              <a:gd name="T1" fmla="*/ 374 h 374"/>
              <a:gd name="T2" fmla="*/ 1356 w 1804"/>
              <a:gd name="T3" fmla="*/ 100 h 374"/>
              <a:gd name="T4" fmla="*/ 908 w 1804"/>
              <a:gd name="T5" fmla="*/ 0 h 374"/>
              <a:gd name="T6" fmla="*/ 424 w 1804"/>
              <a:gd name="T7" fmla="*/ 100 h 374"/>
              <a:gd name="T8" fmla="*/ 0 w 1804"/>
              <a:gd name="T9" fmla="*/ 360 h 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04" h="374">
                <a:moveTo>
                  <a:pt x="1804" y="374"/>
                </a:moveTo>
                <a:cubicBezTo>
                  <a:pt x="1729" y="328"/>
                  <a:pt x="1505" y="162"/>
                  <a:pt x="1356" y="100"/>
                </a:cubicBezTo>
                <a:cubicBezTo>
                  <a:pt x="1207" y="38"/>
                  <a:pt x="1063" y="0"/>
                  <a:pt x="908" y="0"/>
                </a:cubicBezTo>
                <a:cubicBezTo>
                  <a:pt x="753" y="0"/>
                  <a:pt x="575" y="40"/>
                  <a:pt x="424" y="100"/>
                </a:cubicBezTo>
                <a:cubicBezTo>
                  <a:pt x="273" y="160"/>
                  <a:pt x="88" y="306"/>
                  <a:pt x="0" y="360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 type="stealth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652" name="Text Box 28"/>
          <p:cNvSpPr txBox="1">
            <a:spLocks noChangeArrowheads="1"/>
          </p:cNvSpPr>
          <p:nvPr/>
        </p:nvSpPr>
        <p:spPr bwMode="auto">
          <a:xfrm>
            <a:off x="5951538" y="2492376"/>
            <a:ext cx="59503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800" b="1">
                <a:latin typeface="Arial" panose="020B0604020202020204" pitchFamily="34" charset="0"/>
                <a:cs typeface="Arial" panose="020B0604020202020204" pitchFamily="34" charset="0"/>
              </a:rPr>
              <a:t>+4</a:t>
            </a:r>
          </a:p>
        </p:txBody>
      </p:sp>
      <p:sp>
        <p:nvSpPr>
          <p:cNvPr id="26653" name="Rectangle 29"/>
          <p:cNvSpPr>
            <a:spLocks noChangeArrowheads="1"/>
          </p:cNvSpPr>
          <p:nvPr/>
        </p:nvSpPr>
        <p:spPr bwMode="auto">
          <a:xfrm>
            <a:off x="5368131" y="5673668"/>
            <a:ext cx="1728788" cy="3603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FF99CC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ru-RU" altLang="ru-RU" sz="2400" b="1">
                <a:latin typeface="Arial" panose="020B0604020202020204" pitchFamily="34" charset="0"/>
                <a:cs typeface="Arial" panose="020B0604020202020204" pitchFamily="34" charset="0"/>
              </a:rPr>
              <a:t>+4</a:t>
            </a: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2"/>
          <a:srcRect r="53725"/>
          <a:stretch/>
        </p:blipFill>
        <p:spPr>
          <a:xfrm>
            <a:off x="592163" y="2141971"/>
            <a:ext cx="1614466" cy="2535553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2"/>
          <a:srcRect l="45447"/>
          <a:stretch/>
        </p:blipFill>
        <p:spPr>
          <a:xfrm>
            <a:off x="9191626" y="4283214"/>
            <a:ext cx="1721642" cy="2293570"/>
          </a:xfrm>
          <a:prstGeom prst="rect">
            <a:avLst/>
          </a:prstGeom>
        </p:spPr>
      </p:pic>
      <p:sp>
        <p:nvSpPr>
          <p:cNvPr id="31" name="object 2"/>
          <p:cNvSpPr/>
          <p:nvPr/>
        </p:nvSpPr>
        <p:spPr>
          <a:xfrm>
            <a:off x="0" y="2235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0" y="29944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КООРДИНАТНОЙ ПРЯМОЙ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640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6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6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6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6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6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6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1000"/>
                                        <p:tgtEl>
                                          <p:spTgt spid="26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6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6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6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26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26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26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1000"/>
                                        <p:tgtEl>
                                          <p:spTgt spid="26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2.22222E-6 L 0.2362 0.00116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266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10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26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6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6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6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6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6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66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66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 tmFilter="0,0; .5, 1; 1, 1"/>
                                        <p:tgtEl>
                                          <p:spTgt spid="26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43" grpId="0"/>
      <p:bldP spid="26645" grpId="0" animBg="1"/>
      <p:bldP spid="26650" grpId="0" animBg="1"/>
      <p:bldP spid="26652" grpId="0"/>
      <p:bldP spid="2665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94702d9c8bc8f6c24d48f3541b36edb275f38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12239</TotalTime>
  <Words>832</Words>
  <Application>Microsoft Office PowerPoint</Application>
  <PresentationFormat>Широкоэкранный</PresentationFormat>
  <Paragraphs>204</Paragraphs>
  <Slides>15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935</cp:revision>
  <dcterms:created xsi:type="dcterms:W3CDTF">2020-08-26T00:15:27Z</dcterms:created>
  <dcterms:modified xsi:type="dcterms:W3CDTF">2021-01-18T17:50:26Z</dcterms:modified>
</cp:coreProperties>
</file>