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335" r:id="rId3"/>
    <p:sldId id="349" r:id="rId4"/>
    <p:sldId id="337" r:id="rId5"/>
    <p:sldId id="341" r:id="rId6"/>
    <p:sldId id="339" r:id="rId7"/>
    <p:sldId id="340" r:id="rId8"/>
    <p:sldId id="342" r:id="rId9"/>
    <p:sldId id="344" r:id="rId10"/>
    <p:sldId id="346" r:id="rId11"/>
    <p:sldId id="347" r:id="rId12"/>
    <p:sldId id="330" r:id="rId13"/>
    <p:sldId id="311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FF0066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F437-147B-4A53-94D1-DCC09DE8B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6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Relationship Id="rId2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4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Relationship Id="rId2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108832" y="3449024"/>
            <a:ext cx="6868913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60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38996" y="3244879"/>
            <a:ext cx="595744" cy="19379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12" name="Рисунок 11" descr="p11_p11_p11_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129" y="3036393"/>
            <a:ext cx="2459614" cy="25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955324" y="902494"/>
            <a:ext cx="8074502" cy="950892"/>
          </a:xfrm>
          <a:prstGeom prst="wedgeRoundRectCallout">
            <a:avLst>
              <a:gd name="adj1" fmla="val -58019"/>
              <a:gd name="adj2" fmla="val 22060"/>
              <a:gd name="adj3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Уравнения с переменной  под  знаком  модуля  решаются  так: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5531327" y="2206484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</a:rPr>
              <a:t>III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887052" y="2314852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t | = a;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7139781" y="3262570"/>
            <a:ext cx="38179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Нет корней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5880100" y="4433888"/>
            <a:ext cx="3168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6 - x | = -5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955324" y="3395305"/>
            <a:ext cx="3025775" cy="649288"/>
          </a:xfrm>
          <a:prstGeom prst="wedgeRoundRectCallout">
            <a:avLst>
              <a:gd name="adj1" fmla="val -25343"/>
              <a:gd name="adj2" fmla="val 22310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Пример:</a:t>
            </a: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9849327" y="2306359"/>
            <a:ext cx="15843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&lt; 0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5574189" y="5537618"/>
            <a:ext cx="38179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Нет корней</a:t>
            </a:r>
          </a:p>
        </p:txBody>
      </p:sp>
      <p:sp>
        <p:nvSpPr>
          <p:cNvPr id="12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ТРЕТЬЕЙ ГРУППЫ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5" y="1012172"/>
            <a:ext cx="1694919" cy="2658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3" y="4433888"/>
            <a:ext cx="1748188" cy="19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9" grpId="0" animBg="1"/>
      <p:bldP spid="15374" grpId="0" animBg="1"/>
      <p:bldP spid="153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432175" y="355601"/>
            <a:ext cx="5761037" cy="649287"/>
          </a:xfrm>
          <a:prstGeom prst="wedgeRoundRectCallout">
            <a:avLst>
              <a:gd name="adj1" fmla="val -75736"/>
              <a:gd name="adj2" fmla="val 89611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Решите  уравнения: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432175" y="1628775"/>
            <a:ext cx="3168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2x - 5 | = -7</a:t>
            </a:r>
            <a:endParaRPr lang="ru-RU" sz="36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432175" y="2781300"/>
            <a:ext cx="3168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0,5 + х| = -5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3432175" y="4149725"/>
            <a:ext cx="3168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10х - 3 | = -8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3432175" y="5516564"/>
            <a:ext cx="31686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x - 75 | = -3</a:t>
            </a:r>
            <a:endParaRPr lang="ru-RU" sz="36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888163" y="1412875"/>
            <a:ext cx="3600450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latin typeface="Times New Roman" pitchFamily="18" charset="0"/>
              </a:rPr>
              <a:t>Нет корней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6888163" y="2565400"/>
            <a:ext cx="3600450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latin typeface="Times New Roman" pitchFamily="18" charset="0"/>
              </a:rPr>
              <a:t>Нет корней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6888163" y="3860800"/>
            <a:ext cx="3600450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latin typeface="Times New Roman" pitchFamily="18" charset="0"/>
              </a:rPr>
              <a:t>Нет корней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6888163" y="5157788"/>
            <a:ext cx="3600450" cy="11303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latin typeface="Times New Roman" pitchFamily="18" charset="0"/>
              </a:rPr>
              <a:t>Нет корней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2" y="1228598"/>
            <a:ext cx="2896846" cy="42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-7649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УРАВНЕНИЯ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5" y="1104222"/>
            <a:ext cx="1175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739.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х-8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   2)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    3)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- 4 = 0  4)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-16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2918" y="2195414"/>
            <a:ext cx="3134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- 8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х - 8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х =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6675" y="2322322"/>
            <a:ext cx="2158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х = 9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2918" y="4562243"/>
            <a:ext cx="2966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- 4 = 0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6576" y="3949519"/>
            <a:ext cx="286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-х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-16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0991" y="4839241"/>
            <a:ext cx="5076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 решения, так как число из под знака модуля есть положительное число.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663" y="2174353"/>
            <a:ext cx="7155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746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№ 755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СТРАНИЦАХ 137-138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0822" y="1341212"/>
            <a:ext cx="8965738" cy="4754788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Задумано отрицательное число, модуль которого равен 3. Какое число задумано? </a:t>
            </a:r>
          </a:p>
          <a:p>
            <a:pPr marL="0" indent="0" algn="just" eaLnBrk="1" hangingPunct="1">
              <a:buNone/>
            </a:pPr>
            <a:endParaRPr lang="ru-RU" alt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Задумано положительное число, модуль которого равен 7. Какое это число?</a:t>
            </a:r>
          </a:p>
          <a:p>
            <a:pPr marL="0" indent="0" algn="just" eaLnBrk="1" hangingPunct="1">
              <a:buNone/>
            </a:pPr>
            <a:endParaRPr lang="ru-RU" alt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Задумано положительное число, модуль которого совпадает с модулем числа -4? Какое число задумано?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8523" y="1341212"/>
            <a:ext cx="2088437" cy="4754788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│-3│= 3</a:t>
            </a:r>
          </a:p>
          <a:p>
            <a:pPr eaLnBrk="1" hangingPunct="1"/>
            <a:endParaRPr lang="ru-RU" alt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│7│= 7</a:t>
            </a:r>
          </a:p>
          <a:p>
            <a:pPr eaLnBrk="1" hangingPunct="1"/>
            <a:endParaRPr lang="ru-RU" alt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│-4│= 4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│4│= 4</a:t>
            </a:r>
          </a:p>
          <a:p>
            <a:pPr eaLnBrk="1" hangingPunct="1"/>
            <a:endParaRPr lang="ru-RU" alt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2192000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ЗАГАДКИ</a:t>
            </a:r>
          </a:p>
        </p:txBody>
      </p:sp>
    </p:spTree>
    <p:extLst>
      <p:ext uri="{BB962C8B-B14F-4D97-AF65-F5344CB8AC3E}">
        <p14:creationId xmlns:p14="http://schemas.microsoft.com/office/powerpoint/2010/main" val="8709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682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РЕШИМ ЗАДАЧИ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926" y="938713"/>
            <a:ext cx="11539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747.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Напишите четыре последовательных числа, большее из которых равно: 1) 8;    2) -5;    3) 0;    4) 3.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7000" y="3061454"/>
            <a:ext cx="7348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     6;     7; 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-5;       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-8;    -7;    -6;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-3;    -2;    -1; 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3;         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0;     1;      2;  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81011" y="2455928"/>
            <a:ext cx="10522528" cy="346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696802" y="2386594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05066" y="2386594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13330" y="2386594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48479" y="2386594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84365" y="2386594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71221" y="2379671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32261" y="2386594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88888" y="2379671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68202" y="2386594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93783" y="2386595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14343" y="2386594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1683" y="2386594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92974" y="2386594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601767" y="2386595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45140" y="2388302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50792" y="2532135"/>
            <a:ext cx="776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-8-7-6 -5    -3 -2-1  0  1  2 3     5  6  7  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17949" y="2386594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759575" y="2388866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75" y="3259333"/>
            <a:ext cx="2904599" cy="30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80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-7649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РЕШИМ ЗАДАЧИ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281" y="1043450"/>
            <a:ext cx="10016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число нужно написать в скобках, чтобы равенства были верными: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29" y="2374537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–(…) = -76;        2) –(…) = 24;      3) –(…) = -9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4629" y="3050470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–(76) = -76;          –(-24) = 24;            –(9) = -9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281" y="3736845"/>
            <a:ext cx="10016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731.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Напишите значения х, удовлетворяющие равенствам: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708" y="5006821"/>
            <a:ext cx="1033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-х = - 3;        2) -х = 5;      3) -х = -(+7);   4) -(-х) = 2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708" y="5784354"/>
            <a:ext cx="1033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х =  3;               х = -5;          х = 7;                  х = 2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143251" y="946153"/>
            <a:ext cx="6553200" cy="719137"/>
          </a:xfrm>
          <a:prstGeom prst="wedgeRoundRectCallout">
            <a:avLst>
              <a:gd name="adj1" fmla="val -69431"/>
              <a:gd name="adj2" fmla="val 12912"/>
              <a:gd name="adj3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Заполните  пропуски: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424114" y="2205039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3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4943476" y="2133601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0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7464425" y="2133601"/>
            <a:ext cx="21605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-5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566988" y="2852738"/>
            <a:ext cx="144462" cy="615950"/>
          </a:xfrm>
          <a:prstGeom prst="downArrow">
            <a:avLst>
              <a:gd name="adj1" fmla="val 50000"/>
              <a:gd name="adj2" fmla="val 106594"/>
            </a:avLst>
          </a:prstGeom>
          <a:solidFill>
            <a:srgbClr val="6633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3000376" y="2852738"/>
            <a:ext cx="142875" cy="615950"/>
          </a:xfrm>
          <a:prstGeom prst="downArrow">
            <a:avLst>
              <a:gd name="adj1" fmla="val 50000"/>
              <a:gd name="adj2" fmla="val 107778"/>
            </a:avLst>
          </a:prstGeom>
          <a:solidFill>
            <a:srgbClr val="6633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303839" y="2781300"/>
            <a:ext cx="142875" cy="615950"/>
          </a:xfrm>
          <a:prstGeom prst="downArrow">
            <a:avLst>
              <a:gd name="adj1" fmla="val 50000"/>
              <a:gd name="adj2" fmla="val 107778"/>
            </a:avLst>
          </a:prstGeom>
          <a:solidFill>
            <a:srgbClr val="000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7896226" y="2781300"/>
            <a:ext cx="142875" cy="615950"/>
          </a:xfrm>
          <a:prstGeom prst="downArrow">
            <a:avLst>
              <a:gd name="adj1" fmla="val 50000"/>
              <a:gd name="adj2" fmla="val 107778"/>
            </a:avLst>
          </a:prstGeom>
          <a:solidFill>
            <a:srgbClr val="FF00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2495551" y="3644900"/>
            <a:ext cx="360363" cy="6985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</a:rPr>
              <a:t>3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27351" y="3644900"/>
            <a:ext cx="360363" cy="6985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</a:rPr>
              <a:t>-3</a:t>
            </a:r>
            <a:endParaRPr lang="ru-RU" sz="3600" b="1">
              <a:latin typeface="Times New Roman" pitchFamily="18" charset="0"/>
            </a:endParaRP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5232401" y="3573463"/>
            <a:ext cx="360363" cy="698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</a:rPr>
              <a:t>0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6959600" y="3573463"/>
            <a:ext cx="2089150" cy="69850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Нет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1774825" y="4508500"/>
            <a:ext cx="6840538" cy="649288"/>
          </a:xfrm>
          <a:prstGeom prst="wedgeRoundRectCallout">
            <a:avLst>
              <a:gd name="adj1" fmla="val 60468"/>
              <a:gd name="adj2" fmla="val 34597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Еще  примеры: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2424114" y="5445126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7</a:t>
            </a: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6024564" y="5373689"/>
            <a:ext cx="2016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-2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6024563" y="6165851"/>
            <a:ext cx="23034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0,4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2424113" y="6165851"/>
            <a:ext cx="23034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... | = -31</a:t>
            </a:r>
          </a:p>
        </p:txBody>
      </p:sp>
      <p:sp>
        <p:nvSpPr>
          <p:cNvPr id="21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И ПРИМЕНИМ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2" y="946153"/>
            <a:ext cx="1737003" cy="2724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491" y="3433863"/>
            <a:ext cx="2016189" cy="29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8" grpId="0" animBg="1"/>
      <p:bldP spid="10259" grpId="0" animBg="1"/>
      <p:bldP spid="10260" grpId="0" animBg="1"/>
      <p:bldP spid="10261" grpId="0" animBg="1"/>
      <p:bldP spid="102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96398" y="2717484"/>
            <a:ext cx="1943100" cy="719137"/>
            <a:chOff x="1474" y="2115"/>
            <a:chExt cx="1224" cy="453"/>
          </a:xfrm>
        </p:grpSpPr>
        <p:sp>
          <p:nvSpPr>
            <p:cNvPr id="1056" name="Rectangle 6"/>
            <p:cNvSpPr>
              <a:spLocks noChangeArrowheads="1"/>
            </p:cNvSpPr>
            <p:nvPr/>
          </p:nvSpPr>
          <p:spPr bwMode="auto">
            <a:xfrm>
              <a:off x="1474" y="2115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4" name="Object 7"/>
            <p:cNvGraphicFramePr>
              <a:graphicFrameLocks noChangeAspect="1"/>
            </p:cNvGraphicFramePr>
            <p:nvPr/>
          </p:nvGraphicFramePr>
          <p:xfrm>
            <a:off x="1540" y="2119"/>
            <a:ext cx="1092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Уравнение" r:id="rId3" imgW="647640" imgH="253800" progId="Equation.3">
                    <p:embed/>
                  </p:oleObj>
                </mc:Choice>
                <mc:Fallback>
                  <p:oleObj name="Уравнение" r:id="rId3" imgW="647640" imgH="253800" progId="Equation.3">
                    <p:embed/>
                    <p:pic>
                      <p:nvPicPr>
                        <p:cNvPr id="103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" y="2119"/>
                          <a:ext cx="1092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978650" y="2684146"/>
            <a:ext cx="1943100" cy="757238"/>
            <a:chOff x="3334" y="1071"/>
            <a:chExt cx="1224" cy="477"/>
          </a:xfrm>
        </p:grpSpPr>
        <p:sp>
          <p:nvSpPr>
            <p:cNvPr id="1055" name="Rectangle 9"/>
            <p:cNvSpPr>
              <a:spLocks noChangeArrowheads="1"/>
            </p:cNvSpPr>
            <p:nvPr/>
          </p:nvSpPr>
          <p:spPr bwMode="auto">
            <a:xfrm>
              <a:off x="3334" y="1071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3" name="Object 11"/>
            <p:cNvGraphicFramePr>
              <a:graphicFrameLocks noChangeAspect="1"/>
            </p:cNvGraphicFramePr>
            <p:nvPr/>
          </p:nvGraphicFramePr>
          <p:xfrm>
            <a:off x="3390" y="1117"/>
            <a:ext cx="111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Уравнение" r:id="rId5" imgW="660240" imgH="253800" progId="Equation.3">
                    <p:embed/>
                  </p:oleObj>
                </mc:Choice>
                <mc:Fallback>
                  <p:oleObj name="Уравнение" r:id="rId5" imgW="660240" imgH="253800" progId="Equation.3">
                    <p:embed/>
                    <p:pic>
                      <p:nvPicPr>
                        <p:cNvPr id="103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" y="1117"/>
                          <a:ext cx="1112" cy="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8401050" y="3644900"/>
            <a:ext cx="1943100" cy="763588"/>
            <a:chOff x="3515" y="2614"/>
            <a:chExt cx="1224" cy="481"/>
          </a:xfrm>
        </p:grpSpPr>
        <p:sp>
          <p:nvSpPr>
            <p:cNvPr id="1054" name="Rectangle 13"/>
            <p:cNvSpPr>
              <a:spLocks noChangeArrowheads="1"/>
            </p:cNvSpPr>
            <p:nvPr/>
          </p:nvSpPr>
          <p:spPr bwMode="auto">
            <a:xfrm>
              <a:off x="3515" y="2614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2" name="Object 18"/>
            <p:cNvGraphicFramePr>
              <a:graphicFrameLocks noChangeAspect="1"/>
            </p:cNvGraphicFramePr>
            <p:nvPr/>
          </p:nvGraphicFramePr>
          <p:xfrm>
            <a:off x="3570" y="2659"/>
            <a:ext cx="115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Уравнение" r:id="rId7" imgW="685800" imgH="253800" progId="Equation.3">
                    <p:embed/>
                  </p:oleObj>
                </mc:Choice>
                <mc:Fallback>
                  <p:oleObj name="Уравнение" r:id="rId7" imgW="685800" imgH="253800" progId="Equation.3">
                    <p:embed/>
                    <p:pic>
                      <p:nvPicPr>
                        <p:cNvPr id="103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0" y="2659"/>
                          <a:ext cx="1158" cy="4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127254" y="2767808"/>
            <a:ext cx="1943100" cy="719137"/>
            <a:chOff x="657" y="845"/>
            <a:chExt cx="1224" cy="453"/>
          </a:xfrm>
        </p:grpSpPr>
        <p:sp>
          <p:nvSpPr>
            <p:cNvPr id="1053" name="Rectangle 20"/>
            <p:cNvSpPr>
              <a:spLocks noChangeArrowheads="1"/>
            </p:cNvSpPr>
            <p:nvPr/>
          </p:nvSpPr>
          <p:spPr bwMode="auto">
            <a:xfrm>
              <a:off x="657" y="845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1" name="Object 21"/>
            <p:cNvGraphicFramePr>
              <a:graphicFrameLocks noChangeAspect="1"/>
            </p:cNvGraphicFramePr>
            <p:nvPr/>
          </p:nvGraphicFramePr>
          <p:xfrm>
            <a:off x="703" y="845"/>
            <a:ext cx="1134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Уравнение" r:id="rId9" imgW="672840" imgH="253800" progId="Equation.3">
                    <p:embed/>
                  </p:oleObj>
                </mc:Choice>
                <mc:Fallback>
                  <p:oleObj name="Уравнение" r:id="rId9" imgW="672840" imgH="253800" progId="Equation.3">
                    <p:embed/>
                    <p:pic>
                      <p:nvPicPr>
                        <p:cNvPr id="103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845"/>
                          <a:ext cx="1134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774825" y="3716339"/>
            <a:ext cx="1943100" cy="719137"/>
            <a:chOff x="2290" y="346"/>
            <a:chExt cx="1224" cy="453"/>
          </a:xfrm>
        </p:grpSpPr>
        <p:sp>
          <p:nvSpPr>
            <p:cNvPr id="1052" name="Rectangle 23"/>
            <p:cNvSpPr>
              <a:spLocks noChangeArrowheads="1"/>
            </p:cNvSpPr>
            <p:nvPr/>
          </p:nvSpPr>
          <p:spPr bwMode="auto">
            <a:xfrm>
              <a:off x="2290" y="346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30" name="Object 26"/>
            <p:cNvGraphicFramePr>
              <a:graphicFrameLocks noChangeAspect="1"/>
            </p:cNvGraphicFramePr>
            <p:nvPr/>
          </p:nvGraphicFramePr>
          <p:xfrm>
            <a:off x="2347" y="346"/>
            <a:ext cx="1067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Уравнение" r:id="rId11" imgW="609480" imgH="253800" progId="Equation.3">
                    <p:embed/>
                  </p:oleObj>
                </mc:Choice>
                <mc:Fallback>
                  <p:oleObj name="Уравнение" r:id="rId11" imgW="609480" imgH="253800" progId="Equation.3">
                    <p:embed/>
                    <p:pic>
                      <p:nvPicPr>
                        <p:cNvPr id="103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7" y="346"/>
                          <a:ext cx="1067" cy="4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55913" y="4581525"/>
            <a:ext cx="1943100" cy="769938"/>
            <a:chOff x="839" y="3158"/>
            <a:chExt cx="1224" cy="485"/>
          </a:xfrm>
        </p:grpSpPr>
        <p:sp>
          <p:nvSpPr>
            <p:cNvPr id="1051" name="Rectangle 25"/>
            <p:cNvSpPr>
              <a:spLocks noChangeArrowheads="1"/>
            </p:cNvSpPr>
            <p:nvPr/>
          </p:nvSpPr>
          <p:spPr bwMode="auto">
            <a:xfrm>
              <a:off x="839" y="3158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9" name="Object 30"/>
            <p:cNvGraphicFramePr>
              <a:graphicFrameLocks noChangeAspect="1"/>
            </p:cNvGraphicFramePr>
            <p:nvPr/>
          </p:nvGraphicFramePr>
          <p:xfrm>
            <a:off x="941" y="3203"/>
            <a:ext cx="1021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" name="Уравнение" r:id="rId13" imgW="596880" imgH="253800" progId="Equation.3">
                    <p:embed/>
                  </p:oleObj>
                </mc:Choice>
                <mc:Fallback>
                  <p:oleObj name="Уравнение" r:id="rId13" imgW="596880" imgH="253800" progId="Equation.3">
                    <p:embed/>
                    <p:pic>
                      <p:nvPicPr>
                        <p:cNvPr id="1029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" y="3203"/>
                          <a:ext cx="1021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494214" y="2709389"/>
            <a:ext cx="2020888" cy="719138"/>
            <a:chOff x="3808" y="300"/>
            <a:chExt cx="1273" cy="453"/>
          </a:xfrm>
        </p:grpSpPr>
        <p:sp>
          <p:nvSpPr>
            <p:cNvPr id="1050" name="Rectangle 33"/>
            <p:cNvSpPr>
              <a:spLocks noChangeArrowheads="1"/>
            </p:cNvSpPr>
            <p:nvPr/>
          </p:nvSpPr>
          <p:spPr bwMode="auto">
            <a:xfrm>
              <a:off x="3833" y="300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8" name="Object 34"/>
            <p:cNvGraphicFramePr>
              <a:graphicFrameLocks noChangeAspect="1"/>
            </p:cNvGraphicFramePr>
            <p:nvPr/>
          </p:nvGraphicFramePr>
          <p:xfrm>
            <a:off x="3808" y="300"/>
            <a:ext cx="1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Уравнение" r:id="rId15" imgW="761760" imgH="253800" progId="Equation.3">
                    <p:embed/>
                  </p:oleObj>
                </mc:Choice>
                <mc:Fallback>
                  <p:oleObj name="Уравнение" r:id="rId15" imgW="761760" imgH="253800" progId="Equation.3">
                    <p:embed/>
                    <p:pic>
                      <p:nvPicPr>
                        <p:cNvPr id="1028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" y="300"/>
                          <a:ext cx="1273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7248525" y="4581525"/>
            <a:ext cx="1943100" cy="719138"/>
            <a:chOff x="3288" y="3521"/>
            <a:chExt cx="1224" cy="453"/>
          </a:xfrm>
        </p:grpSpPr>
        <p:sp>
          <p:nvSpPr>
            <p:cNvPr id="1049" name="Rectangle 29"/>
            <p:cNvSpPr>
              <a:spLocks noChangeArrowheads="1"/>
            </p:cNvSpPr>
            <p:nvPr/>
          </p:nvSpPr>
          <p:spPr bwMode="auto">
            <a:xfrm>
              <a:off x="3288" y="3521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7" name="Object 37"/>
            <p:cNvGraphicFramePr>
              <a:graphicFrameLocks noChangeAspect="1"/>
            </p:cNvGraphicFramePr>
            <p:nvPr/>
          </p:nvGraphicFramePr>
          <p:xfrm>
            <a:off x="3344" y="3521"/>
            <a:ext cx="1113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Уравнение" r:id="rId17" imgW="672840" imgH="253800" progId="Equation.3">
                    <p:embed/>
                  </p:oleObj>
                </mc:Choice>
                <mc:Fallback>
                  <p:oleObj name="Уравнение" r:id="rId17" imgW="672840" imgH="253800" progId="Equation.3">
                    <p:embed/>
                    <p:pic>
                      <p:nvPicPr>
                        <p:cNvPr id="1027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4" y="3521"/>
                          <a:ext cx="1113" cy="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087938" y="3644900"/>
            <a:ext cx="1943100" cy="1081088"/>
            <a:chOff x="385" y="1570"/>
            <a:chExt cx="1224" cy="681"/>
          </a:xfrm>
        </p:grpSpPr>
        <p:sp>
          <p:nvSpPr>
            <p:cNvPr id="1048" name="Rectangle 36"/>
            <p:cNvSpPr>
              <a:spLocks noChangeArrowheads="1"/>
            </p:cNvSpPr>
            <p:nvPr/>
          </p:nvSpPr>
          <p:spPr bwMode="auto">
            <a:xfrm>
              <a:off x="385" y="1570"/>
              <a:ext cx="1224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1026" name="Object 41"/>
            <p:cNvGraphicFramePr>
              <a:graphicFrameLocks noChangeAspect="1"/>
            </p:cNvGraphicFramePr>
            <p:nvPr/>
          </p:nvGraphicFramePr>
          <p:xfrm>
            <a:off x="394" y="1593"/>
            <a:ext cx="1206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Уравнение" r:id="rId19" imgW="787320" imgH="431640" progId="Equation.3">
                    <p:embed/>
                  </p:oleObj>
                </mc:Choice>
                <mc:Fallback>
                  <p:oleObj name="Уравнение" r:id="rId19" imgW="787320" imgH="431640" progId="Equation.3">
                    <p:embed/>
                    <p:pic>
                      <p:nvPicPr>
                        <p:cNvPr id="1026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1593"/>
                          <a:ext cx="1206" cy="6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66" name="AutoShape 46"/>
          <p:cNvSpPr>
            <a:spLocks noChangeArrowheads="1"/>
          </p:cNvSpPr>
          <p:nvPr/>
        </p:nvSpPr>
        <p:spPr bwMode="auto">
          <a:xfrm>
            <a:off x="3241675" y="1057437"/>
            <a:ext cx="6553200" cy="1152525"/>
          </a:xfrm>
          <a:prstGeom prst="wedgeRoundRectCallout">
            <a:avLst>
              <a:gd name="adj1" fmla="val -69431"/>
              <a:gd name="adj2" fmla="val -10745"/>
              <a:gd name="adj3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Что  общего  в  этих  уравнениях?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>
            <a:off x="2063751" y="5516563"/>
            <a:ext cx="6157913" cy="1079500"/>
          </a:xfrm>
          <a:prstGeom prst="wedgeRoundRectCallout">
            <a:avLst>
              <a:gd name="adj1" fmla="val 63148"/>
              <a:gd name="adj2" fmla="val 779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Чем отличаются  эти  уравнения?</a:t>
            </a:r>
          </a:p>
        </p:txBody>
      </p:sp>
      <p:sp>
        <p:nvSpPr>
          <p:cNvPr id="3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РАЗЛИЧАЕМ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2292" y="946153"/>
            <a:ext cx="1737003" cy="27249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72600" y="4567554"/>
            <a:ext cx="172723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6" grpId="0" animBg="1"/>
      <p:bldP spid="5166" grpId="1" animBg="1"/>
      <p:bldP spid="5168" grpId="0" animBg="1"/>
      <p:bldP spid="51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03213" y="2709070"/>
            <a:ext cx="1943100" cy="719137"/>
            <a:chOff x="1474" y="2115"/>
            <a:chExt cx="1224" cy="453"/>
          </a:xfrm>
        </p:grpSpPr>
        <p:sp>
          <p:nvSpPr>
            <p:cNvPr id="2080" name="Rectangle 3"/>
            <p:cNvSpPr>
              <a:spLocks noChangeArrowheads="1"/>
            </p:cNvSpPr>
            <p:nvPr/>
          </p:nvSpPr>
          <p:spPr bwMode="auto">
            <a:xfrm>
              <a:off x="1474" y="2115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8" name="Object 4"/>
            <p:cNvGraphicFramePr>
              <a:graphicFrameLocks noChangeAspect="1"/>
            </p:cNvGraphicFramePr>
            <p:nvPr/>
          </p:nvGraphicFramePr>
          <p:xfrm>
            <a:off x="1540" y="2119"/>
            <a:ext cx="1092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Уравнение" r:id="rId3" imgW="647640" imgH="253800" progId="Equation.3">
                    <p:embed/>
                  </p:oleObj>
                </mc:Choice>
                <mc:Fallback>
                  <p:oleObj name="Уравнение" r:id="rId3" imgW="647640" imgH="253800" progId="Equation.3">
                    <p:embed/>
                    <p:pic>
                      <p:nvPicPr>
                        <p:cNvPr id="205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" y="2119"/>
                          <a:ext cx="1092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67989" y="2708275"/>
            <a:ext cx="1943100" cy="757238"/>
            <a:chOff x="3334" y="1071"/>
            <a:chExt cx="1224" cy="477"/>
          </a:xfrm>
        </p:grpSpPr>
        <p:sp>
          <p:nvSpPr>
            <p:cNvPr id="2079" name="Rectangle 6"/>
            <p:cNvSpPr>
              <a:spLocks noChangeArrowheads="1"/>
            </p:cNvSpPr>
            <p:nvPr/>
          </p:nvSpPr>
          <p:spPr bwMode="auto">
            <a:xfrm>
              <a:off x="3334" y="1071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7" name="Object 7"/>
            <p:cNvGraphicFramePr>
              <a:graphicFrameLocks noChangeAspect="1"/>
            </p:cNvGraphicFramePr>
            <p:nvPr/>
          </p:nvGraphicFramePr>
          <p:xfrm>
            <a:off x="3390" y="1117"/>
            <a:ext cx="111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Уравнение" r:id="rId5" imgW="660240" imgH="253800" progId="Equation.3">
                    <p:embed/>
                  </p:oleObj>
                </mc:Choice>
                <mc:Fallback>
                  <p:oleObj name="Уравнение" r:id="rId5" imgW="660240" imgH="253800" progId="Equation.3">
                    <p:embed/>
                    <p:pic>
                      <p:nvPicPr>
                        <p:cNvPr id="205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" y="1117"/>
                          <a:ext cx="1112" cy="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401050" y="3644900"/>
            <a:ext cx="1943100" cy="763588"/>
            <a:chOff x="3515" y="2614"/>
            <a:chExt cx="1224" cy="481"/>
          </a:xfrm>
        </p:grpSpPr>
        <p:sp>
          <p:nvSpPr>
            <p:cNvPr id="2078" name="Rectangle 9"/>
            <p:cNvSpPr>
              <a:spLocks noChangeArrowheads="1"/>
            </p:cNvSpPr>
            <p:nvPr/>
          </p:nvSpPr>
          <p:spPr bwMode="auto">
            <a:xfrm>
              <a:off x="3515" y="2614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6" name="Object 10"/>
            <p:cNvGraphicFramePr>
              <a:graphicFrameLocks noChangeAspect="1"/>
            </p:cNvGraphicFramePr>
            <p:nvPr/>
          </p:nvGraphicFramePr>
          <p:xfrm>
            <a:off x="3570" y="2659"/>
            <a:ext cx="1158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Уравнение" r:id="rId7" imgW="685800" imgH="253800" progId="Equation.3">
                    <p:embed/>
                  </p:oleObj>
                </mc:Choice>
                <mc:Fallback>
                  <p:oleObj name="Уравнение" r:id="rId7" imgW="685800" imgH="253800" progId="Equation.3">
                    <p:embed/>
                    <p:pic>
                      <p:nvPicPr>
                        <p:cNvPr id="205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0" y="2659"/>
                          <a:ext cx="1158" cy="4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62" name="Group 11"/>
          <p:cNvGrpSpPr>
            <a:grpSpLocks/>
          </p:cNvGrpSpPr>
          <p:nvPr/>
        </p:nvGrpSpPr>
        <p:grpSpPr bwMode="auto">
          <a:xfrm>
            <a:off x="1854998" y="2715420"/>
            <a:ext cx="1943100" cy="719137"/>
            <a:chOff x="657" y="845"/>
            <a:chExt cx="1224" cy="453"/>
          </a:xfrm>
        </p:grpSpPr>
        <p:sp>
          <p:nvSpPr>
            <p:cNvPr id="2077" name="Rectangle 12"/>
            <p:cNvSpPr>
              <a:spLocks noChangeArrowheads="1"/>
            </p:cNvSpPr>
            <p:nvPr/>
          </p:nvSpPr>
          <p:spPr bwMode="auto">
            <a:xfrm>
              <a:off x="657" y="845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5" name="Object 13"/>
            <p:cNvGraphicFramePr>
              <a:graphicFrameLocks noChangeAspect="1"/>
            </p:cNvGraphicFramePr>
            <p:nvPr/>
          </p:nvGraphicFramePr>
          <p:xfrm>
            <a:off x="703" y="845"/>
            <a:ext cx="1134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Уравнение" r:id="rId9" imgW="672840" imgH="253800" progId="Equation.3">
                    <p:embed/>
                  </p:oleObj>
                </mc:Choice>
                <mc:Fallback>
                  <p:oleObj name="Уравнение" r:id="rId9" imgW="672840" imgH="253800" progId="Equation.3">
                    <p:embed/>
                    <p:pic>
                      <p:nvPicPr>
                        <p:cNvPr id="205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845"/>
                          <a:ext cx="1134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74825" y="3716339"/>
            <a:ext cx="1943100" cy="719137"/>
            <a:chOff x="2290" y="346"/>
            <a:chExt cx="1224" cy="453"/>
          </a:xfrm>
        </p:grpSpPr>
        <p:sp>
          <p:nvSpPr>
            <p:cNvPr id="2076" name="Rectangle 15"/>
            <p:cNvSpPr>
              <a:spLocks noChangeArrowheads="1"/>
            </p:cNvSpPr>
            <p:nvPr/>
          </p:nvSpPr>
          <p:spPr bwMode="auto">
            <a:xfrm>
              <a:off x="2290" y="346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4" name="Object 16"/>
            <p:cNvGraphicFramePr>
              <a:graphicFrameLocks noChangeAspect="1"/>
            </p:cNvGraphicFramePr>
            <p:nvPr/>
          </p:nvGraphicFramePr>
          <p:xfrm>
            <a:off x="2347" y="346"/>
            <a:ext cx="1067" cy="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Уравнение" r:id="rId11" imgW="609480" imgH="253800" progId="Equation.3">
                    <p:embed/>
                  </p:oleObj>
                </mc:Choice>
                <mc:Fallback>
                  <p:oleObj name="Уравнение" r:id="rId11" imgW="609480" imgH="253800" progId="Equation.3">
                    <p:embed/>
                    <p:pic>
                      <p:nvPicPr>
                        <p:cNvPr id="205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7" y="346"/>
                          <a:ext cx="1067" cy="4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855913" y="4581525"/>
            <a:ext cx="1943100" cy="769938"/>
            <a:chOff x="839" y="3158"/>
            <a:chExt cx="1224" cy="485"/>
          </a:xfrm>
        </p:grpSpPr>
        <p:sp>
          <p:nvSpPr>
            <p:cNvPr id="2075" name="Rectangle 18"/>
            <p:cNvSpPr>
              <a:spLocks noChangeArrowheads="1"/>
            </p:cNvSpPr>
            <p:nvPr/>
          </p:nvSpPr>
          <p:spPr bwMode="auto">
            <a:xfrm>
              <a:off x="839" y="3158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3" name="Object 19"/>
            <p:cNvGraphicFramePr>
              <a:graphicFrameLocks noChangeAspect="1"/>
            </p:cNvGraphicFramePr>
            <p:nvPr/>
          </p:nvGraphicFramePr>
          <p:xfrm>
            <a:off x="941" y="3203"/>
            <a:ext cx="1021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Уравнение" r:id="rId13" imgW="596880" imgH="253800" progId="Equation.3">
                    <p:embed/>
                  </p:oleObj>
                </mc:Choice>
                <mc:Fallback>
                  <p:oleObj name="Уравнение" r:id="rId13" imgW="596880" imgH="253800" progId="Equation.3">
                    <p:embed/>
                    <p:pic>
                      <p:nvPicPr>
                        <p:cNvPr id="205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1" y="3203"/>
                          <a:ext cx="1021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254977" y="2742883"/>
            <a:ext cx="2020888" cy="719138"/>
            <a:chOff x="3808" y="300"/>
            <a:chExt cx="1273" cy="453"/>
          </a:xfrm>
        </p:grpSpPr>
        <p:sp>
          <p:nvSpPr>
            <p:cNvPr id="2074" name="Rectangle 21"/>
            <p:cNvSpPr>
              <a:spLocks noChangeArrowheads="1"/>
            </p:cNvSpPr>
            <p:nvPr/>
          </p:nvSpPr>
          <p:spPr bwMode="auto">
            <a:xfrm>
              <a:off x="3833" y="300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2" name="Object 22"/>
            <p:cNvGraphicFramePr>
              <a:graphicFrameLocks noChangeAspect="1"/>
            </p:cNvGraphicFramePr>
            <p:nvPr/>
          </p:nvGraphicFramePr>
          <p:xfrm>
            <a:off x="3808" y="300"/>
            <a:ext cx="1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6" name="Уравнение" r:id="rId15" imgW="761760" imgH="253800" progId="Equation.3">
                    <p:embed/>
                  </p:oleObj>
                </mc:Choice>
                <mc:Fallback>
                  <p:oleObj name="Уравнение" r:id="rId15" imgW="761760" imgH="253800" progId="Equation.3">
                    <p:embed/>
                    <p:pic>
                      <p:nvPicPr>
                        <p:cNvPr id="205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" y="300"/>
                          <a:ext cx="1273" cy="4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248525" y="4581525"/>
            <a:ext cx="1943100" cy="719138"/>
            <a:chOff x="3288" y="3521"/>
            <a:chExt cx="1224" cy="453"/>
          </a:xfrm>
        </p:grpSpPr>
        <p:sp>
          <p:nvSpPr>
            <p:cNvPr id="2073" name="Rectangle 24"/>
            <p:cNvSpPr>
              <a:spLocks noChangeArrowheads="1"/>
            </p:cNvSpPr>
            <p:nvPr/>
          </p:nvSpPr>
          <p:spPr bwMode="auto">
            <a:xfrm>
              <a:off x="3288" y="3521"/>
              <a:ext cx="1224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1" name="Object 25"/>
            <p:cNvGraphicFramePr>
              <a:graphicFrameLocks noChangeAspect="1"/>
            </p:cNvGraphicFramePr>
            <p:nvPr/>
          </p:nvGraphicFramePr>
          <p:xfrm>
            <a:off x="3344" y="3521"/>
            <a:ext cx="1113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7" name="Уравнение" r:id="rId17" imgW="672840" imgH="253800" progId="Equation.3">
                    <p:embed/>
                  </p:oleObj>
                </mc:Choice>
                <mc:Fallback>
                  <p:oleObj name="Уравнение" r:id="rId17" imgW="672840" imgH="253800" progId="Equation.3">
                    <p:embed/>
                    <p:pic>
                      <p:nvPicPr>
                        <p:cNvPr id="2051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4" y="3521"/>
                          <a:ext cx="1113" cy="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087938" y="3644900"/>
            <a:ext cx="1943100" cy="1081088"/>
            <a:chOff x="385" y="1570"/>
            <a:chExt cx="1224" cy="681"/>
          </a:xfrm>
        </p:grpSpPr>
        <p:sp>
          <p:nvSpPr>
            <p:cNvPr id="2072" name="Rectangle 27"/>
            <p:cNvSpPr>
              <a:spLocks noChangeArrowheads="1"/>
            </p:cNvSpPr>
            <p:nvPr/>
          </p:nvSpPr>
          <p:spPr bwMode="auto">
            <a:xfrm>
              <a:off x="385" y="1570"/>
              <a:ext cx="1224" cy="6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0" name="Object 28"/>
            <p:cNvGraphicFramePr>
              <a:graphicFrameLocks noChangeAspect="1"/>
            </p:cNvGraphicFramePr>
            <p:nvPr/>
          </p:nvGraphicFramePr>
          <p:xfrm>
            <a:off x="394" y="1593"/>
            <a:ext cx="1206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Уравнение" r:id="rId19" imgW="787320" imgH="431640" progId="Equation.3">
                    <p:embed/>
                  </p:oleObj>
                </mc:Choice>
                <mc:Fallback>
                  <p:oleObj name="Уравнение" r:id="rId19" imgW="787320" imgH="431640" progId="Equation.3">
                    <p:embed/>
                    <p:pic>
                      <p:nvPicPr>
                        <p:cNvPr id="205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" y="1593"/>
                          <a:ext cx="1206" cy="6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3157856" y="1085533"/>
            <a:ext cx="6553200" cy="1152525"/>
          </a:xfrm>
          <a:prstGeom prst="wedgeRoundRectCallout">
            <a:avLst>
              <a:gd name="adj1" fmla="val -69431"/>
              <a:gd name="adj2" fmla="val -10745"/>
              <a:gd name="adj3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Разделите  уравнения  на  группы.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1703389" y="5516563"/>
            <a:ext cx="6840537" cy="1079500"/>
          </a:xfrm>
          <a:prstGeom prst="wedgeRoundRectCallout">
            <a:avLst>
              <a:gd name="adj1" fmla="val 57125"/>
              <a:gd name="adj2" fmla="val 779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По  какому  принципу  можно  разделить  уравнения?</a:t>
            </a:r>
          </a:p>
        </p:txBody>
      </p:sp>
      <p:sp>
        <p:nvSpPr>
          <p:cNvPr id="3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РАЗДЕЛЯЕМ НА ГРУППЫ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2292" y="946153"/>
            <a:ext cx="1737003" cy="27249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7988" y="4599714"/>
            <a:ext cx="1838325" cy="19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85185E-6 L -0.36215 0.12593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5158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L -0.14166 -1.48148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399 -0.31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6927 -0.2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16546 -0.16805 " pathEditMode="relative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31892 -0.12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37014 0.0419 " pathEditMode="relative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222" grpId="0" animBg="1"/>
      <p:bldP spid="8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815703" y="998677"/>
            <a:ext cx="3930176" cy="1870869"/>
          </a:xfrm>
          <a:prstGeom prst="wedgeRoundRectCallout">
            <a:avLst>
              <a:gd name="adj1" fmla="val -58019"/>
              <a:gd name="adj2" fmla="val 22060"/>
              <a:gd name="adj3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Уравнения с переменной  под  знаком  модуля  решаются  так: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864861" y="112091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</a:rPr>
              <a:t>I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7031039" y="1164571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t | = a;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10126665" y="1164571"/>
            <a:ext cx="15843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&gt; 0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7678740" y="2028171"/>
            <a:ext cx="1584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= a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0055227" y="2028171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= -a</a:t>
            </a:r>
            <a:endParaRPr lang="ru-RU" sz="36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5880100" y="3213100"/>
            <a:ext cx="3168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x - 6 | = 3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1774826" y="3213100"/>
            <a:ext cx="3025775" cy="649288"/>
          </a:xfrm>
          <a:prstGeom prst="wedgeRoundRectCallout">
            <a:avLst>
              <a:gd name="adj1" fmla="val -25343"/>
              <a:gd name="adj2" fmla="val 22310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latin typeface="Georgia" pitchFamily="18" charset="0"/>
              </a:rPr>
              <a:t>Пример:</a:t>
            </a: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3216275" y="4221164"/>
            <a:ext cx="25923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 - 6 = 3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7535864" y="4149725"/>
            <a:ext cx="2879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 - 6 = -3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240463" y="4221163"/>
            <a:ext cx="92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chemeClr val="accent2"/>
                </a:solidFill>
                <a:latin typeface="Times New Roman" pitchFamily="18" charset="0"/>
              </a:rPr>
              <a:t>или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3575051" y="5013325"/>
            <a:ext cx="16557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 = 9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7896226" y="4941889"/>
            <a:ext cx="16557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 = 3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4440239" y="5805488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6456363" y="5876925"/>
            <a:ext cx="16557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3; 9.</a:t>
            </a:r>
          </a:p>
        </p:txBody>
      </p:sp>
      <p:sp>
        <p:nvSpPr>
          <p:cNvPr id="19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ПЕРВОЙ ГРУППЫ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9" y="934274"/>
            <a:ext cx="1374728" cy="21566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" y="4416071"/>
            <a:ext cx="1999978" cy="22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7" grpId="0" animBg="1"/>
      <p:bldP spid="11278" grpId="0" animBg="1"/>
      <p:bldP spid="11279" grpId="0" animBg="1"/>
      <p:bldP spid="11280" grpId="0"/>
      <p:bldP spid="11281" grpId="0" animBg="1"/>
      <p:bldP spid="11282" grpId="0" animBg="1"/>
      <p:bldP spid="11283" grpId="0" animBg="1"/>
      <p:bldP spid="112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234573" y="1069974"/>
            <a:ext cx="4759644" cy="1854200"/>
          </a:xfrm>
          <a:prstGeom prst="wedgeRoundRectCallout">
            <a:avLst>
              <a:gd name="adj1" fmla="val -58019"/>
              <a:gd name="adj2" fmla="val 22060"/>
              <a:gd name="adj3" fmla="val 16667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Уравнения с переменной  под  знаком  модуля  решаются  так: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7291072" y="1353501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</a:rPr>
              <a:t>II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472488" y="1412876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t | = 0</a:t>
            </a:r>
            <a:endParaRPr lang="ru-RU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9235758" y="2267901"/>
            <a:ext cx="1584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 = 0</a:t>
            </a:r>
            <a:endParaRPr lang="ru-RU" sz="36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5880100" y="3213100"/>
            <a:ext cx="31686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| 2 + x | = 0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774826" y="3213100"/>
            <a:ext cx="3025775" cy="649288"/>
          </a:xfrm>
          <a:prstGeom prst="wedgeRoundRectCallout">
            <a:avLst>
              <a:gd name="adj1" fmla="val -25343"/>
              <a:gd name="adj2" fmla="val 22310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>
                <a:latin typeface="Georgia" pitchFamily="18" charset="0"/>
              </a:rPr>
              <a:t>Пример: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5880100" y="4221164"/>
            <a:ext cx="25923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 + x = 0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5951538" y="5084764"/>
            <a:ext cx="16557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 = -2</a:t>
            </a:r>
            <a:endParaRPr lang="ru-RU" sz="3600" b="1" i="1" kern="1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5016501" y="5876925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Ответ: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7104064" y="5876925"/>
            <a:ext cx="7191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-2</a:t>
            </a:r>
          </a:p>
        </p:txBody>
      </p:sp>
      <p:sp>
        <p:nvSpPr>
          <p:cNvPr id="14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ВТОРОЙ ГРУППЫ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2" y="782530"/>
            <a:ext cx="1629370" cy="25560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40146"/>
            <a:ext cx="1777373" cy="21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9" grpId="0" animBg="1"/>
      <p:bldP spid="13321" grpId="0" animBg="1"/>
      <p:bldP spid="13323" grpId="0" animBg="1"/>
      <p:bldP spid="13324" grpId="0" animBg="1"/>
      <p:bldP spid="13327" grpId="0" animBg="1"/>
      <p:bldP spid="13329" grpId="0" animBg="1"/>
      <p:bldP spid="133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0c19437242a11c417c1f3995da72ace5df53b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12127</TotalTime>
  <Words>674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Тема Office</vt:lpstr>
      <vt:lpstr>Уравнение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921</cp:revision>
  <dcterms:created xsi:type="dcterms:W3CDTF">2020-08-26T00:15:27Z</dcterms:created>
  <dcterms:modified xsi:type="dcterms:W3CDTF">2021-01-11T17:10:06Z</dcterms:modified>
</cp:coreProperties>
</file>