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7" r:id="rId2"/>
    <p:sldId id="335" r:id="rId3"/>
    <p:sldId id="349" r:id="rId4"/>
    <p:sldId id="337" r:id="rId5"/>
    <p:sldId id="341" r:id="rId6"/>
    <p:sldId id="339" r:id="rId7"/>
    <p:sldId id="340" r:id="rId8"/>
    <p:sldId id="342" r:id="rId9"/>
    <p:sldId id="344" r:id="rId10"/>
    <p:sldId id="346" r:id="rId11"/>
    <p:sldId id="347" r:id="rId12"/>
    <p:sldId id="330" r:id="rId13"/>
    <p:sldId id="311" r:id="rId14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69A"/>
    <a:srgbClr val="200AA6"/>
    <a:srgbClr val="FF0066"/>
    <a:srgbClr val="5A2781"/>
    <a:srgbClr val="9C1414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07" autoAdjust="0"/>
    <p:restoredTop sz="94364" autoAdjust="0"/>
  </p:normalViewPr>
  <p:slideViewPr>
    <p:cSldViewPr snapToGrid="0">
      <p:cViewPr varScale="1">
        <p:scale>
          <a:sx n="73" d="100"/>
          <a:sy n="73" d="100"/>
        </p:scale>
        <p:origin x="65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Relationship Id="rId9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EF437-147B-4A53-94D1-DCC09DE8B3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665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3.wmf"/><Relationship Id="rId3" Type="http://schemas.openxmlformats.org/officeDocument/2006/relationships/oleObject" Target="../embeddings/oleObject1.bin"/><Relationship Id="rId21" Type="http://schemas.openxmlformats.org/officeDocument/2006/relationships/image" Target="../media/image4.png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2.wmf"/><Relationship Id="rId20" Type="http://schemas.openxmlformats.org/officeDocument/2006/relationships/image" Target="../media/image14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9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6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1.wmf"/><Relationship Id="rId2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15.bin"/><Relationship Id="rId18" Type="http://schemas.openxmlformats.org/officeDocument/2006/relationships/image" Target="../media/image22.wmf"/><Relationship Id="rId3" Type="http://schemas.openxmlformats.org/officeDocument/2006/relationships/oleObject" Target="../embeddings/oleObject10.bin"/><Relationship Id="rId21" Type="http://schemas.openxmlformats.org/officeDocument/2006/relationships/image" Target="../media/image4.png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9.wmf"/><Relationship Id="rId17" Type="http://schemas.openxmlformats.org/officeDocument/2006/relationships/oleObject" Target="../embeddings/oleObject17.bin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1.wmf"/><Relationship Id="rId20" Type="http://schemas.openxmlformats.org/officeDocument/2006/relationships/image" Target="../media/image23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5" Type="http://schemas.openxmlformats.org/officeDocument/2006/relationships/oleObject" Target="../embeddings/oleObject16.bin"/><Relationship Id="rId10" Type="http://schemas.openxmlformats.org/officeDocument/2006/relationships/image" Target="../media/image18.wmf"/><Relationship Id="rId19" Type="http://schemas.openxmlformats.org/officeDocument/2006/relationships/oleObject" Target="../embeddings/oleObject18.bin"/><Relationship Id="rId4" Type="http://schemas.openxmlformats.org/officeDocument/2006/relationships/image" Target="../media/image15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20.wmf"/><Relationship Id="rId2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108832" y="3449024"/>
            <a:ext cx="6868913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60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6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60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</a:t>
            </a:r>
            <a:endParaRPr lang="ru-RU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38996" y="3244879"/>
            <a:ext cx="595744" cy="19379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12" name="Рисунок 11" descr="p11_p11_p11_ri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129" y="3036393"/>
            <a:ext cx="2459614" cy="2589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1955324" y="902494"/>
            <a:ext cx="8074502" cy="950892"/>
          </a:xfrm>
          <a:prstGeom prst="wedgeRoundRectCallout">
            <a:avLst>
              <a:gd name="adj1" fmla="val -58019"/>
              <a:gd name="adj2" fmla="val 22060"/>
              <a:gd name="adj3" fmla="val 16667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i="1" dirty="0">
                <a:latin typeface="Georgia" pitchFamily="18" charset="0"/>
              </a:rPr>
              <a:t>Уравнения с переменной  под  знаком  модуля  решаются  так:</a:t>
            </a:r>
          </a:p>
          <a:p>
            <a:pPr algn="ctr"/>
            <a:endParaRPr lang="ru-RU" sz="2800" b="1" i="1" dirty="0">
              <a:latin typeface="Georgia" pitchFamily="18" charset="0"/>
            </a:endParaRPr>
          </a:p>
        </p:txBody>
      </p:sp>
      <p:sp>
        <p:nvSpPr>
          <p:cNvPr id="15364" name="Oval 4"/>
          <p:cNvSpPr>
            <a:spLocks noChangeArrowheads="1"/>
          </p:cNvSpPr>
          <p:nvPr/>
        </p:nvSpPr>
        <p:spPr bwMode="auto">
          <a:xfrm>
            <a:off x="5531327" y="2206484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>
                <a:latin typeface="Times New Roman" pitchFamily="18" charset="0"/>
              </a:rPr>
              <a:t>III</a:t>
            </a:r>
            <a:endParaRPr lang="ru-RU" sz="4000">
              <a:latin typeface="Times New Roman" pitchFamily="18" charset="0"/>
            </a:endParaRPr>
          </a:p>
        </p:txBody>
      </p:sp>
      <p:sp>
        <p:nvSpPr>
          <p:cNvPr id="15365" name="WordArt 5"/>
          <p:cNvSpPr>
            <a:spLocks noChangeArrowheads="1" noChangeShapeType="1" noTextEdit="1"/>
          </p:cNvSpPr>
          <p:nvPr/>
        </p:nvSpPr>
        <p:spPr bwMode="auto">
          <a:xfrm>
            <a:off x="6887052" y="2314852"/>
            <a:ext cx="25209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| t | = a;</a:t>
            </a:r>
            <a:endParaRPr lang="ru-RU" sz="3600" b="1" i="1" kern="10" dirty="0">
              <a:ln w="19050">
                <a:solidFill>
                  <a:srgbClr val="FFCC00"/>
                </a:solidFill>
                <a:round/>
                <a:headEnd/>
                <a:tailEnd/>
              </a:ln>
              <a:solidFill>
                <a:srgbClr val="99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5366" name="WordArt 6"/>
          <p:cNvSpPr>
            <a:spLocks noChangeArrowheads="1" noChangeShapeType="1" noTextEdit="1"/>
          </p:cNvSpPr>
          <p:nvPr/>
        </p:nvSpPr>
        <p:spPr bwMode="auto">
          <a:xfrm>
            <a:off x="7139781" y="3262570"/>
            <a:ext cx="3817938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Нет корней</a:t>
            </a:r>
          </a:p>
        </p:txBody>
      </p:sp>
      <p:sp>
        <p:nvSpPr>
          <p:cNvPr id="15367" name="WordArt 7"/>
          <p:cNvSpPr>
            <a:spLocks noChangeArrowheads="1" noChangeShapeType="1" noTextEdit="1"/>
          </p:cNvSpPr>
          <p:nvPr/>
        </p:nvSpPr>
        <p:spPr bwMode="auto">
          <a:xfrm>
            <a:off x="5880100" y="4433888"/>
            <a:ext cx="3168650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| 6 - x | = -5</a:t>
            </a:r>
            <a:endParaRPr lang="ru-RU" sz="3600" b="1" i="1" kern="10">
              <a:ln w="19050">
                <a:solidFill>
                  <a:schemeClr val="accent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5369" name="AutoShape 9"/>
          <p:cNvSpPr>
            <a:spLocks noChangeArrowheads="1"/>
          </p:cNvSpPr>
          <p:nvPr/>
        </p:nvSpPr>
        <p:spPr bwMode="auto">
          <a:xfrm>
            <a:off x="1955324" y="3395305"/>
            <a:ext cx="3025775" cy="649288"/>
          </a:xfrm>
          <a:prstGeom prst="wedgeRoundRectCallout">
            <a:avLst>
              <a:gd name="adj1" fmla="val -25343"/>
              <a:gd name="adj2" fmla="val 223106"/>
              <a:gd name="adj3" fmla="val 16667"/>
            </a:avLst>
          </a:prstGeom>
          <a:solidFill>
            <a:srgbClr val="FFFF99"/>
          </a:solidFill>
          <a:ln w="9525">
            <a:solidFill>
              <a:srgbClr val="FFCC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i="1">
                <a:latin typeface="Georgia" pitchFamily="18" charset="0"/>
              </a:rPr>
              <a:t>Пример:</a:t>
            </a:r>
          </a:p>
        </p:txBody>
      </p:sp>
      <p:sp>
        <p:nvSpPr>
          <p:cNvPr id="15374" name="WordArt 14"/>
          <p:cNvSpPr>
            <a:spLocks noChangeArrowheads="1" noChangeShapeType="1" noTextEdit="1"/>
          </p:cNvSpPr>
          <p:nvPr/>
        </p:nvSpPr>
        <p:spPr bwMode="auto">
          <a:xfrm>
            <a:off x="9849327" y="2306359"/>
            <a:ext cx="1584325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a &lt; 0</a:t>
            </a:r>
            <a:endParaRPr lang="ru-RU" sz="3600" b="1" i="1" kern="10" dirty="0">
              <a:ln w="19050">
                <a:solidFill>
                  <a:srgbClr val="FFCC00"/>
                </a:solidFill>
                <a:round/>
                <a:headEnd/>
                <a:tailEnd/>
              </a:ln>
              <a:solidFill>
                <a:srgbClr val="99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5375" name="WordArt 15"/>
          <p:cNvSpPr>
            <a:spLocks noChangeArrowheads="1" noChangeShapeType="1" noTextEdit="1"/>
          </p:cNvSpPr>
          <p:nvPr/>
        </p:nvSpPr>
        <p:spPr bwMode="auto">
          <a:xfrm>
            <a:off x="5574189" y="5537618"/>
            <a:ext cx="3817938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Нет корней</a:t>
            </a:r>
          </a:p>
        </p:txBody>
      </p:sp>
      <p:sp>
        <p:nvSpPr>
          <p:cNvPr id="12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ТРЕТЬЕЙ ГРУППЫ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05" y="1012172"/>
            <a:ext cx="1694919" cy="26589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063" y="4433888"/>
            <a:ext cx="1748188" cy="195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30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365" grpId="0" animBg="1"/>
      <p:bldP spid="15366" grpId="0" animBg="1"/>
      <p:bldP spid="15367" grpId="0" animBg="1"/>
      <p:bldP spid="15369" grpId="0" animBg="1"/>
      <p:bldP spid="15374" grpId="0" animBg="1"/>
      <p:bldP spid="1537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3432175" y="355601"/>
            <a:ext cx="5761037" cy="649287"/>
          </a:xfrm>
          <a:prstGeom prst="wedgeRoundRectCallout">
            <a:avLst>
              <a:gd name="adj1" fmla="val -75736"/>
              <a:gd name="adj2" fmla="val 89611"/>
              <a:gd name="adj3" fmla="val 16667"/>
            </a:avLst>
          </a:prstGeom>
          <a:solidFill>
            <a:srgbClr val="FFFF99"/>
          </a:solidFill>
          <a:ln w="9525">
            <a:solidFill>
              <a:srgbClr val="FFCC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i="1">
                <a:latin typeface="Georgia" pitchFamily="18" charset="0"/>
              </a:rPr>
              <a:t>Решите  уравнения:</a:t>
            </a:r>
          </a:p>
        </p:txBody>
      </p:sp>
      <p:sp>
        <p:nvSpPr>
          <p:cNvPr id="16388" name="WordArt 4"/>
          <p:cNvSpPr>
            <a:spLocks noChangeArrowheads="1" noChangeShapeType="1" noTextEdit="1"/>
          </p:cNvSpPr>
          <p:nvPr/>
        </p:nvSpPr>
        <p:spPr bwMode="auto">
          <a:xfrm>
            <a:off x="3432175" y="1628775"/>
            <a:ext cx="3168650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| 2x - 5 | = -7</a:t>
            </a:r>
            <a:endParaRPr lang="ru-RU" sz="3600" b="1" i="1" kern="10">
              <a:ln w="19050">
                <a:solidFill>
                  <a:srgbClr val="FFCC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6392" name="WordArt 8"/>
          <p:cNvSpPr>
            <a:spLocks noChangeArrowheads="1" noChangeShapeType="1" noTextEdit="1"/>
          </p:cNvSpPr>
          <p:nvPr/>
        </p:nvSpPr>
        <p:spPr bwMode="auto">
          <a:xfrm>
            <a:off x="3432175" y="2781300"/>
            <a:ext cx="3168650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| 0,5 + х| = -5</a:t>
            </a:r>
          </a:p>
        </p:txBody>
      </p:sp>
      <p:sp>
        <p:nvSpPr>
          <p:cNvPr id="16393" name="WordArt 9"/>
          <p:cNvSpPr>
            <a:spLocks noChangeArrowheads="1" noChangeShapeType="1" noTextEdit="1"/>
          </p:cNvSpPr>
          <p:nvPr/>
        </p:nvSpPr>
        <p:spPr bwMode="auto">
          <a:xfrm>
            <a:off x="3432175" y="4149725"/>
            <a:ext cx="3168650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| 10х - 3 | = -8</a:t>
            </a:r>
          </a:p>
        </p:txBody>
      </p:sp>
      <p:sp>
        <p:nvSpPr>
          <p:cNvPr id="16394" name="WordArt 10"/>
          <p:cNvSpPr>
            <a:spLocks noChangeArrowheads="1" noChangeShapeType="1" noTextEdit="1"/>
          </p:cNvSpPr>
          <p:nvPr/>
        </p:nvSpPr>
        <p:spPr bwMode="auto">
          <a:xfrm>
            <a:off x="3432175" y="5516564"/>
            <a:ext cx="3168650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| x - 75 | = -3</a:t>
            </a:r>
            <a:endParaRPr lang="ru-RU" sz="3600" b="1" i="1" kern="10">
              <a:ln w="19050">
                <a:solidFill>
                  <a:srgbClr val="FFCC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6395" name="AutoShape 11"/>
          <p:cNvSpPr>
            <a:spLocks noChangeArrowheads="1"/>
          </p:cNvSpPr>
          <p:nvPr/>
        </p:nvSpPr>
        <p:spPr bwMode="auto">
          <a:xfrm>
            <a:off x="6888163" y="1412875"/>
            <a:ext cx="3600450" cy="11303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FFFFFF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 i="1">
                <a:latin typeface="Times New Roman" pitchFamily="18" charset="0"/>
              </a:rPr>
              <a:t>Нет корней</a:t>
            </a:r>
          </a:p>
        </p:txBody>
      </p:sp>
      <p:sp>
        <p:nvSpPr>
          <p:cNvPr id="16396" name="AutoShape 12"/>
          <p:cNvSpPr>
            <a:spLocks noChangeArrowheads="1"/>
          </p:cNvSpPr>
          <p:nvPr/>
        </p:nvSpPr>
        <p:spPr bwMode="auto">
          <a:xfrm>
            <a:off x="6888163" y="2565400"/>
            <a:ext cx="3600450" cy="11303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FFFFFF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 i="1">
                <a:latin typeface="Times New Roman" pitchFamily="18" charset="0"/>
              </a:rPr>
              <a:t>Нет корней</a:t>
            </a:r>
          </a:p>
        </p:txBody>
      </p:sp>
      <p:sp>
        <p:nvSpPr>
          <p:cNvPr id="16397" name="AutoShape 13"/>
          <p:cNvSpPr>
            <a:spLocks noChangeArrowheads="1"/>
          </p:cNvSpPr>
          <p:nvPr/>
        </p:nvSpPr>
        <p:spPr bwMode="auto">
          <a:xfrm>
            <a:off x="6888163" y="3860800"/>
            <a:ext cx="3600450" cy="11303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FFFFFF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 i="1">
                <a:latin typeface="Times New Roman" pitchFamily="18" charset="0"/>
              </a:rPr>
              <a:t>Нет корней</a:t>
            </a:r>
          </a:p>
        </p:txBody>
      </p:sp>
      <p:sp>
        <p:nvSpPr>
          <p:cNvPr id="16398" name="AutoShape 14"/>
          <p:cNvSpPr>
            <a:spLocks noChangeArrowheads="1"/>
          </p:cNvSpPr>
          <p:nvPr/>
        </p:nvSpPr>
        <p:spPr bwMode="auto">
          <a:xfrm>
            <a:off x="6888163" y="5157788"/>
            <a:ext cx="3600450" cy="11303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FFFFFF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 i="1">
                <a:latin typeface="Times New Roman" pitchFamily="18" charset="0"/>
              </a:rPr>
              <a:t>Нет корней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82" y="1228598"/>
            <a:ext cx="2896846" cy="428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59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  <p:bldP spid="16388" grpId="0" animBg="1"/>
      <p:bldP spid="16392" grpId="0" animBg="1"/>
      <p:bldP spid="16393" grpId="0" animBg="1"/>
      <p:bldP spid="16394" grpId="0" animBg="1"/>
      <p:bldP spid="16395" grpId="0" animBg="1"/>
      <p:bldP spid="16396" grpId="0" animBg="1"/>
      <p:bldP spid="16397" grpId="0" animBg="1"/>
      <p:bldP spid="1639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-7649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РЕШИТЕ УРАВНЕНИЯ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5235" y="1104222"/>
            <a:ext cx="11752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739.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х-8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0   2)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-х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9    3)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- 4 = 0  4)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-х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-16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2918" y="2195414"/>
            <a:ext cx="31340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- 8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0</a:t>
            </a:r>
          </a:p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х - 8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х =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6675" y="2322322"/>
            <a:ext cx="2158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-х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9</a:t>
            </a:r>
          </a:p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х = 9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02918" y="4562243"/>
            <a:ext cx="29667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- 4 = 0</a:t>
            </a:r>
          </a:p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</a:p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76576" y="3949519"/>
            <a:ext cx="28688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-х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|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-16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90991" y="4839241"/>
            <a:ext cx="50760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имеет решения, так как число из под знака модуля есть положительное число.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89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1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9663" y="2174353"/>
            <a:ext cx="715565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746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№ 755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СТРАНИЦАХ 137-138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0822" y="1341212"/>
            <a:ext cx="8965738" cy="4754788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altLang="ru-RU" sz="3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Задумано отрицательное число, модуль которого равен 3. Какое число задумано? </a:t>
            </a:r>
          </a:p>
          <a:p>
            <a:pPr marL="0" indent="0" algn="just" eaLnBrk="1" hangingPunct="1">
              <a:buNone/>
            </a:pPr>
            <a:endParaRPr lang="ru-RU" alt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ru-RU" altLang="ru-RU" sz="3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Задумано положительное число, модуль которого равен 7. Какое это число?</a:t>
            </a:r>
          </a:p>
          <a:p>
            <a:pPr marL="0" indent="0" algn="just" eaLnBrk="1" hangingPunct="1">
              <a:buNone/>
            </a:pPr>
            <a:endParaRPr lang="ru-RU" alt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ru-RU" altLang="ru-RU" sz="3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Задумано положительное число, модуль которого совпадает с модулем числа -4? Какое число задумано?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148523" y="1341212"/>
            <a:ext cx="2088437" cy="4754788"/>
          </a:xfrm>
        </p:spPr>
        <p:txBody>
          <a:bodyPr>
            <a:no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│-3│= 3</a:t>
            </a:r>
          </a:p>
          <a:p>
            <a:pPr eaLnBrk="1" hangingPunct="1"/>
            <a:endParaRPr lang="ru-RU" alt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│7│= 7</a:t>
            </a:r>
          </a:p>
          <a:p>
            <a:pPr eaLnBrk="1" hangingPunct="1"/>
            <a:endParaRPr lang="ru-RU" alt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alt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│-4│= 4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│4│= 4</a:t>
            </a:r>
          </a:p>
          <a:p>
            <a:pPr eaLnBrk="1" hangingPunct="1"/>
            <a:endParaRPr lang="ru-RU" altLang="ru-RU" sz="3200" b="1" dirty="0" smtClean="0">
              <a:solidFill>
                <a:srgbClr val="C00000"/>
              </a:solidFill>
            </a:endParaRPr>
          </a:p>
        </p:txBody>
      </p:sp>
      <p:sp>
        <p:nvSpPr>
          <p:cNvPr id="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12192000" cy="692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ОТГАДАЙТЕ ЗАГАДКИ</a:t>
            </a:r>
          </a:p>
        </p:txBody>
      </p:sp>
    </p:spTree>
    <p:extLst>
      <p:ext uri="{BB962C8B-B14F-4D97-AF65-F5344CB8AC3E}">
        <p14:creationId xmlns:p14="http://schemas.microsoft.com/office/powerpoint/2010/main" val="87097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68227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РЕШИМ ЗАДАЧИ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3926" y="938713"/>
            <a:ext cx="115395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747.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Напишите четыре последовательных числа, большее из которых равно: 1) 8;    2) -5;    3) 0;    4) 3.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87000" y="3061454"/>
            <a:ext cx="734899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lnSpc>
                <a:spcPct val="150000"/>
              </a:lnSpc>
              <a:buAutoNum type="arabicParenR"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5;      6;     7;    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  <a:p>
            <a:pPr marL="742950" indent="-742950">
              <a:lnSpc>
                <a:spcPct val="150000"/>
              </a:lnSpc>
              <a:buAutoNum type="arabicParenR"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-5;        </a:t>
            </a:r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-8;    -7;    -6;   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 </a:t>
            </a:r>
          </a:p>
          <a:p>
            <a:pPr marL="742950" indent="-742950">
              <a:lnSpc>
                <a:spcPct val="150000"/>
              </a:lnSpc>
              <a:buAutoNum type="arabicParenR"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-3;    -2;    -1;    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 marL="742950" indent="-742950">
              <a:lnSpc>
                <a:spcPct val="150000"/>
              </a:lnSpc>
              <a:buAutoNum type="arabicParenR"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3;          </a:t>
            </a:r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0;     1;      2;    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581011" y="2455928"/>
            <a:ext cx="10522528" cy="3464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5696802" y="2386594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305066" y="2386594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913330" y="2386594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548479" y="2386594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184365" y="2386594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071221" y="2379671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432261" y="2386594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788888" y="2379671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868202" y="2386594"/>
            <a:ext cx="145473" cy="166254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493783" y="2386595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7114343" y="2386594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851683" y="2386594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492974" y="2386594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8601767" y="2386595"/>
            <a:ext cx="145473" cy="166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8245140" y="2388302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50792" y="2532135"/>
            <a:ext cx="7762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-8-7-6 -5    -3 -2-1  0  1  2 3     5  6  7  8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3117949" y="2386594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759575" y="2388866"/>
            <a:ext cx="145473" cy="166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3675" y="3259333"/>
            <a:ext cx="2904599" cy="302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4805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/>
      <p:bldP spid="25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-7649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РЕШИМ ЗАДАЧИ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3281" y="1043450"/>
            <a:ext cx="100163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730.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Какое число нужно написать в скобках, чтобы равенства были верными: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54629" y="2374537"/>
            <a:ext cx="924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–(…) = -76;        2) –(…) = 24;      3) –(…) = -9</a:t>
            </a:r>
            <a:endParaRPr lang="ru-RU" sz="32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54629" y="3050470"/>
            <a:ext cx="924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–(76) = -76;          –(-24) = 24;            –(9) = -9</a:t>
            </a:r>
            <a:endParaRPr lang="ru-RU" sz="32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93281" y="3736845"/>
            <a:ext cx="100163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731.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Напишите значения х, удовлетворяющие равенствам: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0708" y="5006821"/>
            <a:ext cx="10338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-х = - 3;        2) -х = 5;      3) -х = -(+7);   4) -(-х) = 2</a:t>
            </a:r>
            <a:endParaRPr lang="ru-RU" sz="32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0708" y="5784354"/>
            <a:ext cx="103388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х =  3;               х = -5;          х = 7;                  х = 2</a:t>
            </a:r>
            <a:endParaRPr lang="ru-RU" sz="32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63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3143251" y="946153"/>
            <a:ext cx="6553200" cy="719137"/>
          </a:xfrm>
          <a:prstGeom prst="wedgeRoundRectCallout">
            <a:avLst>
              <a:gd name="adj1" fmla="val -69431"/>
              <a:gd name="adj2" fmla="val 12912"/>
              <a:gd name="adj3" fmla="val 16667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i="1" dirty="0">
                <a:latin typeface="Georgia" pitchFamily="18" charset="0"/>
              </a:rPr>
              <a:t>Заполните  пропуски:</a:t>
            </a:r>
          </a:p>
          <a:p>
            <a:pPr algn="ctr"/>
            <a:endParaRPr lang="ru-RU" sz="2800" b="1" i="1" dirty="0">
              <a:latin typeface="Georgia" pitchFamily="18" charset="0"/>
            </a:endParaRPr>
          </a:p>
        </p:txBody>
      </p:sp>
      <p:sp>
        <p:nvSpPr>
          <p:cNvPr id="10246" name="WordArt 6"/>
          <p:cNvSpPr>
            <a:spLocks noChangeArrowheads="1" noChangeShapeType="1" noTextEdit="1"/>
          </p:cNvSpPr>
          <p:nvPr/>
        </p:nvSpPr>
        <p:spPr bwMode="auto">
          <a:xfrm>
            <a:off x="2424114" y="2205039"/>
            <a:ext cx="18002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| ... | = 3</a:t>
            </a:r>
          </a:p>
        </p:txBody>
      </p:sp>
      <p:sp>
        <p:nvSpPr>
          <p:cNvPr id="10247" name="WordArt 7"/>
          <p:cNvSpPr>
            <a:spLocks noChangeArrowheads="1" noChangeShapeType="1" noTextEdit="1"/>
          </p:cNvSpPr>
          <p:nvPr/>
        </p:nvSpPr>
        <p:spPr bwMode="auto">
          <a:xfrm>
            <a:off x="4943476" y="2133601"/>
            <a:ext cx="18002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solidFill>
                    <a:srgbClr val="008080"/>
                  </a:solidFill>
                  <a:round/>
                  <a:headEnd/>
                  <a:tailEnd/>
                </a:ln>
                <a:solidFill>
                  <a:srgbClr val="00008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| ... | = 0</a:t>
            </a:r>
          </a:p>
        </p:txBody>
      </p:sp>
      <p:sp>
        <p:nvSpPr>
          <p:cNvPr id="10248" name="WordArt 8"/>
          <p:cNvSpPr>
            <a:spLocks noChangeArrowheads="1" noChangeShapeType="1" noTextEdit="1"/>
          </p:cNvSpPr>
          <p:nvPr/>
        </p:nvSpPr>
        <p:spPr bwMode="auto">
          <a:xfrm>
            <a:off x="7464425" y="2133601"/>
            <a:ext cx="2160588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| ... | = -5</a:t>
            </a:r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2566988" y="2852738"/>
            <a:ext cx="144462" cy="615950"/>
          </a:xfrm>
          <a:prstGeom prst="downArrow">
            <a:avLst>
              <a:gd name="adj1" fmla="val 50000"/>
              <a:gd name="adj2" fmla="val 106594"/>
            </a:avLst>
          </a:prstGeom>
          <a:solidFill>
            <a:srgbClr val="663300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0" name="AutoShape 10"/>
          <p:cNvSpPr>
            <a:spLocks noChangeArrowheads="1"/>
          </p:cNvSpPr>
          <p:nvPr/>
        </p:nvSpPr>
        <p:spPr bwMode="auto">
          <a:xfrm>
            <a:off x="3000376" y="2852738"/>
            <a:ext cx="142875" cy="615950"/>
          </a:xfrm>
          <a:prstGeom prst="downArrow">
            <a:avLst>
              <a:gd name="adj1" fmla="val 50000"/>
              <a:gd name="adj2" fmla="val 107778"/>
            </a:avLst>
          </a:prstGeom>
          <a:solidFill>
            <a:srgbClr val="663300"/>
          </a:soli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>
            <a:off x="5303839" y="2781300"/>
            <a:ext cx="142875" cy="615950"/>
          </a:xfrm>
          <a:prstGeom prst="downArrow">
            <a:avLst>
              <a:gd name="adj1" fmla="val 50000"/>
              <a:gd name="adj2" fmla="val 107778"/>
            </a:avLst>
          </a:prstGeom>
          <a:solidFill>
            <a:srgbClr val="000080"/>
          </a:soli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2" name="AutoShape 12"/>
          <p:cNvSpPr>
            <a:spLocks noChangeArrowheads="1"/>
          </p:cNvSpPr>
          <p:nvPr/>
        </p:nvSpPr>
        <p:spPr bwMode="auto">
          <a:xfrm>
            <a:off x="7896226" y="2781300"/>
            <a:ext cx="142875" cy="615950"/>
          </a:xfrm>
          <a:prstGeom prst="downArrow">
            <a:avLst>
              <a:gd name="adj1" fmla="val 50000"/>
              <a:gd name="adj2" fmla="val 107778"/>
            </a:avLst>
          </a:prstGeom>
          <a:solidFill>
            <a:srgbClr val="FF00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3" name="Oval 13"/>
          <p:cNvSpPr>
            <a:spLocks noChangeArrowheads="1"/>
          </p:cNvSpPr>
          <p:nvPr/>
        </p:nvSpPr>
        <p:spPr bwMode="auto">
          <a:xfrm>
            <a:off x="2495551" y="3644900"/>
            <a:ext cx="360363" cy="698500"/>
          </a:xfrm>
          <a:prstGeom prst="ellipse">
            <a:avLst/>
          </a:prstGeom>
          <a:solidFill>
            <a:srgbClr val="FFFF99"/>
          </a:solidFill>
          <a:ln w="9525">
            <a:solidFill>
              <a:srgbClr val="FFFF99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 b="1">
                <a:latin typeface="Times New Roman" pitchFamily="18" charset="0"/>
              </a:rPr>
              <a:t>3</a:t>
            </a:r>
            <a:endParaRPr lang="ru-RU" sz="4000" b="1">
              <a:latin typeface="Times New Roman" pitchFamily="18" charset="0"/>
            </a:endParaRPr>
          </a:p>
        </p:txBody>
      </p:sp>
      <p:sp>
        <p:nvSpPr>
          <p:cNvPr id="10254" name="Oval 14"/>
          <p:cNvSpPr>
            <a:spLocks noChangeArrowheads="1"/>
          </p:cNvSpPr>
          <p:nvPr/>
        </p:nvSpPr>
        <p:spPr bwMode="auto">
          <a:xfrm>
            <a:off x="2927351" y="3644900"/>
            <a:ext cx="360363" cy="698500"/>
          </a:xfrm>
          <a:prstGeom prst="ellipse">
            <a:avLst/>
          </a:prstGeom>
          <a:solidFill>
            <a:srgbClr val="FFFF99"/>
          </a:solidFill>
          <a:ln w="9525">
            <a:solidFill>
              <a:srgbClr val="FFFF99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latin typeface="Times New Roman" pitchFamily="18" charset="0"/>
              </a:rPr>
              <a:t>-3</a:t>
            </a:r>
            <a:endParaRPr lang="ru-RU" sz="3600" b="1">
              <a:latin typeface="Times New Roman" pitchFamily="18" charset="0"/>
            </a:endParaRPr>
          </a:p>
        </p:txBody>
      </p:sp>
      <p:sp>
        <p:nvSpPr>
          <p:cNvPr id="10255" name="Oval 15"/>
          <p:cNvSpPr>
            <a:spLocks noChangeArrowheads="1"/>
          </p:cNvSpPr>
          <p:nvPr/>
        </p:nvSpPr>
        <p:spPr bwMode="auto">
          <a:xfrm>
            <a:off x="5232401" y="3573463"/>
            <a:ext cx="360363" cy="6985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 b="1">
                <a:latin typeface="Times New Roman" pitchFamily="18" charset="0"/>
              </a:rPr>
              <a:t>0</a:t>
            </a:r>
            <a:endParaRPr lang="ru-RU" sz="4000" b="1">
              <a:latin typeface="Times New Roman" pitchFamily="18" charset="0"/>
            </a:endParaRPr>
          </a:p>
        </p:txBody>
      </p:sp>
      <p:sp>
        <p:nvSpPr>
          <p:cNvPr id="10256" name="Oval 16"/>
          <p:cNvSpPr>
            <a:spLocks noChangeArrowheads="1"/>
          </p:cNvSpPr>
          <p:nvPr/>
        </p:nvSpPr>
        <p:spPr bwMode="auto">
          <a:xfrm>
            <a:off x="6959600" y="3573463"/>
            <a:ext cx="2089150" cy="698500"/>
          </a:xfrm>
          <a:prstGeom prst="ellipse">
            <a:avLst/>
          </a:prstGeom>
          <a:solidFill>
            <a:srgbClr val="FFCCCC"/>
          </a:solidFill>
          <a:ln w="9525">
            <a:solidFill>
              <a:srgbClr val="FFCCCC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latin typeface="Times New Roman" pitchFamily="18" charset="0"/>
              </a:rPr>
              <a:t>Нет</a:t>
            </a:r>
          </a:p>
        </p:txBody>
      </p:sp>
      <p:sp>
        <p:nvSpPr>
          <p:cNvPr id="10258" name="AutoShape 18"/>
          <p:cNvSpPr>
            <a:spLocks noChangeArrowheads="1"/>
          </p:cNvSpPr>
          <p:nvPr/>
        </p:nvSpPr>
        <p:spPr bwMode="auto">
          <a:xfrm>
            <a:off x="1774825" y="4508500"/>
            <a:ext cx="6840538" cy="649288"/>
          </a:xfrm>
          <a:prstGeom prst="wedgeRoundRectCallout">
            <a:avLst>
              <a:gd name="adj1" fmla="val 60468"/>
              <a:gd name="adj2" fmla="val 34597"/>
              <a:gd name="adj3" fmla="val 16667"/>
            </a:avLst>
          </a:prstGeom>
          <a:solidFill>
            <a:srgbClr val="FFFF99"/>
          </a:solidFill>
          <a:ln w="9525">
            <a:solidFill>
              <a:srgbClr val="FFCC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i="1">
                <a:latin typeface="Georgia" pitchFamily="18" charset="0"/>
              </a:rPr>
              <a:t>Еще  примеры:</a:t>
            </a:r>
          </a:p>
        </p:txBody>
      </p:sp>
      <p:sp>
        <p:nvSpPr>
          <p:cNvPr id="10259" name="WordArt 19"/>
          <p:cNvSpPr>
            <a:spLocks noChangeArrowheads="1" noChangeShapeType="1" noTextEdit="1"/>
          </p:cNvSpPr>
          <p:nvPr/>
        </p:nvSpPr>
        <p:spPr bwMode="auto">
          <a:xfrm>
            <a:off x="2424114" y="5445126"/>
            <a:ext cx="18002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| ... | = 7</a:t>
            </a:r>
          </a:p>
        </p:txBody>
      </p:sp>
      <p:sp>
        <p:nvSpPr>
          <p:cNvPr id="10260" name="WordArt 20"/>
          <p:cNvSpPr>
            <a:spLocks noChangeArrowheads="1" noChangeShapeType="1" noTextEdit="1"/>
          </p:cNvSpPr>
          <p:nvPr/>
        </p:nvSpPr>
        <p:spPr bwMode="auto">
          <a:xfrm>
            <a:off x="6024564" y="5373689"/>
            <a:ext cx="20161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| ... | = -2</a:t>
            </a:r>
          </a:p>
        </p:txBody>
      </p:sp>
      <p:sp>
        <p:nvSpPr>
          <p:cNvPr id="10261" name="WordArt 21"/>
          <p:cNvSpPr>
            <a:spLocks noChangeArrowheads="1" noChangeShapeType="1" noTextEdit="1"/>
          </p:cNvSpPr>
          <p:nvPr/>
        </p:nvSpPr>
        <p:spPr bwMode="auto">
          <a:xfrm>
            <a:off x="6024563" y="6165851"/>
            <a:ext cx="230346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| ... | = 0,4</a:t>
            </a:r>
          </a:p>
        </p:txBody>
      </p:sp>
      <p:sp>
        <p:nvSpPr>
          <p:cNvPr id="10262" name="WordArt 22"/>
          <p:cNvSpPr>
            <a:spLocks noChangeArrowheads="1" noChangeShapeType="1" noTextEdit="1"/>
          </p:cNvSpPr>
          <p:nvPr/>
        </p:nvSpPr>
        <p:spPr bwMode="auto">
          <a:xfrm>
            <a:off x="2424113" y="6165851"/>
            <a:ext cx="2303462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3366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| ... | = -31</a:t>
            </a:r>
          </a:p>
        </p:txBody>
      </p:sp>
      <p:sp>
        <p:nvSpPr>
          <p:cNvPr id="21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ВСПОМНИМ И ПРИМЕНИМ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92" y="946153"/>
            <a:ext cx="1737003" cy="27249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7491" y="3433863"/>
            <a:ext cx="2016189" cy="29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81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1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3" dur="1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10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7" dur="10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10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/>
      <p:bldP spid="10246" grpId="0" animBg="1"/>
      <p:bldP spid="10247" grpId="0" animBg="1"/>
      <p:bldP spid="10248" grpId="0" animBg="1"/>
      <p:bldP spid="10249" grpId="0" animBg="1"/>
      <p:bldP spid="10250" grpId="0" animBg="1"/>
      <p:bldP spid="10251" grpId="0" animBg="1"/>
      <p:bldP spid="10252" grpId="0" animBg="1"/>
      <p:bldP spid="10253" grpId="0" animBg="1"/>
      <p:bldP spid="10254" grpId="0" animBg="1"/>
      <p:bldP spid="10255" grpId="0" animBg="1"/>
      <p:bldP spid="10256" grpId="0" animBg="1"/>
      <p:bldP spid="10258" grpId="0" animBg="1"/>
      <p:bldP spid="10259" grpId="0" animBg="1"/>
      <p:bldP spid="10260" grpId="0" animBg="1"/>
      <p:bldP spid="10261" grpId="0" animBg="1"/>
      <p:bldP spid="1026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9296398" y="2717484"/>
            <a:ext cx="1943100" cy="719137"/>
            <a:chOff x="1474" y="2115"/>
            <a:chExt cx="1224" cy="453"/>
          </a:xfrm>
        </p:grpSpPr>
        <p:sp>
          <p:nvSpPr>
            <p:cNvPr id="1056" name="Rectangle 6"/>
            <p:cNvSpPr>
              <a:spLocks noChangeArrowheads="1"/>
            </p:cNvSpPr>
            <p:nvPr/>
          </p:nvSpPr>
          <p:spPr bwMode="auto">
            <a:xfrm>
              <a:off x="1474" y="2115"/>
              <a:ext cx="1224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34" name="Object 7"/>
            <p:cNvGraphicFramePr>
              <a:graphicFrameLocks noChangeAspect="1"/>
            </p:cNvGraphicFramePr>
            <p:nvPr/>
          </p:nvGraphicFramePr>
          <p:xfrm>
            <a:off x="1540" y="2119"/>
            <a:ext cx="1092" cy="4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7" name="Уравнение" r:id="rId3" imgW="647640" imgH="253800" progId="Equation.3">
                    <p:embed/>
                  </p:oleObj>
                </mc:Choice>
                <mc:Fallback>
                  <p:oleObj name="Уравнение" r:id="rId3" imgW="647640" imgH="253800" progId="Equation.3">
                    <p:embed/>
                    <p:pic>
                      <p:nvPicPr>
                        <p:cNvPr id="1034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0" y="2119"/>
                          <a:ext cx="1092" cy="4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6978650" y="2684146"/>
            <a:ext cx="1943100" cy="757238"/>
            <a:chOff x="3334" y="1071"/>
            <a:chExt cx="1224" cy="477"/>
          </a:xfrm>
        </p:grpSpPr>
        <p:sp>
          <p:nvSpPr>
            <p:cNvPr id="1055" name="Rectangle 9"/>
            <p:cNvSpPr>
              <a:spLocks noChangeArrowheads="1"/>
            </p:cNvSpPr>
            <p:nvPr/>
          </p:nvSpPr>
          <p:spPr bwMode="auto">
            <a:xfrm>
              <a:off x="3334" y="1071"/>
              <a:ext cx="1224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33" name="Object 11"/>
            <p:cNvGraphicFramePr>
              <a:graphicFrameLocks noChangeAspect="1"/>
            </p:cNvGraphicFramePr>
            <p:nvPr/>
          </p:nvGraphicFramePr>
          <p:xfrm>
            <a:off x="3390" y="1117"/>
            <a:ext cx="1112" cy="4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8" name="Уравнение" r:id="rId5" imgW="660240" imgH="253800" progId="Equation.3">
                    <p:embed/>
                  </p:oleObj>
                </mc:Choice>
                <mc:Fallback>
                  <p:oleObj name="Уравнение" r:id="rId5" imgW="660240" imgH="253800" progId="Equation.3">
                    <p:embed/>
                    <p:pic>
                      <p:nvPicPr>
                        <p:cNvPr id="1033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90" y="1117"/>
                          <a:ext cx="1112" cy="4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45"/>
          <p:cNvGrpSpPr>
            <a:grpSpLocks/>
          </p:cNvGrpSpPr>
          <p:nvPr/>
        </p:nvGrpSpPr>
        <p:grpSpPr bwMode="auto">
          <a:xfrm>
            <a:off x="8401050" y="3644900"/>
            <a:ext cx="1943100" cy="763588"/>
            <a:chOff x="3515" y="2614"/>
            <a:chExt cx="1224" cy="481"/>
          </a:xfrm>
        </p:grpSpPr>
        <p:sp>
          <p:nvSpPr>
            <p:cNvPr id="1054" name="Rectangle 13"/>
            <p:cNvSpPr>
              <a:spLocks noChangeArrowheads="1"/>
            </p:cNvSpPr>
            <p:nvPr/>
          </p:nvSpPr>
          <p:spPr bwMode="auto">
            <a:xfrm>
              <a:off x="3515" y="2614"/>
              <a:ext cx="1224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32" name="Object 18"/>
            <p:cNvGraphicFramePr>
              <a:graphicFrameLocks noChangeAspect="1"/>
            </p:cNvGraphicFramePr>
            <p:nvPr/>
          </p:nvGraphicFramePr>
          <p:xfrm>
            <a:off x="3570" y="2659"/>
            <a:ext cx="1158" cy="4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9" name="Уравнение" r:id="rId7" imgW="685800" imgH="253800" progId="Equation.3">
                    <p:embed/>
                  </p:oleObj>
                </mc:Choice>
                <mc:Fallback>
                  <p:oleObj name="Уравнение" r:id="rId7" imgW="685800" imgH="253800" progId="Equation.3">
                    <p:embed/>
                    <p:pic>
                      <p:nvPicPr>
                        <p:cNvPr id="1032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0" y="2659"/>
                          <a:ext cx="1158" cy="4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2127254" y="2767808"/>
            <a:ext cx="1943100" cy="719137"/>
            <a:chOff x="657" y="845"/>
            <a:chExt cx="1224" cy="453"/>
          </a:xfrm>
        </p:grpSpPr>
        <p:sp>
          <p:nvSpPr>
            <p:cNvPr id="1053" name="Rectangle 20"/>
            <p:cNvSpPr>
              <a:spLocks noChangeArrowheads="1"/>
            </p:cNvSpPr>
            <p:nvPr/>
          </p:nvSpPr>
          <p:spPr bwMode="auto">
            <a:xfrm>
              <a:off x="657" y="845"/>
              <a:ext cx="1224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31" name="Object 21"/>
            <p:cNvGraphicFramePr>
              <a:graphicFrameLocks noChangeAspect="1"/>
            </p:cNvGraphicFramePr>
            <p:nvPr/>
          </p:nvGraphicFramePr>
          <p:xfrm>
            <a:off x="703" y="845"/>
            <a:ext cx="1134" cy="4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0" name="Уравнение" r:id="rId9" imgW="672840" imgH="253800" progId="Equation.3">
                    <p:embed/>
                  </p:oleObj>
                </mc:Choice>
                <mc:Fallback>
                  <p:oleObj name="Уравнение" r:id="rId9" imgW="672840" imgH="253800" progId="Equation.3">
                    <p:embed/>
                    <p:pic>
                      <p:nvPicPr>
                        <p:cNvPr id="1031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3" y="845"/>
                          <a:ext cx="1134" cy="4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1774825" y="3716339"/>
            <a:ext cx="1943100" cy="719137"/>
            <a:chOff x="2290" y="346"/>
            <a:chExt cx="1224" cy="453"/>
          </a:xfrm>
        </p:grpSpPr>
        <p:sp>
          <p:nvSpPr>
            <p:cNvPr id="1052" name="Rectangle 23"/>
            <p:cNvSpPr>
              <a:spLocks noChangeArrowheads="1"/>
            </p:cNvSpPr>
            <p:nvPr/>
          </p:nvSpPr>
          <p:spPr bwMode="auto">
            <a:xfrm>
              <a:off x="2290" y="346"/>
              <a:ext cx="1224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30" name="Object 26"/>
            <p:cNvGraphicFramePr>
              <a:graphicFrameLocks noChangeAspect="1"/>
            </p:cNvGraphicFramePr>
            <p:nvPr/>
          </p:nvGraphicFramePr>
          <p:xfrm>
            <a:off x="2347" y="346"/>
            <a:ext cx="1067" cy="4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1" name="Уравнение" r:id="rId11" imgW="609480" imgH="253800" progId="Equation.3">
                    <p:embed/>
                  </p:oleObj>
                </mc:Choice>
                <mc:Fallback>
                  <p:oleObj name="Уравнение" r:id="rId11" imgW="609480" imgH="253800" progId="Equation.3">
                    <p:embed/>
                    <p:pic>
                      <p:nvPicPr>
                        <p:cNvPr id="103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47" y="346"/>
                          <a:ext cx="1067" cy="4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2855913" y="4581525"/>
            <a:ext cx="1943100" cy="769938"/>
            <a:chOff x="839" y="3158"/>
            <a:chExt cx="1224" cy="485"/>
          </a:xfrm>
        </p:grpSpPr>
        <p:sp>
          <p:nvSpPr>
            <p:cNvPr id="1051" name="Rectangle 25"/>
            <p:cNvSpPr>
              <a:spLocks noChangeArrowheads="1"/>
            </p:cNvSpPr>
            <p:nvPr/>
          </p:nvSpPr>
          <p:spPr bwMode="auto">
            <a:xfrm>
              <a:off x="839" y="3158"/>
              <a:ext cx="1224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29" name="Object 30"/>
            <p:cNvGraphicFramePr>
              <a:graphicFrameLocks noChangeAspect="1"/>
            </p:cNvGraphicFramePr>
            <p:nvPr/>
          </p:nvGraphicFramePr>
          <p:xfrm>
            <a:off x="941" y="3203"/>
            <a:ext cx="1021" cy="4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2" name="Уравнение" r:id="rId13" imgW="596880" imgH="253800" progId="Equation.3">
                    <p:embed/>
                  </p:oleObj>
                </mc:Choice>
                <mc:Fallback>
                  <p:oleObj name="Уравнение" r:id="rId13" imgW="596880" imgH="253800" progId="Equation.3">
                    <p:embed/>
                    <p:pic>
                      <p:nvPicPr>
                        <p:cNvPr id="1029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1" y="3203"/>
                          <a:ext cx="1021" cy="4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40"/>
          <p:cNvGrpSpPr>
            <a:grpSpLocks/>
          </p:cNvGrpSpPr>
          <p:nvPr/>
        </p:nvGrpSpPr>
        <p:grpSpPr bwMode="auto">
          <a:xfrm>
            <a:off x="4494214" y="2709389"/>
            <a:ext cx="2020888" cy="719138"/>
            <a:chOff x="3808" y="300"/>
            <a:chExt cx="1273" cy="453"/>
          </a:xfrm>
        </p:grpSpPr>
        <p:sp>
          <p:nvSpPr>
            <p:cNvPr id="1050" name="Rectangle 33"/>
            <p:cNvSpPr>
              <a:spLocks noChangeArrowheads="1"/>
            </p:cNvSpPr>
            <p:nvPr/>
          </p:nvSpPr>
          <p:spPr bwMode="auto">
            <a:xfrm>
              <a:off x="3833" y="300"/>
              <a:ext cx="1224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28" name="Object 34"/>
            <p:cNvGraphicFramePr>
              <a:graphicFrameLocks noChangeAspect="1"/>
            </p:cNvGraphicFramePr>
            <p:nvPr/>
          </p:nvGraphicFramePr>
          <p:xfrm>
            <a:off x="3808" y="300"/>
            <a:ext cx="1273" cy="4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3" name="Уравнение" r:id="rId15" imgW="761760" imgH="253800" progId="Equation.3">
                    <p:embed/>
                  </p:oleObj>
                </mc:Choice>
                <mc:Fallback>
                  <p:oleObj name="Уравнение" r:id="rId15" imgW="761760" imgH="253800" progId="Equation.3">
                    <p:embed/>
                    <p:pic>
                      <p:nvPicPr>
                        <p:cNvPr id="1028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08" y="300"/>
                          <a:ext cx="1273" cy="4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Group 39"/>
          <p:cNvGrpSpPr>
            <a:grpSpLocks/>
          </p:cNvGrpSpPr>
          <p:nvPr/>
        </p:nvGrpSpPr>
        <p:grpSpPr bwMode="auto">
          <a:xfrm>
            <a:off x="7248525" y="4581525"/>
            <a:ext cx="1943100" cy="719138"/>
            <a:chOff x="3288" y="3521"/>
            <a:chExt cx="1224" cy="453"/>
          </a:xfrm>
        </p:grpSpPr>
        <p:sp>
          <p:nvSpPr>
            <p:cNvPr id="1049" name="Rectangle 29"/>
            <p:cNvSpPr>
              <a:spLocks noChangeArrowheads="1"/>
            </p:cNvSpPr>
            <p:nvPr/>
          </p:nvSpPr>
          <p:spPr bwMode="auto">
            <a:xfrm>
              <a:off x="3288" y="3521"/>
              <a:ext cx="1224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27" name="Object 37"/>
            <p:cNvGraphicFramePr>
              <a:graphicFrameLocks noChangeAspect="1"/>
            </p:cNvGraphicFramePr>
            <p:nvPr/>
          </p:nvGraphicFramePr>
          <p:xfrm>
            <a:off x="3344" y="3521"/>
            <a:ext cx="1113" cy="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4" name="Уравнение" r:id="rId17" imgW="672840" imgH="253800" progId="Equation.3">
                    <p:embed/>
                  </p:oleObj>
                </mc:Choice>
                <mc:Fallback>
                  <p:oleObj name="Уравнение" r:id="rId17" imgW="672840" imgH="253800" progId="Equation.3">
                    <p:embed/>
                    <p:pic>
                      <p:nvPicPr>
                        <p:cNvPr id="1027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4" y="3521"/>
                          <a:ext cx="1113" cy="4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" name="Group 44"/>
          <p:cNvGrpSpPr>
            <a:grpSpLocks/>
          </p:cNvGrpSpPr>
          <p:nvPr/>
        </p:nvGrpSpPr>
        <p:grpSpPr bwMode="auto">
          <a:xfrm>
            <a:off x="5087938" y="3644900"/>
            <a:ext cx="1943100" cy="1081088"/>
            <a:chOff x="385" y="1570"/>
            <a:chExt cx="1224" cy="681"/>
          </a:xfrm>
        </p:grpSpPr>
        <p:sp>
          <p:nvSpPr>
            <p:cNvPr id="1048" name="Rectangle 36"/>
            <p:cNvSpPr>
              <a:spLocks noChangeArrowheads="1"/>
            </p:cNvSpPr>
            <p:nvPr/>
          </p:nvSpPr>
          <p:spPr bwMode="auto">
            <a:xfrm>
              <a:off x="385" y="1570"/>
              <a:ext cx="1224" cy="68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26" name="Object 41"/>
            <p:cNvGraphicFramePr>
              <a:graphicFrameLocks noChangeAspect="1"/>
            </p:cNvGraphicFramePr>
            <p:nvPr/>
          </p:nvGraphicFramePr>
          <p:xfrm>
            <a:off x="394" y="1593"/>
            <a:ext cx="1206" cy="6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15" name="Уравнение" r:id="rId19" imgW="787320" imgH="431640" progId="Equation.3">
                    <p:embed/>
                  </p:oleObj>
                </mc:Choice>
                <mc:Fallback>
                  <p:oleObj name="Уравнение" r:id="rId19" imgW="787320" imgH="431640" progId="Equation.3">
                    <p:embed/>
                    <p:pic>
                      <p:nvPicPr>
                        <p:cNvPr id="1026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" y="1593"/>
                          <a:ext cx="1206" cy="6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166" name="AutoShape 46"/>
          <p:cNvSpPr>
            <a:spLocks noChangeArrowheads="1"/>
          </p:cNvSpPr>
          <p:nvPr/>
        </p:nvSpPr>
        <p:spPr bwMode="auto">
          <a:xfrm>
            <a:off x="3241675" y="1057437"/>
            <a:ext cx="6553200" cy="1152525"/>
          </a:xfrm>
          <a:prstGeom prst="wedgeRoundRectCallout">
            <a:avLst>
              <a:gd name="adj1" fmla="val -69431"/>
              <a:gd name="adj2" fmla="val -10745"/>
              <a:gd name="adj3" fmla="val 16667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i="1" dirty="0">
                <a:latin typeface="Georgia" pitchFamily="18" charset="0"/>
              </a:rPr>
              <a:t>Что  общего  в  этих  уравнениях?</a:t>
            </a:r>
          </a:p>
          <a:p>
            <a:pPr algn="ctr"/>
            <a:endParaRPr lang="ru-RU" sz="2800" b="1" i="1" dirty="0">
              <a:latin typeface="Georgia" pitchFamily="18" charset="0"/>
            </a:endParaRPr>
          </a:p>
        </p:txBody>
      </p:sp>
      <p:sp>
        <p:nvSpPr>
          <p:cNvPr id="5168" name="AutoShape 48"/>
          <p:cNvSpPr>
            <a:spLocks noChangeArrowheads="1"/>
          </p:cNvSpPr>
          <p:nvPr/>
        </p:nvSpPr>
        <p:spPr bwMode="auto">
          <a:xfrm>
            <a:off x="2063751" y="5516563"/>
            <a:ext cx="6157913" cy="1079500"/>
          </a:xfrm>
          <a:prstGeom prst="wedgeRoundRectCallout">
            <a:avLst>
              <a:gd name="adj1" fmla="val 63148"/>
              <a:gd name="adj2" fmla="val 7796"/>
              <a:gd name="adj3" fmla="val 16667"/>
            </a:avLst>
          </a:prstGeom>
          <a:solidFill>
            <a:srgbClr val="FFFF99"/>
          </a:solidFill>
          <a:ln w="9525">
            <a:solidFill>
              <a:srgbClr val="FFCC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i="1">
                <a:latin typeface="Georgia" pitchFamily="18" charset="0"/>
              </a:rPr>
              <a:t>Чем отличаются  эти  уравнения?</a:t>
            </a:r>
          </a:p>
        </p:txBody>
      </p:sp>
      <p:sp>
        <p:nvSpPr>
          <p:cNvPr id="3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РАЗЛИЧАЕМ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02292" y="946153"/>
            <a:ext cx="1737003" cy="272494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372600" y="4567554"/>
            <a:ext cx="1727232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30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5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1000"/>
                                        <p:tgtEl>
                                          <p:spTgt spid="5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1000"/>
                                        <p:tgtEl>
                                          <p:spTgt spid="5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66" grpId="0" animBg="1"/>
      <p:bldP spid="5166" grpId="1" animBg="1"/>
      <p:bldP spid="5168" grpId="0" animBg="1"/>
      <p:bldP spid="516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203213" y="2709070"/>
            <a:ext cx="1943100" cy="719137"/>
            <a:chOff x="1474" y="2115"/>
            <a:chExt cx="1224" cy="453"/>
          </a:xfrm>
        </p:grpSpPr>
        <p:sp>
          <p:nvSpPr>
            <p:cNvPr id="2080" name="Rectangle 3"/>
            <p:cNvSpPr>
              <a:spLocks noChangeArrowheads="1"/>
            </p:cNvSpPr>
            <p:nvPr/>
          </p:nvSpPr>
          <p:spPr bwMode="auto">
            <a:xfrm>
              <a:off x="1474" y="2115"/>
              <a:ext cx="1224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058" name="Object 4"/>
            <p:cNvGraphicFramePr>
              <a:graphicFrameLocks noChangeAspect="1"/>
            </p:cNvGraphicFramePr>
            <p:nvPr/>
          </p:nvGraphicFramePr>
          <p:xfrm>
            <a:off x="1540" y="2119"/>
            <a:ext cx="1092" cy="4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0" name="Уравнение" r:id="rId3" imgW="647640" imgH="253800" progId="Equation.3">
                    <p:embed/>
                  </p:oleObj>
                </mc:Choice>
                <mc:Fallback>
                  <p:oleObj name="Уравнение" r:id="rId3" imgW="647640" imgH="253800" progId="Equation.3">
                    <p:embed/>
                    <p:pic>
                      <p:nvPicPr>
                        <p:cNvPr id="2058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40" y="2119"/>
                          <a:ext cx="1092" cy="4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6767989" y="2708275"/>
            <a:ext cx="1943100" cy="757238"/>
            <a:chOff x="3334" y="1071"/>
            <a:chExt cx="1224" cy="477"/>
          </a:xfrm>
        </p:grpSpPr>
        <p:sp>
          <p:nvSpPr>
            <p:cNvPr id="2079" name="Rectangle 6"/>
            <p:cNvSpPr>
              <a:spLocks noChangeArrowheads="1"/>
            </p:cNvSpPr>
            <p:nvPr/>
          </p:nvSpPr>
          <p:spPr bwMode="auto">
            <a:xfrm>
              <a:off x="3334" y="1071"/>
              <a:ext cx="1224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057" name="Object 7"/>
            <p:cNvGraphicFramePr>
              <a:graphicFrameLocks noChangeAspect="1"/>
            </p:cNvGraphicFramePr>
            <p:nvPr/>
          </p:nvGraphicFramePr>
          <p:xfrm>
            <a:off x="3390" y="1117"/>
            <a:ext cx="1112" cy="4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1" name="Уравнение" r:id="rId5" imgW="660240" imgH="253800" progId="Equation.3">
                    <p:embed/>
                  </p:oleObj>
                </mc:Choice>
                <mc:Fallback>
                  <p:oleObj name="Уравнение" r:id="rId5" imgW="660240" imgH="253800" progId="Equation.3">
                    <p:embed/>
                    <p:pic>
                      <p:nvPicPr>
                        <p:cNvPr id="2057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90" y="1117"/>
                          <a:ext cx="1112" cy="4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8401050" y="3644900"/>
            <a:ext cx="1943100" cy="763588"/>
            <a:chOff x="3515" y="2614"/>
            <a:chExt cx="1224" cy="481"/>
          </a:xfrm>
        </p:grpSpPr>
        <p:sp>
          <p:nvSpPr>
            <p:cNvPr id="2078" name="Rectangle 9"/>
            <p:cNvSpPr>
              <a:spLocks noChangeArrowheads="1"/>
            </p:cNvSpPr>
            <p:nvPr/>
          </p:nvSpPr>
          <p:spPr bwMode="auto">
            <a:xfrm>
              <a:off x="3515" y="2614"/>
              <a:ext cx="1224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056" name="Object 10"/>
            <p:cNvGraphicFramePr>
              <a:graphicFrameLocks noChangeAspect="1"/>
            </p:cNvGraphicFramePr>
            <p:nvPr/>
          </p:nvGraphicFramePr>
          <p:xfrm>
            <a:off x="3570" y="2659"/>
            <a:ext cx="1158" cy="4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2" name="Уравнение" r:id="rId7" imgW="685800" imgH="253800" progId="Equation.3">
                    <p:embed/>
                  </p:oleObj>
                </mc:Choice>
                <mc:Fallback>
                  <p:oleObj name="Уравнение" r:id="rId7" imgW="685800" imgH="253800" progId="Equation.3">
                    <p:embed/>
                    <p:pic>
                      <p:nvPicPr>
                        <p:cNvPr id="2056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0" y="2659"/>
                          <a:ext cx="1158" cy="4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62" name="Group 11"/>
          <p:cNvGrpSpPr>
            <a:grpSpLocks/>
          </p:cNvGrpSpPr>
          <p:nvPr/>
        </p:nvGrpSpPr>
        <p:grpSpPr bwMode="auto">
          <a:xfrm>
            <a:off x="1854998" y="2715420"/>
            <a:ext cx="1943100" cy="719137"/>
            <a:chOff x="657" y="845"/>
            <a:chExt cx="1224" cy="453"/>
          </a:xfrm>
        </p:grpSpPr>
        <p:sp>
          <p:nvSpPr>
            <p:cNvPr id="2077" name="Rectangle 12"/>
            <p:cNvSpPr>
              <a:spLocks noChangeArrowheads="1"/>
            </p:cNvSpPr>
            <p:nvPr/>
          </p:nvSpPr>
          <p:spPr bwMode="auto">
            <a:xfrm>
              <a:off x="657" y="845"/>
              <a:ext cx="1224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055" name="Object 13"/>
            <p:cNvGraphicFramePr>
              <a:graphicFrameLocks noChangeAspect="1"/>
            </p:cNvGraphicFramePr>
            <p:nvPr/>
          </p:nvGraphicFramePr>
          <p:xfrm>
            <a:off x="703" y="845"/>
            <a:ext cx="1134" cy="4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3" name="Уравнение" r:id="rId9" imgW="672840" imgH="253800" progId="Equation.3">
                    <p:embed/>
                  </p:oleObj>
                </mc:Choice>
                <mc:Fallback>
                  <p:oleObj name="Уравнение" r:id="rId9" imgW="672840" imgH="253800" progId="Equation.3">
                    <p:embed/>
                    <p:pic>
                      <p:nvPicPr>
                        <p:cNvPr id="2055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03" y="845"/>
                          <a:ext cx="1134" cy="43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Group 14"/>
          <p:cNvGrpSpPr>
            <a:grpSpLocks/>
          </p:cNvGrpSpPr>
          <p:nvPr/>
        </p:nvGrpSpPr>
        <p:grpSpPr bwMode="auto">
          <a:xfrm>
            <a:off x="1774825" y="3716339"/>
            <a:ext cx="1943100" cy="719137"/>
            <a:chOff x="2290" y="346"/>
            <a:chExt cx="1224" cy="453"/>
          </a:xfrm>
        </p:grpSpPr>
        <p:sp>
          <p:nvSpPr>
            <p:cNvPr id="2076" name="Rectangle 15"/>
            <p:cNvSpPr>
              <a:spLocks noChangeArrowheads="1"/>
            </p:cNvSpPr>
            <p:nvPr/>
          </p:nvSpPr>
          <p:spPr bwMode="auto">
            <a:xfrm>
              <a:off x="2290" y="346"/>
              <a:ext cx="1224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054" name="Object 16"/>
            <p:cNvGraphicFramePr>
              <a:graphicFrameLocks noChangeAspect="1"/>
            </p:cNvGraphicFramePr>
            <p:nvPr/>
          </p:nvGraphicFramePr>
          <p:xfrm>
            <a:off x="2347" y="346"/>
            <a:ext cx="1067" cy="4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4" name="Уравнение" r:id="rId11" imgW="609480" imgH="253800" progId="Equation.3">
                    <p:embed/>
                  </p:oleObj>
                </mc:Choice>
                <mc:Fallback>
                  <p:oleObj name="Уравнение" r:id="rId11" imgW="609480" imgH="253800" progId="Equation.3">
                    <p:embed/>
                    <p:pic>
                      <p:nvPicPr>
                        <p:cNvPr id="2054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47" y="346"/>
                          <a:ext cx="1067" cy="4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2855913" y="4581525"/>
            <a:ext cx="1943100" cy="769938"/>
            <a:chOff x="839" y="3158"/>
            <a:chExt cx="1224" cy="485"/>
          </a:xfrm>
        </p:grpSpPr>
        <p:sp>
          <p:nvSpPr>
            <p:cNvPr id="2075" name="Rectangle 18"/>
            <p:cNvSpPr>
              <a:spLocks noChangeArrowheads="1"/>
            </p:cNvSpPr>
            <p:nvPr/>
          </p:nvSpPr>
          <p:spPr bwMode="auto">
            <a:xfrm>
              <a:off x="839" y="3158"/>
              <a:ext cx="1224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053" name="Object 19"/>
            <p:cNvGraphicFramePr>
              <a:graphicFrameLocks noChangeAspect="1"/>
            </p:cNvGraphicFramePr>
            <p:nvPr/>
          </p:nvGraphicFramePr>
          <p:xfrm>
            <a:off x="941" y="3203"/>
            <a:ext cx="1021" cy="4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5" name="Уравнение" r:id="rId13" imgW="596880" imgH="253800" progId="Equation.3">
                    <p:embed/>
                  </p:oleObj>
                </mc:Choice>
                <mc:Fallback>
                  <p:oleObj name="Уравнение" r:id="rId13" imgW="596880" imgH="253800" progId="Equation.3">
                    <p:embed/>
                    <p:pic>
                      <p:nvPicPr>
                        <p:cNvPr id="2053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41" y="3203"/>
                          <a:ext cx="1021" cy="4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20"/>
          <p:cNvGrpSpPr>
            <a:grpSpLocks/>
          </p:cNvGrpSpPr>
          <p:nvPr/>
        </p:nvGrpSpPr>
        <p:grpSpPr bwMode="auto">
          <a:xfrm>
            <a:off x="4254977" y="2742883"/>
            <a:ext cx="2020888" cy="719138"/>
            <a:chOff x="3808" y="300"/>
            <a:chExt cx="1273" cy="453"/>
          </a:xfrm>
        </p:grpSpPr>
        <p:sp>
          <p:nvSpPr>
            <p:cNvPr id="2074" name="Rectangle 21"/>
            <p:cNvSpPr>
              <a:spLocks noChangeArrowheads="1"/>
            </p:cNvSpPr>
            <p:nvPr/>
          </p:nvSpPr>
          <p:spPr bwMode="auto">
            <a:xfrm>
              <a:off x="3833" y="300"/>
              <a:ext cx="1224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052" name="Object 22"/>
            <p:cNvGraphicFramePr>
              <a:graphicFrameLocks noChangeAspect="1"/>
            </p:cNvGraphicFramePr>
            <p:nvPr/>
          </p:nvGraphicFramePr>
          <p:xfrm>
            <a:off x="3808" y="300"/>
            <a:ext cx="1273" cy="4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6" name="Уравнение" r:id="rId15" imgW="761760" imgH="253800" progId="Equation.3">
                    <p:embed/>
                  </p:oleObj>
                </mc:Choice>
                <mc:Fallback>
                  <p:oleObj name="Уравнение" r:id="rId15" imgW="761760" imgH="253800" progId="Equation.3">
                    <p:embed/>
                    <p:pic>
                      <p:nvPicPr>
                        <p:cNvPr id="2052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08" y="300"/>
                          <a:ext cx="1273" cy="4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Group 23"/>
          <p:cNvGrpSpPr>
            <a:grpSpLocks/>
          </p:cNvGrpSpPr>
          <p:nvPr/>
        </p:nvGrpSpPr>
        <p:grpSpPr bwMode="auto">
          <a:xfrm>
            <a:off x="7248525" y="4581525"/>
            <a:ext cx="1943100" cy="719138"/>
            <a:chOff x="3288" y="3521"/>
            <a:chExt cx="1224" cy="453"/>
          </a:xfrm>
        </p:grpSpPr>
        <p:sp>
          <p:nvSpPr>
            <p:cNvPr id="2073" name="Rectangle 24"/>
            <p:cNvSpPr>
              <a:spLocks noChangeArrowheads="1"/>
            </p:cNvSpPr>
            <p:nvPr/>
          </p:nvSpPr>
          <p:spPr bwMode="auto">
            <a:xfrm>
              <a:off x="3288" y="3521"/>
              <a:ext cx="1224" cy="45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051" name="Object 25"/>
            <p:cNvGraphicFramePr>
              <a:graphicFrameLocks noChangeAspect="1"/>
            </p:cNvGraphicFramePr>
            <p:nvPr/>
          </p:nvGraphicFramePr>
          <p:xfrm>
            <a:off x="3344" y="3521"/>
            <a:ext cx="1113" cy="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7" name="Уравнение" r:id="rId17" imgW="672840" imgH="253800" progId="Equation.3">
                    <p:embed/>
                  </p:oleObj>
                </mc:Choice>
                <mc:Fallback>
                  <p:oleObj name="Уравнение" r:id="rId17" imgW="672840" imgH="253800" progId="Equation.3">
                    <p:embed/>
                    <p:pic>
                      <p:nvPicPr>
                        <p:cNvPr id="2051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44" y="3521"/>
                          <a:ext cx="1113" cy="4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" name="Group 26"/>
          <p:cNvGrpSpPr>
            <a:grpSpLocks/>
          </p:cNvGrpSpPr>
          <p:nvPr/>
        </p:nvGrpSpPr>
        <p:grpSpPr bwMode="auto">
          <a:xfrm>
            <a:off x="5087938" y="3644900"/>
            <a:ext cx="1943100" cy="1081088"/>
            <a:chOff x="385" y="1570"/>
            <a:chExt cx="1224" cy="681"/>
          </a:xfrm>
        </p:grpSpPr>
        <p:sp>
          <p:nvSpPr>
            <p:cNvPr id="2072" name="Rectangle 27"/>
            <p:cNvSpPr>
              <a:spLocks noChangeArrowheads="1"/>
            </p:cNvSpPr>
            <p:nvPr/>
          </p:nvSpPr>
          <p:spPr bwMode="auto">
            <a:xfrm>
              <a:off x="385" y="1570"/>
              <a:ext cx="1224" cy="68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2050" name="Object 28"/>
            <p:cNvGraphicFramePr>
              <a:graphicFrameLocks noChangeAspect="1"/>
            </p:cNvGraphicFramePr>
            <p:nvPr/>
          </p:nvGraphicFramePr>
          <p:xfrm>
            <a:off x="394" y="1593"/>
            <a:ext cx="1206" cy="6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8" name="Уравнение" r:id="rId19" imgW="787320" imgH="431640" progId="Equation.3">
                    <p:embed/>
                  </p:oleObj>
                </mc:Choice>
                <mc:Fallback>
                  <p:oleObj name="Уравнение" r:id="rId19" imgW="787320" imgH="431640" progId="Equation.3">
                    <p:embed/>
                    <p:pic>
                      <p:nvPicPr>
                        <p:cNvPr id="205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" y="1593"/>
                          <a:ext cx="1206" cy="6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222" name="AutoShape 30"/>
          <p:cNvSpPr>
            <a:spLocks noChangeArrowheads="1"/>
          </p:cNvSpPr>
          <p:nvPr/>
        </p:nvSpPr>
        <p:spPr bwMode="auto">
          <a:xfrm>
            <a:off x="3157856" y="1085533"/>
            <a:ext cx="6553200" cy="1152525"/>
          </a:xfrm>
          <a:prstGeom prst="wedgeRoundRectCallout">
            <a:avLst>
              <a:gd name="adj1" fmla="val -69431"/>
              <a:gd name="adj2" fmla="val -10745"/>
              <a:gd name="adj3" fmla="val 16667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i="1" dirty="0">
                <a:latin typeface="Georgia" pitchFamily="18" charset="0"/>
              </a:rPr>
              <a:t>Разделите  уравнения  на  группы.</a:t>
            </a:r>
          </a:p>
          <a:p>
            <a:pPr algn="ctr"/>
            <a:endParaRPr lang="ru-RU" sz="2800" b="1" i="1" dirty="0">
              <a:latin typeface="Georgia" pitchFamily="18" charset="0"/>
            </a:endParaRPr>
          </a:p>
        </p:txBody>
      </p:sp>
      <p:sp>
        <p:nvSpPr>
          <p:cNvPr id="8224" name="AutoShape 32"/>
          <p:cNvSpPr>
            <a:spLocks noChangeArrowheads="1"/>
          </p:cNvSpPr>
          <p:nvPr/>
        </p:nvSpPr>
        <p:spPr bwMode="auto">
          <a:xfrm>
            <a:off x="1703389" y="5516563"/>
            <a:ext cx="6840537" cy="1079500"/>
          </a:xfrm>
          <a:prstGeom prst="wedgeRoundRectCallout">
            <a:avLst>
              <a:gd name="adj1" fmla="val 57125"/>
              <a:gd name="adj2" fmla="val 7796"/>
              <a:gd name="adj3" fmla="val 16667"/>
            </a:avLst>
          </a:prstGeom>
          <a:solidFill>
            <a:srgbClr val="FFFF99"/>
          </a:solidFill>
          <a:ln w="9525">
            <a:solidFill>
              <a:srgbClr val="FFCC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i="1">
                <a:latin typeface="Georgia" pitchFamily="18" charset="0"/>
              </a:rPr>
              <a:t>По  какому  принципу  можно  разделить  уравнения?</a:t>
            </a:r>
          </a:p>
        </p:txBody>
      </p:sp>
      <p:sp>
        <p:nvSpPr>
          <p:cNvPr id="3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РАЗДЕЛЯЕМ НА ГРУППЫ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02292" y="946153"/>
            <a:ext cx="1737003" cy="272494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307988" y="4599714"/>
            <a:ext cx="1838325" cy="194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11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4444E-6 -1.85185E-6 L -0.36215 0.12593 " pathEditMode="relative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22222E-6 L 0.5158 0.0002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-1.48148E-6 L -0.14166 -1.48148E-6 " pathEditMode="relative" ptsTypes="AA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0.00399 -0.3180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1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-0.16927 -0.2729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" y="-1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037E-7 L 0.16546 -0.16805 " pathEditMode="relative" ptsTypes="AA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07407E-6 L 0.31892 -0.1296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" y="-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07407E-6 L 0.37014 0.0419 " pathEditMode="relative" ptsTypes="AA"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8222" grpId="0" animBg="1"/>
      <p:bldP spid="82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1815703" y="998677"/>
            <a:ext cx="3930176" cy="1870869"/>
          </a:xfrm>
          <a:prstGeom prst="wedgeRoundRectCallout">
            <a:avLst>
              <a:gd name="adj1" fmla="val -58019"/>
              <a:gd name="adj2" fmla="val 22060"/>
              <a:gd name="adj3" fmla="val 16667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i="1" dirty="0">
                <a:latin typeface="Georgia" pitchFamily="18" charset="0"/>
              </a:rPr>
              <a:t>Уравнения с переменной  под  знаком  модуля  решаются  так:</a:t>
            </a:r>
          </a:p>
          <a:p>
            <a:pPr algn="ctr"/>
            <a:endParaRPr lang="ru-RU" sz="2800" b="1" i="1" dirty="0">
              <a:latin typeface="Georgia" pitchFamily="18" charset="0"/>
            </a:endParaRPr>
          </a:p>
        </p:txBody>
      </p:sp>
      <p:sp>
        <p:nvSpPr>
          <p:cNvPr id="11270" name="Oval 6"/>
          <p:cNvSpPr>
            <a:spLocks noChangeArrowheads="1"/>
          </p:cNvSpPr>
          <p:nvPr/>
        </p:nvSpPr>
        <p:spPr bwMode="auto">
          <a:xfrm>
            <a:off x="5864861" y="1120915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>
                <a:latin typeface="Times New Roman" pitchFamily="18" charset="0"/>
              </a:rPr>
              <a:t>I</a:t>
            </a:r>
            <a:endParaRPr lang="ru-RU" sz="4000">
              <a:latin typeface="Times New Roman" pitchFamily="18" charset="0"/>
            </a:endParaRPr>
          </a:p>
        </p:txBody>
      </p:sp>
      <p:sp>
        <p:nvSpPr>
          <p:cNvPr id="11271" name="WordArt 7"/>
          <p:cNvSpPr>
            <a:spLocks noChangeArrowheads="1" noChangeShapeType="1" noTextEdit="1"/>
          </p:cNvSpPr>
          <p:nvPr/>
        </p:nvSpPr>
        <p:spPr bwMode="auto">
          <a:xfrm>
            <a:off x="7031039" y="1164571"/>
            <a:ext cx="25209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| t | = a;</a:t>
            </a:r>
            <a:endParaRPr lang="ru-RU" sz="3600" b="1" i="1" kern="10" dirty="0">
              <a:ln w="19050">
                <a:solidFill>
                  <a:srgbClr val="FFCC00"/>
                </a:solidFill>
                <a:round/>
                <a:headEnd/>
                <a:tailEnd/>
              </a:ln>
              <a:solidFill>
                <a:srgbClr val="99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72" name="WordArt 8"/>
          <p:cNvSpPr>
            <a:spLocks noChangeArrowheads="1" noChangeShapeType="1" noTextEdit="1"/>
          </p:cNvSpPr>
          <p:nvPr/>
        </p:nvSpPr>
        <p:spPr bwMode="auto">
          <a:xfrm>
            <a:off x="10126665" y="1164571"/>
            <a:ext cx="1584325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a &gt; 0</a:t>
            </a:r>
            <a:endParaRPr lang="ru-RU" sz="3600" b="1" i="1" kern="10" dirty="0">
              <a:ln w="19050">
                <a:solidFill>
                  <a:srgbClr val="FFCC00"/>
                </a:solidFill>
                <a:round/>
                <a:headEnd/>
                <a:tailEnd/>
              </a:ln>
              <a:solidFill>
                <a:srgbClr val="99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73" name="WordArt 9"/>
          <p:cNvSpPr>
            <a:spLocks noChangeArrowheads="1" noChangeShapeType="1" noTextEdit="1"/>
          </p:cNvSpPr>
          <p:nvPr/>
        </p:nvSpPr>
        <p:spPr bwMode="auto">
          <a:xfrm>
            <a:off x="7678740" y="2028171"/>
            <a:ext cx="15843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t = a</a:t>
            </a:r>
            <a:endParaRPr lang="ru-RU" sz="3600" b="1" i="1" kern="10" dirty="0">
              <a:ln w="19050">
                <a:solidFill>
                  <a:srgbClr val="FFCC00"/>
                </a:solidFill>
                <a:round/>
                <a:headEnd/>
                <a:tailEnd/>
              </a:ln>
              <a:solidFill>
                <a:srgbClr val="99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74" name="WordArt 10"/>
          <p:cNvSpPr>
            <a:spLocks noChangeArrowheads="1" noChangeShapeType="1" noTextEdit="1"/>
          </p:cNvSpPr>
          <p:nvPr/>
        </p:nvSpPr>
        <p:spPr bwMode="auto">
          <a:xfrm>
            <a:off x="10055227" y="2028171"/>
            <a:ext cx="1871662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t = -a</a:t>
            </a:r>
            <a:endParaRPr lang="ru-RU" sz="3600" b="1" i="1" kern="10">
              <a:ln w="19050">
                <a:solidFill>
                  <a:srgbClr val="FFCC00"/>
                </a:solidFill>
                <a:round/>
                <a:headEnd/>
                <a:tailEnd/>
              </a:ln>
              <a:solidFill>
                <a:srgbClr val="99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75" name="WordArt 11"/>
          <p:cNvSpPr>
            <a:spLocks noChangeArrowheads="1" noChangeShapeType="1" noTextEdit="1"/>
          </p:cNvSpPr>
          <p:nvPr/>
        </p:nvSpPr>
        <p:spPr bwMode="auto">
          <a:xfrm>
            <a:off x="5880100" y="3213100"/>
            <a:ext cx="3168650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| x - 6 | = 3</a:t>
            </a:r>
            <a:endParaRPr lang="ru-RU" sz="3600" b="1" i="1" kern="10">
              <a:ln w="19050">
                <a:solidFill>
                  <a:schemeClr val="accent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77" name="AutoShape 13"/>
          <p:cNvSpPr>
            <a:spLocks noChangeArrowheads="1"/>
          </p:cNvSpPr>
          <p:nvPr/>
        </p:nvSpPr>
        <p:spPr bwMode="auto">
          <a:xfrm>
            <a:off x="1774826" y="3213100"/>
            <a:ext cx="3025775" cy="649288"/>
          </a:xfrm>
          <a:prstGeom prst="wedgeRoundRectCallout">
            <a:avLst>
              <a:gd name="adj1" fmla="val -25343"/>
              <a:gd name="adj2" fmla="val 223106"/>
              <a:gd name="adj3" fmla="val 16667"/>
            </a:avLst>
          </a:prstGeom>
          <a:solidFill>
            <a:srgbClr val="FFFF99"/>
          </a:solidFill>
          <a:ln w="9525">
            <a:solidFill>
              <a:srgbClr val="FFCC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i="1">
                <a:latin typeface="Georgia" pitchFamily="18" charset="0"/>
              </a:rPr>
              <a:t>Пример:</a:t>
            </a:r>
          </a:p>
        </p:txBody>
      </p:sp>
      <p:sp>
        <p:nvSpPr>
          <p:cNvPr id="11278" name="WordArt 14"/>
          <p:cNvSpPr>
            <a:spLocks noChangeArrowheads="1" noChangeShapeType="1" noTextEdit="1"/>
          </p:cNvSpPr>
          <p:nvPr/>
        </p:nvSpPr>
        <p:spPr bwMode="auto">
          <a:xfrm>
            <a:off x="3216275" y="4221164"/>
            <a:ext cx="2592388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x - 6 = 3</a:t>
            </a:r>
            <a:endParaRPr lang="ru-RU" sz="3600" b="1" i="1" kern="10">
              <a:ln w="19050">
                <a:solidFill>
                  <a:schemeClr val="accent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79" name="WordArt 15"/>
          <p:cNvSpPr>
            <a:spLocks noChangeArrowheads="1" noChangeShapeType="1" noTextEdit="1"/>
          </p:cNvSpPr>
          <p:nvPr/>
        </p:nvSpPr>
        <p:spPr bwMode="auto">
          <a:xfrm>
            <a:off x="7535864" y="4149725"/>
            <a:ext cx="2879725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x - 6 = -3</a:t>
            </a:r>
            <a:endParaRPr lang="ru-RU" sz="3600" b="1" i="1" kern="10">
              <a:ln w="19050">
                <a:solidFill>
                  <a:schemeClr val="accent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6240463" y="4221163"/>
            <a:ext cx="9271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i="1">
                <a:solidFill>
                  <a:schemeClr val="accent2"/>
                </a:solidFill>
                <a:latin typeface="Times New Roman" pitchFamily="18" charset="0"/>
              </a:rPr>
              <a:t>или</a:t>
            </a:r>
          </a:p>
        </p:txBody>
      </p:sp>
      <p:sp>
        <p:nvSpPr>
          <p:cNvPr id="11281" name="WordArt 17"/>
          <p:cNvSpPr>
            <a:spLocks noChangeArrowheads="1" noChangeShapeType="1" noTextEdit="1"/>
          </p:cNvSpPr>
          <p:nvPr/>
        </p:nvSpPr>
        <p:spPr bwMode="auto">
          <a:xfrm>
            <a:off x="3575051" y="5013325"/>
            <a:ext cx="1655763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x = 9</a:t>
            </a:r>
            <a:endParaRPr lang="ru-RU" sz="3600" b="1" i="1" kern="10">
              <a:ln w="19050">
                <a:solidFill>
                  <a:schemeClr val="accent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82" name="WordArt 18"/>
          <p:cNvSpPr>
            <a:spLocks noChangeArrowheads="1" noChangeShapeType="1" noTextEdit="1"/>
          </p:cNvSpPr>
          <p:nvPr/>
        </p:nvSpPr>
        <p:spPr bwMode="auto">
          <a:xfrm>
            <a:off x="7896226" y="4941889"/>
            <a:ext cx="1655763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x = 3</a:t>
            </a:r>
            <a:endParaRPr lang="ru-RU" sz="3600" b="1" i="1" kern="10">
              <a:ln w="19050">
                <a:solidFill>
                  <a:schemeClr val="accent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83" name="WordArt 19"/>
          <p:cNvSpPr>
            <a:spLocks noChangeArrowheads="1" noChangeShapeType="1" noTextEdit="1"/>
          </p:cNvSpPr>
          <p:nvPr/>
        </p:nvSpPr>
        <p:spPr bwMode="auto">
          <a:xfrm>
            <a:off x="4440239" y="5805488"/>
            <a:ext cx="20161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Ответ:</a:t>
            </a:r>
          </a:p>
        </p:txBody>
      </p:sp>
      <p:sp>
        <p:nvSpPr>
          <p:cNvPr id="11284" name="WordArt 20"/>
          <p:cNvSpPr>
            <a:spLocks noChangeArrowheads="1" noChangeShapeType="1" noTextEdit="1"/>
          </p:cNvSpPr>
          <p:nvPr/>
        </p:nvSpPr>
        <p:spPr bwMode="auto">
          <a:xfrm>
            <a:off x="6456363" y="5876925"/>
            <a:ext cx="1655762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3; 9.</a:t>
            </a:r>
          </a:p>
        </p:txBody>
      </p:sp>
      <p:sp>
        <p:nvSpPr>
          <p:cNvPr id="19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ПЕРВОЙ ГРУППЫ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09" y="934274"/>
            <a:ext cx="1374728" cy="215662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697" y="4416071"/>
            <a:ext cx="1999978" cy="220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2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1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animBg="1"/>
      <p:bldP spid="11270" grpId="0" animBg="1"/>
      <p:bldP spid="11271" grpId="0" animBg="1"/>
      <p:bldP spid="11272" grpId="0" animBg="1"/>
      <p:bldP spid="11273" grpId="0" animBg="1"/>
      <p:bldP spid="11274" grpId="0" animBg="1"/>
      <p:bldP spid="11275" grpId="0" animBg="1"/>
      <p:bldP spid="11277" grpId="0" animBg="1"/>
      <p:bldP spid="11278" grpId="0" animBg="1"/>
      <p:bldP spid="11279" grpId="0" animBg="1"/>
      <p:bldP spid="11280" grpId="0"/>
      <p:bldP spid="11281" grpId="0" animBg="1"/>
      <p:bldP spid="11282" grpId="0" animBg="1"/>
      <p:bldP spid="11283" grpId="0" animBg="1"/>
      <p:bldP spid="1128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2234573" y="1069974"/>
            <a:ext cx="4759644" cy="1854200"/>
          </a:xfrm>
          <a:prstGeom prst="wedgeRoundRectCallout">
            <a:avLst>
              <a:gd name="adj1" fmla="val -58019"/>
              <a:gd name="adj2" fmla="val 22060"/>
              <a:gd name="adj3" fmla="val 16667"/>
            </a:avLst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i="1" dirty="0">
                <a:latin typeface="Georgia" pitchFamily="18" charset="0"/>
              </a:rPr>
              <a:t>Уравнения с переменной  под  знаком  модуля  решаются  так:</a:t>
            </a:r>
          </a:p>
          <a:p>
            <a:pPr algn="ctr"/>
            <a:endParaRPr lang="ru-RU" sz="2800" b="1" i="1" dirty="0">
              <a:latin typeface="Georgia" pitchFamily="18" charset="0"/>
            </a:endParaRPr>
          </a:p>
        </p:txBody>
      </p:sp>
      <p:sp>
        <p:nvSpPr>
          <p:cNvPr id="13316" name="Oval 4"/>
          <p:cNvSpPr>
            <a:spLocks noChangeArrowheads="1"/>
          </p:cNvSpPr>
          <p:nvPr/>
        </p:nvSpPr>
        <p:spPr bwMode="auto">
          <a:xfrm>
            <a:off x="7291072" y="1353501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>
                <a:latin typeface="Times New Roman" pitchFamily="18" charset="0"/>
              </a:rPr>
              <a:t>II</a:t>
            </a:r>
            <a:endParaRPr lang="ru-RU" sz="4000">
              <a:latin typeface="Times New Roman" pitchFamily="18" charset="0"/>
            </a:endParaRPr>
          </a:p>
        </p:txBody>
      </p:sp>
      <p:sp>
        <p:nvSpPr>
          <p:cNvPr id="13317" name="WordArt 5"/>
          <p:cNvSpPr>
            <a:spLocks noChangeArrowheads="1" noChangeShapeType="1" noTextEdit="1"/>
          </p:cNvSpPr>
          <p:nvPr/>
        </p:nvSpPr>
        <p:spPr bwMode="auto">
          <a:xfrm>
            <a:off x="8472488" y="1412876"/>
            <a:ext cx="25209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| t | = 0</a:t>
            </a:r>
            <a:endParaRPr lang="ru-RU" sz="3600" b="1" i="1" kern="10" dirty="0">
              <a:ln w="19050">
                <a:solidFill>
                  <a:srgbClr val="FFCC00"/>
                </a:solidFill>
                <a:round/>
                <a:headEnd/>
                <a:tailEnd/>
              </a:ln>
              <a:solidFill>
                <a:srgbClr val="99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319" name="WordArt 7"/>
          <p:cNvSpPr>
            <a:spLocks noChangeArrowheads="1" noChangeShapeType="1" noTextEdit="1"/>
          </p:cNvSpPr>
          <p:nvPr/>
        </p:nvSpPr>
        <p:spPr bwMode="auto">
          <a:xfrm>
            <a:off x="9235758" y="2267901"/>
            <a:ext cx="15843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t = 0</a:t>
            </a:r>
            <a:endParaRPr lang="ru-RU" sz="3600" b="1" i="1" kern="10">
              <a:ln w="19050">
                <a:solidFill>
                  <a:srgbClr val="FFCC00"/>
                </a:solidFill>
                <a:round/>
                <a:headEnd/>
                <a:tailEnd/>
              </a:ln>
              <a:solidFill>
                <a:srgbClr val="99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321" name="WordArt 9"/>
          <p:cNvSpPr>
            <a:spLocks noChangeArrowheads="1" noChangeShapeType="1" noTextEdit="1"/>
          </p:cNvSpPr>
          <p:nvPr/>
        </p:nvSpPr>
        <p:spPr bwMode="auto">
          <a:xfrm>
            <a:off x="5880100" y="3213100"/>
            <a:ext cx="3168650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| 2 + x | = 0</a:t>
            </a:r>
            <a:endParaRPr lang="ru-RU" sz="3600" b="1" i="1" kern="10">
              <a:ln w="19050">
                <a:solidFill>
                  <a:schemeClr val="accent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323" name="AutoShape 11"/>
          <p:cNvSpPr>
            <a:spLocks noChangeArrowheads="1"/>
          </p:cNvSpPr>
          <p:nvPr/>
        </p:nvSpPr>
        <p:spPr bwMode="auto">
          <a:xfrm>
            <a:off x="1774826" y="3213100"/>
            <a:ext cx="3025775" cy="649288"/>
          </a:xfrm>
          <a:prstGeom prst="wedgeRoundRectCallout">
            <a:avLst>
              <a:gd name="adj1" fmla="val -25343"/>
              <a:gd name="adj2" fmla="val 223106"/>
              <a:gd name="adj3" fmla="val 16667"/>
            </a:avLst>
          </a:prstGeom>
          <a:solidFill>
            <a:srgbClr val="FFFF99"/>
          </a:solidFill>
          <a:ln w="9525">
            <a:solidFill>
              <a:srgbClr val="FFCC99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i="1" dirty="0">
                <a:latin typeface="Georgia" pitchFamily="18" charset="0"/>
              </a:rPr>
              <a:t>Пример:</a:t>
            </a:r>
          </a:p>
        </p:txBody>
      </p:sp>
      <p:sp>
        <p:nvSpPr>
          <p:cNvPr id="13324" name="WordArt 12"/>
          <p:cNvSpPr>
            <a:spLocks noChangeArrowheads="1" noChangeShapeType="1" noTextEdit="1"/>
          </p:cNvSpPr>
          <p:nvPr/>
        </p:nvSpPr>
        <p:spPr bwMode="auto">
          <a:xfrm>
            <a:off x="5880100" y="4221164"/>
            <a:ext cx="2592388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2 + x = 0</a:t>
            </a:r>
            <a:endParaRPr lang="ru-RU" sz="3600" b="1" i="1" kern="10">
              <a:ln w="19050">
                <a:solidFill>
                  <a:schemeClr val="accent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327" name="WordArt 15"/>
          <p:cNvSpPr>
            <a:spLocks noChangeArrowheads="1" noChangeShapeType="1" noTextEdit="1"/>
          </p:cNvSpPr>
          <p:nvPr/>
        </p:nvSpPr>
        <p:spPr bwMode="auto">
          <a:xfrm>
            <a:off x="5951538" y="5084764"/>
            <a:ext cx="1655762" cy="5032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x = -2</a:t>
            </a:r>
            <a:endParaRPr lang="ru-RU" sz="3600" b="1" i="1" kern="10">
              <a:ln w="19050">
                <a:solidFill>
                  <a:schemeClr val="accent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329" name="WordArt 17"/>
          <p:cNvSpPr>
            <a:spLocks noChangeArrowheads="1" noChangeShapeType="1" noTextEdit="1"/>
          </p:cNvSpPr>
          <p:nvPr/>
        </p:nvSpPr>
        <p:spPr bwMode="auto">
          <a:xfrm>
            <a:off x="5016501" y="5876925"/>
            <a:ext cx="20161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Ответ:</a:t>
            </a:r>
          </a:p>
        </p:txBody>
      </p:sp>
      <p:sp>
        <p:nvSpPr>
          <p:cNvPr id="13330" name="WordArt 18"/>
          <p:cNvSpPr>
            <a:spLocks noChangeArrowheads="1" noChangeShapeType="1" noTextEdit="1"/>
          </p:cNvSpPr>
          <p:nvPr/>
        </p:nvSpPr>
        <p:spPr bwMode="auto">
          <a:xfrm>
            <a:off x="7104064" y="5876925"/>
            <a:ext cx="719137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-2</a:t>
            </a:r>
          </a:p>
        </p:txBody>
      </p:sp>
      <p:sp>
        <p:nvSpPr>
          <p:cNvPr id="14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r>
              <a:rPr lang="ru-RU" alt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ВТОРОЙ ГРУППЫ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42" y="782530"/>
            <a:ext cx="1629370" cy="255609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240146"/>
            <a:ext cx="1777373" cy="219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9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nimBg="1"/>
      <p:bldP spid="13317" grpId="0" animBg="1"/>
      <p:bldP spid="13319" grpId="0" animBg="1"/>
      <p:bldP spid="13321" grpId="0" animBg="1"/>
      <p:bldP spid="13323" grpId="0" animBg="1"/>
      <p:bldP spid="13324" grpId="0" animBg="1"/>
      <p:bldP spid="13327" grpId="0" animBg="1"/>
      <p:bldP spid="13329" grpId="0" animBg="1"/>
      <p:bldP spid="1333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0c19437242a11c417c1f3995da72ace5df53b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12127</TotalTime>
  <Words>674</Words>
  <Application>Microsoft Office PowerPoint</Application>
  <PresentationFormat>Широкоэкранный</PresentationFormat>
  <Paragraphs>114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Georgia</vt:lpstr>
      <vt:lpstr>Times New Roman</vt:lpstr>
      <vt:lpstr>Тема Office</vt:lpstr>
      <vt:lpstr>Уравнение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921</cp:revision>
  <dcterms:created xsi:type="dcterms:W3CDTF">2020-08-26T00:15:27Z</dcterms:created>
  <dcterms:modified xsi:type="dcterms:W3CDTF">2021-01-11T17:10:06Z</dcterms:modified>
</cp:coreProperties>
</file>