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328" r:id="rId3"/>
    <p:sldId id="336" r:id="rId4"/>
    <p:sldId id="337" r:id="rId5"/>
    <p:sldId id="338" r:id="rId6"/>
    <p:sldId id="330" r:id="rId7"/>
    <p:sldId id="331" r:id="rId8"/>
    <p:sldId id="333" r:id="rId9"/>
    <p:sldId id="339" r:id="rId10"/>
    <p:sldId id="334" r:id="rId11"/>
    <p:sldId id="311" r:id="rId12"/>
  </p:sldIdLst>
  <p:sldSz cx="12192000" cy="6858000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169A"/>
    <a:srgbClr val="200AA6"/>
    <a:srgbClr val="FF0066"/>
    <a:srgbClr val="5A2781"/>
    <a:srgbClr val="9C1414"/>
    <a:srgbClr val="FF99FF"/>
    <a:srgbClr val="F682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07" autoAdjust="0"/>
    <p:restoredTop sz="94364" autoAdjust="0"/>
  </p:normalViewPr>
  <p:slideViewPr>
    <p:cSldViewPr snapToGrid="0">
      <p:cViewPr varScale="1">
        <p:scale>
          <a:sx n="69" d="100"/>
          <a:sy n="69" d="100"/>
        </p:scale>
        <p:origin x="81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F24D63-C40D-4953-A3B3-012ACEF41A2B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40020-5023-489D-A913-062CDB77B6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364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8F776-51B6-4C93-9609-EC29CE3A70C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374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568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279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102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2984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15420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3826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0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266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578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175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822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569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12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76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12192000" cy="20195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57485" y="588125"/>
            <a:ext cx="6477231" cy="954498"/>
          </a:xfrm>
          <a:prstGeom prst="rect">
            <a:avLst/>
          </a:prstGeom>
        </p:spPr>
        <p:txBody>
          <a:bodyPr vert="horz" wrap="square" lIns="0" tIns="30867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108832" y="3449024"/>
            <a:ext cx="6868913" cy="1876473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</a:pPr>
            <a:r>
              <a:rPr lang="ru-RU" sz="60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60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sz="60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6841"/>
            <a:r>
              <a:rPr lang="ru-RU" sz="6000" b="1" kern="800" spc="-53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РЕШЕНИЕ ЗАДАЧ</a:t>
            </a:r>
            <a:endParaRPr lang="ru-RU" sz="6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138996" y="3244879"/>
            <a:ext cx="595744" cy="193790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286936" y="513132"/>
            <a:ext cx="575036" cy="77254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9940665" y="1277979"/>
            <a:ext cx="1276313" cy="395080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 algn="ctr">
              <a:spcBef>
                <a:spcPts val="201"/>
              </a:spcBef>
            </a:pPr>
            <a:r>
              <a:rPr lang="ru-RU" sz="24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400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90" y="450370"/>
            <a:ext cx="1211157" cy="1227979"/>
          </a:xfrm>
          <a:prstGeom prst="rect">
            <a:avLst/>
          </a:prstGeom>
        </p:spPr>
      </p:pic>
      <p:pic>
        <p:nvPicPr>
          <p:cNvPr id="12" name="Рисунок 11" descr="p11_p11_p11_ri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7129" y="3036393"/>
            <a:ext cx="2459614" cy="2589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261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45127" y="1671639"/>
            <a:ext cx="5184992" cy="3643313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Что называется модулем числа?</a:t>
            </a:r>
          </a:p>
          <a:p>
            <a:pPr eaLnBrk="1" hangingPunct="1"/>
            <a:endParaRPr lang="ru-RU" altLang="ru-RU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ru-RU" altLang="ru-RU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ru-RU" alt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Чему равен модуль положительного числа, отрицательного числа?</a:t>
            </a:r>
          </a:p>
        </p:txBody>
      </p:sp>
      <p:sp>
        <p:nvSpPr>
          <p:cNvPr id="18436" name="Содержимое 3"/>
          <p:cNvSpPr>
            <a:spLocks noGrp="1"/>
          </p:cNvSpPr>
          <p:nvPr>
            <p:ph sz="half" idx="2"/>
          </p:nvPr>
        </p:nvSpPr>
        <p:spPr>
          <a:xfrm>
            <a:off x="6172200" y="1214438"/>
            <a:ext cx="4495800" cy="5429250"/>
          </a:xfrm>
        </p:spPr>
        <p:txBody>
          <a:bodyPr>
            <a:norm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b="1" i="1" dirty="0" smtClean="0">
                <a:solidFill>
                  <a:srgbClr val="C00000"/>
                </a:solidFill>
              </a:rPr>
              <a:t>   </a:t>
            </a:r>
            <a:r>
              <a:rPr lang="ru-RU" altLang="ru-RU" b="1" i="1" u="sng" dirty="0" smtClean="0">
                <a:solidFill>
                  <a:srgbClr val="C00000"/>
                </a:solidFill>
              </a:rPr>
              <a:t>Модулем</a:t>
            </a:r>
            <a:r>
              <a:rPr lang="ru-RU" altLang="ru-RU" b="1" i="1" dirty="0" smtClean="0">
                <a:solidFill>
                  <a:srgbClr val="C00000"/>
                </a:solidFill>
              </a:rPr>
              <a:t> </a:t>
            </a:r>
            <a:r>
              <a:rPr lang="ru-RU" altLang="ru-RU" dirty="0" smtClean="0"/>
              <a:t>числа называют </a:t>
            </a:r>
            <a:r>
              <a:rPr lang="ru-RU" altLang="ru-RU" b="1" i="1" dirty="0" smtClean="0">
                <a:solidFill>
                  <a:srgbClr val="006600"/>
                </a:solidFill>
              </a:rPr>
              <a:t>расстояние</a:t>
            </a:r>
            <a:r>
              <a:rPr lang="ru-RU" altLang="ru-RU" dirty="0" smtClean="0">
                <a:solidFill>
                  <a:schemeClr val="hlink"/>
                </a:solidFill>
              </a:rPr>
              <a:t> </a:t>
            </a:r>
            <a:r>
              <a:rPr lang="ru-RU" altLang="ru-RU" dirty="0" smtClean="0"/>
              <a:t>от начала координат до точки, изображающей это число на координатной прямой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dirty="0" smtClean="0"/>
              <a:t>                     а, если а &gt; 0; </a:t>
            </a:r>
            <a:endParaRPr lang="ru-RU" altLang="ru-RU" b="1" i="1" dirty="0" smtClean="0">
              <a:solidFill>
                <a:srgbClr val="006600"/>
              </a:solidFill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dirty="0" smtClean="0"/>
              <a:t>  |а| =          0, если а = 0; 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dirty="0" smtClean="0"/>
              <a:t>                    -а, если а &lt; 0   </a:t>
            </a:r>
          </a:p>
        </p:txBody>
      </p:sp>
      <p:sp>
        <p:nvSpPr>
          <p:cNvPr id="5" name="Левая фигурная скобка 4"/>
          <p:cNvSpPr/>
          <p:nvPr/>
        </p:nvSpPr>
        <p:spPr>
          <a:xfrm>
            <a:off x="7437293" y="3357563"/>
            <a:ext cx="285750" cy="1285875"/>
          </a:xfrm>
          <a:prstGeom prst="lef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486814" y="1192789"/>
            <a:ext cx="4000500" cy="2143125"/>
          </a:xfrm>
          <a:prstGeom prst="rect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486814" y="3335914"/>
            <a:ext cx="4000500" cy="1785938"/>
          </a:xfrm>
          <a:prstGeom prst="rect">
            <a:avLst/>
          </a:prstGeom>
          <a:solidFill>
            <a:srgbClr val="38BA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ru-RU" alt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ИТОГИ УРОКА</a:t>
            </a:r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926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9728" y="865395"/>
            <a:ext cx="9255525" cy="5697965"/>
          </a:xfrm>
          <a:prstGeom prst="rect">
            <a:avLst/>
          </a:prstGeom>
        </p:spPr>
      </p:pic>
      <p:sp>
        <p:nvSpPr>
          <p:cNvPr id="3" name="object 2"/>
          <p:cNvSpPr/>
          <p:nvPr/>
        </p:nvSpPr>
        <p:spPr>
          <a:xfrm>
            <a:off x="2983" y="0"/>
            <a:ext cx="12189017" cy="81741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3" y="109532"/>
            <a:ext cx="12189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9663" y="2174353"/>
            <a:ext cx="715565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РЕШИТЬ ЗАДАЧИ </a:t>
            </a:r>
            <a:endParaRPr lang="ru-RU" sz="4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7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53, № 754, № 755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 СТРАНИЦАХ 137-138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68600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>
          <a:xfrm>
            <a:off x="1787236" y="758103"/>
            <a:ext cx="6664037" cy="754928"/>
          </a:xfrm>
        </p:spPr>
        <p:txBody>
          <a:bodyPr>
            <a:normAutofit fontScale="90000"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ru-RU" alt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Противоположные числа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46233" y="1827859"/>
            <a:ext cx="10699533" cy="4697632"/>
          </a:xfrm>
        </p:spPr>
        <p:txBody>
          <a:bodyPr>
            <a:noAutofit/>
          </a:bodyPr>
          <a:lstStyle/>
          <a:p>
            <a:pPr eaLnBrk="1" hangingPunct="1"/>
            <a:r>
              <a:rPr lang="ru-RU" alt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Какие числа называют </a:t>
            </a:r>
            <a:r>
              <a:rPr lang="ru-RU" alt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противоположными?</a:t>
            </a:r>
          </a:p>
          <a:p>
            <a:pPr eaLnBrk="1" hangingPunct="1"/>
            <a:r>
              <a:rPr lang="ru-RU" alt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Как на координатной прямой располагаются точки, соответствующие </a:t>
            </a:r>
            <a:r>
              <a:rPr lang="ru-RU" alt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противоположным числам?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-2             0             2</a:t>
            </a:r>
          </a:p>
          <a:p>
            <a:pPr eaLnBrk="1" hangingPunct="1"/>
            <a:r>
              <a:rPr lang="ru-RU" alt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Какое число </a:t>
            </a:r>
            <a:r>
              <a:rPr lang="ru-RU" alt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противоположно</a:t>
            </a:r>
            <a:r>
              <a:rPr lang="ru-RU" alt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0?</a:t>
            </a:r>
          </a:p>
          <a:p>
            <a:pPr eaLnBrk="1" hangingPunct="1"/>
            <a:r>
              <a:rPr lang="ru-RU" alt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Существует ли число, имеющее </a:t>
            </a:r>
            <a:r>
              <a:rPr lang="ru-RU" altLang="ru-RU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два противоположных </a:t>
            </a:r>
            <a:r>
              <a:rPr lang="ru-RU" alt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ему числа?</a:t>
            </a:r>
          </a:p>
          <a:p>
            <a:pPr eaLnBrk="1" hangingPunct="1"/>
            <a:r>
              <a:rPr lang="ru-RU" alt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Каким числом может быть значение выражения  </a:t>
            </a:r>
            <a:r>
              <a:rPr lang="ru-RU" alt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(-а)</a:t>
            </a:r>
            <a:r>
              <a:rPr lang="ru-RU" alt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ru-RU" altLang="ru-RU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(положительным, отрицательным или 0)                                      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2034886" y="3554090"/>
            <a:ext cx="7286625" cy="1588"/>
          </a:xfrm>
          <a:prstGeom prst="straightConnector1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5518509" y="3582628"/>
            <a:ext cx="285750" cy="1587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7129457" y="3439968"/>
            <a:ext cx="11540" cy="286329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4049641" y="3553296"/>
            <a:ext cx="285750" cy="1588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ject 2"/>
          <p:cNvSpPr/>
          <p:nvPr/>
        </p:nvSpPr>
        <p:spPr>
          <a:xfrm>
            <a:off x="0" y="-7649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0" y="0"/>
            <a:ext cx="12192000" cy="692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alt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ПОВТОРЕНИЕ</a:t>
            </a:r>
          </a:p>
        </p:txBody>
      </p:sp>
    </p:spTree>
    <p:extLst>
      <p:ext uri="{BB962C8B-B14F-4D97-AF65-F5344CB8AC3E}">
        <p14:creationId xmlns:p14="http://schemas.microsoft.com/office/powerpoint/2010/main" val="2363511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3760" y="1046335"/>
            <a:ext cx="9489440" cy="692295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ru-RU" sz="3600" b="1" dirty="0" smtClean="0">
                <a:solidFill>
                  <a:srgbClr val="1F16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Вычислите следующие значения:</a:t>
            </a:r>
          </a:p>
        </p:txBody>
      </p:sp>
      <p:sp>
        <p:nvSpPr>
          <p:cNvPr id="9" name="object 2"/>
          <p:cNvSpPr/>
          <p:nvPr/>
        </p:nvSpPr>
        <p:spPr>
          <a:xfrm>
            <a:off x="0" y="-7649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ru-RU" alt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endParaRPr lang="ru-RU" alt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73760" y="2099887"/>
            <a:ext cx="254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-(х) = -х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73760" y="2954571"/>
            <a:ext cx="254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-(-х) = х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73760" y="3716715"/>
            <a:ext cx="314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-(-(-х)) = -х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73760" y="4663939"/>
            <a:ext cx="3271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-(-(-(-х))) = х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04080" y="2108121"/>
            <a:ext cx="254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-(4) = -4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04080" y="2962805"/>
            <a:ext cx="254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-(-5) = 5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04080" y="3724949"/>
            <a:ext cx="314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-(-(-3)) = -3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704080" y="4672173"/>
            <a:ext cx="3271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-(-(-(-6))) = 6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432800" y="2108121"/>
            <a:ext cx="254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-4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432800" y="2962805"/>
            <a:ext cx="254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-5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432800" y="3724949"/>
            <a:ext cx="314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-(-3)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-3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432800" y="4672173"/>
            <a:ext cx="3271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-6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|)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6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79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5" grpId="0"/>
      <p:bldP spid="17" grpId="0"/>
      <p:bldP spid="19" grpId="0"/>
      <p:bldP spid="21" grpId="0"/>
      <p:bldP spid="27" grpId="0"/>
      <p:bldP spid="28" grpId="0"/>
      <p:bldP spid="2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/>
          <p:nvPr/>
        </p:nvSpPr>
        <p:spPr>
          <a:xfrm>
            <a:off x="0" y="0"/>
            <a:ext cx="12202872" cy="77980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ru-RU" alt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РЕШИМ ЗАДАЧИ</a:t>
            </a:r>
            <a:endParaRPr lang="ru-RU" alt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1520" y="925874"/>
            <a:ext cx="1083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1F16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200" b="1" dirty="0" smtClean="0">
                <a:solidFill>
                  <a:srgbClr val="1F16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dirty="0" smtClean="0">
                <a:solidFill>
                  <a:srgbClr val="1F16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Найдите число: а) противоположное; </a:t>
            </a:r>
          </a:p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б) обратное значению выражения.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31520" y="2057252"/>
            <a:ext cx="6685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1,5 · 4,8 + 1,5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5,2 = 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= 1,5 · (4,8 + 5,2) = 1,5 · 10 = 15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31520" y="3107176"/>
            <a:ext cx="70916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 5,2 · 9,8 - 3,8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5,2 = 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= 5,2 · (9,8 - 3,8) = 5,2 · 6 = 31,2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751840" y="4276130"/>
            <a:ext cx="72542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 3,2 · 3,5 + 3,5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6,8 = 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= 3,5 · (3,2 + 6,8) = 3,5 · 10 = 35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16636" y="5445084"/>
            <a:ext cx="75942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4) 16,4 · 15,3 - 16,4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5,3 = 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= 16,4 · (15,3 - 5,3) = 16,4 · 10 = 164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06080" y="2064052"/>
            <a:ext cx="7761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-15</a:t>
            </a:r>
            <a:endParaRPr lang="ru-RU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006080" y="3226118"/>
            <a:ext cx="1117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-31,2</a:t>
            </a:r>
            <a:endParaRPr lang="ru-RU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8006080" y="4229964"/>
            <a:ext cx="7761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-35</a:t>
            </a:r>
            <a:endParaRPr lang="ru-RU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8006080" y="5495337"/>
            <a:ext cx="1003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-164</a:t>
            </a:r>
            <a:endParaRPr lang="ru-RU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834880" y="2046671"/>
                <a:ext cx="583493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3200" b="1" i="1" smtClean="0">
                              <a:latin typeface="Cambria Math" panose="02040503050406030204" pitchFamily="18" charset="0"/>
                            </a:rPr>
                            <m:t>𝟏𝟓</m:t>
                          </m:r>
                        </m:den>
                      </m:f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4880" y="2046671"/>
                <a:ext cx="583493" cy="92519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9834880" y="4297639"/>
                <a:ext cx="583493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3200" b="1" i="1" smtClean="0">
                              <a:latin typeface="Cambria Math" panose="02040503050406030204" pitchFamily="18" charset="0"/>
                            </a:rPr>
                            <m:t>𝟑𝟓</m:t>
                          </m:r>
                        </m:den>
                      </m:f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4880" y="4297639"/>
                <a:ext cx="583493" cy="9251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9834879" y="5470545"/>
                <a:ext cx="828753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3200" b="1" i="1" smtClean="0">
                              <a:latin typeface="Cambria Math" panose="02040503050406030204" pitchFamily="18" charset="0"/>
                            </a:rPr>
                            <m:t>𝟏𝟔𝟒</m:t>
                          </m:r>
                        </m:den>
                      </m:f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4879" y="5470545"/>
                <a:ext cx="828753" cy="9251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9834880" y="3172155"/>
                <a:ext cx="828753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sz="3200" b="1" i="1" smtClean="0">
                              <a:latin typeface="Cambria Math" panose="02040503050406030204" pitchFamily="18" charset="0"/>
                            </a:rPr>
                            <m:t>𝟏𝟓𝟔</m:t>
                          </m:r>
                        </m:den>
                      </m:f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4880" y="3172155"/>
                <a:ext cx="828753" cy="93519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4279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68" grpId="0"/>
      <p:bldP spid="71" grpId="0"/>
      <p:bldP spid="72" grpId="0"/>
      <p:bldP spid="7" grpId="0"/>
      <p:bldP spid="73" grpId="0"/>
      <p:bldP spid="74" grpId="0"/>
      <p:bldP spid="75" grpId="0"/>
      <p:bldP spid="8" grpId="0"/>
      <p:bldP spid="76" grpId="0"/>
      <p:bldP spid="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/>
          <p:nvPr/>
        </p:nvSpPr>
        <p:spPr>
          <a:xfrm>
            <a:off x="0" y="0"/>
            <a:ext cx="12202872" cy="77980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ru-RU" alt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РЕШИМ ЗАДАЧИ</a:t>
            </a:r>
            <a:endParaRPr lang="ru-RU" alt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2740" y="1035894"/>
            <a:ext cx="11684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1F16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200" b="1" dirty="0" smtClean="0">
                <a:solidFill>
                  <a:srgbClr val="1F16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dirty="0" smtClean="0">
                <a:solidFill>
                  <a:srgbClr val="1F16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  <a:r>
              <a:rPr lang="ru-RU" sz="3200" dirty="0" smtClean="0">
                <a:solidFill>
                  <a:srgbClr val="1F16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Сколько целых чисел расположены на числовой оси между числами -12 и 12?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2) Сколько целых чисел расположены на числовой оси между числами а и -а? (а – натуральное число).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883920" y="3421451"/>
            <a:ext cx="10586720" cy="2031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вал 9"/>
          <p:cNvSpPr/>
          <p:nvPr/>
        </p:nvSpPr>
        <p:spPr>
          <a:xfrm>
            <a:off x="5577840" y="3326747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8077200" y="3310599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7670800" y="3310599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7264400" y="3321666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6858000" y="3326747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6014720" y="3311720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6451600" y="3326747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4734560" y="3310598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5156200" y="3310598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10322560" y="3330919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9987280" y="3324391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9611360" y="3312414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9245600" y="3328564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8839200" y="3313322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8483600" y="3327655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1137920" y="3321664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1595120" y="3326746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2052320" y="3316584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2509520" y="3310597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2946400" y="3310599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3403600" y="3323482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3840480" y="3321665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4297680" y="3306426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10657840" y="3321663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10993120" y="3310599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6329680" y="3584006"/>
            <a:ext cx="436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1F169A"/>
                </a:solidFill>
              </a:rPr>
              <a:t>0</a:t>
            </a:r>
            <a:endParaRPr lang="ru-RU" sz="3600" b="1" dirty="0">
              <a:solidFill>
                <a:srgbClr val="1F169A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795000" y="3530741"/>
            <a:ext cx="655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1F169A"/>
                </a:solidFill>
              </a:rPr>
              <a:t>12</a:t>
            </a:r>
            <a:endParaRPr lang="ru-RU" sz="3600" b="1" dirty="0">
              <a:solidFill>
                <a:srgbClr val="1F169A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07720" y="3584006"/>
            <a:ext cx="1005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1F169A"/>
                </a:solidFill>
              </a:rPr>
              <a:t>-12</a:t>
            </a:r>
            <a:endParaRPr lang="ru-RU" sz="3600" b="1" dirty="0">
              <a:solidFill>
                <a:srgbClr val="1F169A"/>
              </a:solidFill>
            </a:endParaRPr>
          </a:p>
        </p:txBody>
      </p:sp>
      <p:cxnSp>
        <p:nvCxnSpPr>
          <p:cNvPr id="39" name="Прямая со стрелкой 38"/>
          <p:cNvCxnSpPr/>
          <p:nvPr/>
        </p:nvCxnSpPr>
        <p:spPr>
          <a:xfrm>
            <a:off x="901700" y="5176271"/>
            <a:ext cx="10586720" cy="2031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Овал 39"/>
          <p:cNvSpPr/>
          <p:nvPr/>
        </p:nvSpPr>
        <p:spPr>
          <a:xfrm>
            <a:off x="5595620" y="5081567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8094980" y="5065419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7688580" y="5065419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7282180" y="5076486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6875780" y="5081567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6032500" y="5066540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Овал 45"/>
          <p:cNvSpPr/>
          <p:nvPr/>
        </p:nvSpPr>
        <p:spPr>
          <a:xfrm>
            <a:off x="6469380" y="5081567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4752340" y="5065418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5173980" y="5065418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Овал 48"/>
          <p:cNvSpPr/>
          <p:nvPr/>
        </p:nvSpPr>
        <p:spPr>
          <a:xfrm>
            <a:off x="10340340" y="5085739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10005060" y="5079211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9629140" y="5067234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9263380" y="5083384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8856980" y="5068142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8501380" y="5082475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155700" y="5076484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Овал 55"/>
          <p:cNvSpPr/>
          <p:nvPr/>
        </p:nvSpPr>
        <p:spPr>
          <a:xfrm>
            <a:off x="1612900" y="5081566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2070100" y="5071404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/>
          <p:cNvSpPr/>
          <p:nvPr/>
        </p:nvSpPr>
        <p:spPr>
          <a:xfrm>
            <a:off x="2527300" y="5065417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Овал 58"/>
          <p:cNvSpPr/>
          <p:nvPr/>
        </p:nvSpPr>
        <p:spPr>
          <a:xfrm>
            <a:off x="2964180" y="5065419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3421380" y="5078302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3858260" y="5076485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4315460" y="5081566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Овал 62"/>
          <p:cNvSpPr/>
          <p:nvPr/>
        </p:nvSpPr>
        <p:spPr>
          <a:xfrm>
            <a:off x="10675620" y="5076483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Овал 63"/>
          <p:cNvSpPr/>
          <p:nvPr/>
        </p:nvSpPr>
        <p:spPr>
          <a:xfrm>
            <a:off x="11010900" y="5065419"/>
            <a:ext cx="142240" cy="2623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TextBox 64"/>
          <p:cNvSpPr txBox="1"/>
          <p:nvPr/>
        </p:nvSpPr>
        <p:spPr>
          <a:xfrm>
            <a:off x="6347460" y="5338826"/>
            <a:ext cx="436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1F169A"/>
                </a:solidFill>
              </a:rPr>
              <a:t>0</a:t>
            </a:r>
            <a:endParaRPr lang="ru-RU" sz="3600" b="1" dirty="0">
              <a:solidFill>
                <a:srgbClr val="1F169A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0894060" y="5285561"/>
            <a:ext cx="563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1F169A"/>
                </a:solidFill>
              </a:rPr>
              <a:t>а</a:t>
            </a:r>
            <a:endParaRPr lang="ru-RU" sz="3600" b="1" dirty="0">
              <a:solidFill>
                <a:srgbClr val="1F169A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927100" y="5338826"/>
            <a:ext cx="706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1F169A"/>
                </a:solidFill>
              </a:rPr>
              <a:t>-а</a:t>
            </a:r>
            <a:endParaRPr lang="ru-RU" sz="3600" b="1" dirty="0">
              <a:solidFill>
                <a:srgbClr val="1F169A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32739" y="4165123"/>
            <a:ext cx="113836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</a:t>
            </a:r>
            <a:r>
              <a:rPr lang="ru-RU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шт</a:t>
            </a:r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+              1 </a:t>
            </a:r>
            <a:r>
              <a:rPr lang="ru-RU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шт</a:t>
            </a:r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+       </a:t>
            </a:r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</a:t>
            </a:r>
            <a:r>
              <a:rPr lang="ru-RU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шт</a:t>
            </a:r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=     </a:t>
            </a:r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 </a:t>
            </a:r>
            <a:r>
              <a:rPr lang="ru-RU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шт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392690" y="5985157"/>
            <a:ext cx="55887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 + 1 + а – 1 = 2а - 1  </a:t>
            </a:r>
            <a:r>
              <a:rPr lang="ru-RU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шт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328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4" grpId="0" animBg="1"/>
      <p:bldP spid="35" grpId="0" animBg="1"/>
      <p:bldP spid="36" grpId="0"/>
      <p:bldP spid="37" grpId="0"/>
      <p:bldP spid="38" grpId="0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/>
      <p:bldP spid="66" grpId="0"/>
      <p:bldP spid="67" grpId="0"/>
      <p:bldP spid="69" grpId="0"/>
      <p:bldP spid="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2"/>
          <p:cNvSpPr>
            <a:spLocks noGrp="1"/>
          </p:cNvSpPr>
          <p:nvPr>
            <p:ph idx="1"/>
          </p:nvPr>
        </p:nvSpPr>
        <p:spPr>
          <a:xfrm>
            <a:off x="850564" y="942109"/>
            <a:ext cx="10371619" cy="2403044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ru-RU" alt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Образ:</a:t>
            </a:r>
            <a:r>
              <a:rPr lang="ru-RU" altLang="ru-RU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altLang="ru-RU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модуль</a:t>
            </a:r>
            <a:r>
              <a:rPr lang="ru-RU" altLang="ru-RU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это баня, а знак « </a:t>
            </a:r>
            <a:r>
              <a:rPr lang="ru-RU" altLang="ru-RU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минус</a:t>
            </a:r>
            <a:r>
              <a:rPr lang="ru-RU" altLang="ru-RU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- грязь. Оказываясь под знаком модуля, отрицательное число «</a:t>
            </a:r>
            <a:r>
              <a:rPr lang="ru-RU" altLang="ru-RU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моется</a:t>
            </a:r>
            <a:r>
              <a:rPr lang="ru-RU" altLang="ru-RU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и выходит без знака «</a:t>
            </a:r>
            <a:r>
              <a:rPr lang="ru-RU" altLang="ru-RU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минус</a:t>
            </a:r>
            <a:r>
              <a:rPr lang="ru-RU" altLang="ru-RU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- чистым. В бане могут «</a:t>
            </a:r>
            <a:r>
              <a:rPr lang="ru-RU" altLang="ru-RU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мыться</a:t>
            </a:r>
            <a:r>
              <a:rPr lang="ru-RU" altLang="ru-RU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(т.е. стоять под знаком модуля) как </a:t>
            </a:r>
            <a:r>
              <a:rPr lang="ru-RU" alt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положительные, так и отрицательные числа.</a:t>
            </a:r>
            <a:r>
              <a:rPr lang="ru-RU" altLang="ru-RU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altLang="ru-RU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195" name="Picture 15" descr="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4270" y="3416590"/>
            <a:ext cx="4071938" cy="289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962833" y="3345153"/>
            <a:ext cx="4214812" cy="3000375"/>
          </a:xfrm>
          <a:prstGeom prst="rect">
            <a:avLst/>
          </a:prstGeom>
          <a:noFill/>
          <a:ln w="762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object 2"/>
          <p:cNvSpPr/>
          <p:nvPr/>
        </p:nvSpPr>
        <p:spPr>
          <a:xfrm>
            <a:off x="0" y="-7649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ru-RU" altLang="ru-RU"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ПОВТОРЕНИЕ</a:t>
            </a:r>
            <a:endParaRPr lang="ru-RU" alt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893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uild="p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67345" y="754927"/>
            <a:ext cx="9421091" cy="692295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Найдите модуль каждого из чисел: </a:t>
            </a: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-3; 4; -7; </a:t>
            </a:r>
            <a:r>
              <a:rPr lang="ru-RU" alt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3200" b="1" dirty="0" smtClean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61308" y="1447222"/>
            <a:ext cx="8229600" cy="4581526"/>
          </a:xfrm>
        </p:spPr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ru-RU" alt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|-3| = 3</a:t>
            </a: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ru-RU" alt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|4| = 4</a:t>
            </a: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ru-RU" alt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|-7| = 7</a:t>
            </a: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ru-RU" alt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|0| = 0</a:t>
            </a:r>
          </a:p>
          <a:p>
            <a:pPr marL="0" indent="0" eaLnBrk="1" hangingPunct="1">
              <a:buNone/>
            </a:pPr>
            <a:endParaRPr lang="ru-RU" alt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-7                   -3         0                4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2694636" y="5416548"/>
            <a:ext cx="7215188" cy="1588"/>
          </a:xfrm>
          <a:prstGeom prst="straightConnector1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7014079" y="5414960"/>
            <a:ext cx="214313" cy="3175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9067079" y="5435523"/>
            <a:ext cx="214313" cy="1588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5774458" y="5435524"/>
            <a:ext cx="214313" cy="1587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3290096" y="5435524"/>
            <a:ext cx="214313" cy="1587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bject 2"/>
          <p:cNvSpPr/>
          <p:nvPr/>
        </p:nvSpPr>
        <p:spPr>
          <a:xfrm>
            <a:off x="0" y="-7649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ru-RU" alt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endParaRPr lang="ru-RU" alt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3" descr="3d_professor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6050" y="1898939"/>
            <a:ext cx="3714750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588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100263" y="811212"/>
            <a:ext cx="8429192" cy="8667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40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Найдите модуль каждого из чисел:</a:t>
            </a:r>
          </a:p>
        </p:txBody>
      </p:sp>
      <p:sp>
        <p:nvSpPr>
          <p:cNvPr id="15363" name="Rectangle 15"/>
          <p:cNvSpPr>
            <a:spLocks noGrp="1" noChangeArrowheads="1"/>
          </p:cNvSpPr>
          <p:nvPr>
            <p:ph sz="half" idx="1"/>
          </p:nvPr>
        </p:nvSpPr>
        <p:spPr>
          <a:xfrm>
            <a:off x="2524125" y="1928813"/>
            <a:ext cx="2376488" cy="2952750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│12</a:t>
            </a: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│=</a:t>
            </a:r>
          </a:p>
          <a:p>
            <a:pPr eaLnBrk="1" hangingPunct="1"/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│7,08</a:t>
            </a: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│=</a:t>
            </a:r>
          </a:p>
          <a:p>
            <a:pPr eaLnBrk="1" hangingPunct="1"/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│- 6,32</a:t>
            </a: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│=</a:t>
            </a:r>
          </a:p>
          <a:p>
            <a:pPr eaLnBrk="1" hangingPunct="1"/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│0</a:t>
            </a: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│=</a:t>
            </a:r>
          </a:p>
          <a:p>
            <a:pPr eaLnBrk="1" hangingPunct="1"/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│ -72</a:t>
            </a: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│=</a:t>
            </a:r>
          </a:p>
        </p:txBody>
      </p:sp>
      <p:sp>
        <p:nvSpPr>
          <p:cNvPr id="152589" name="Rectangle 13"/>
          <p:cNvSpPr>
            <a:spLocks noGrp="1" noChangeArrowheads="1"/>
          </p:cNvSpPr>
          <p:nvPr>
            <p:ph sz="half" idx="2"/>
          </p:nvPr>
        </p:nvSpPr>
        <p:spPr>
          <a:xfrm>
            <a:off x="4080958" y="1928813"/>
            <a:ext cx="2808288" cy="3168650"/>
          </a:xfr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  <a:p>
            <a:pPr>
              <a:buNone/>
              <a:defRPr/>
            </a:pPr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7,08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6,32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  <a:p>
            <a:pPr>
              <a:buNone/>
              <a:defRPr/>
            </a:pPr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72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365" name="Рисунок 4" descr="19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6063" y="2143125"/>
            <a:ext cx="371475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00000"/>
              </a:lnSpc>
            </a:pPr>
            <a:r>
              <a:rPr lang="ru-RU" alt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endParaRPr lang="ru-RU" alt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294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2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2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2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2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2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2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2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2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2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2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2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2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2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2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2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2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2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2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2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2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25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25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25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25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25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353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РЕШИМ ЗАДАЧИ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2932" y="920747"/>
            <a:ext cx="115395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738.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Найдите значение выражения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|b|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где: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73448" y="1417485"/>
            <a:ext cx="3795968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1) а = -24 и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-14 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325791" y="2715289"/>
            <a:ext cx="3835862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2) а = -32 и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-45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304773" y="3951149"/>
            <a:ext cx="3674930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3) а = -7 и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-20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048071" y="5174771"/>
            <a:ext cx="4120554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4) а = -5 и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-15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624305" y="2275361"/>
            <a:ext cx="40751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· 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-24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-14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-24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endParaRPr lang="ru-RU" sz="3200" dirty="0">
              <a:solidFill>
                <a:srgbClr val="200AA6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638731" y="3515460"/>
            <a:ext cx="40751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· 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-32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-45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-32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endParaRPr lang="ru-RU" sz="3200" dirty="0">
              <a:solidFill>
                <a:srgbClr val="200AA6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638731" y="4770677"/>
            <a:ext cx="36199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· 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-7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-7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endParaRPr lang="ru-RU" sz="3200" dirty="0">
              <a:solidFill>
                <a:srgbClr val="200AA6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638731" y="5960420"/>
            <a:ext cx="36199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· 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-5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-15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-5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endParaRPr lang="ru-RU" sz="3200" dirty="0">
              <a:solidFill>
                <a:srgbClr val="200AA6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531936" y="2285986"/>
            <a:ext cx="34323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4 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24 - 14 </a:t>
            </a:r>
            <a:r>
              <a:rPr lang="ru-RU" sz="3200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endParaRPr lang="ru-RU" sz="3200" dirty="0">
              <a:solidFill>
                <a:srgbClr val="200A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8818092" y="2285986"/>
            <a:ext cx="12218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106</a:t>
            </a:r>
            <a:endParaRPr lang="ru-RU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531936" y="3529257"/>
            <a:ext cx="34323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4 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32 - 45 </a:t>
            </a:r>
            <a:r>
              <a:rPr lang="ru-RU" sz="3200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  <a:endParaRPr lang="ru-RU" sz="3200" dirty="0">
              <a:solidFill>
                <a:srgbClr val="200A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8861882" y="3529045"/>
            <a:ext cx="11991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115</a:t>
            </a:r>
            <a:endParaRPr lang="ru-RU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141706" y="4784474"/>
            <a:ext cx="29770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4 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7 - 20 </a:t>
            </a:r>
            <a:r>
              <a:rPr lang="ru-RU" sz="3200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3200" dirty="0">
              <a:solidFill>
                <a:srgbClr val="200A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8061817" y="4784474"/>
            <a:ext cx="9941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15</a:t>
            </a:r>
            <a:endParaRPr lang="ru-RU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084001" y="5960420"/>
            <a:ext cx="29770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4 </a:t>
            </a:r>
            <a:r>
              <a:rPr lang="en-US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5 - 15 </a:t>
            </a:r>
            <a:r>
              <a:rPr lang="ru-RU" sz="3200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3200" dirty="0">
              <a:solidFill>
                <a:srgbClr val="200A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8028362" y="5960420"/>
            <a:ext cx="9941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10</a:t>
            </a:r>
            <a:endParaRPr lang="ru-RU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0289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8" grpId="0"/>
      <p:bldP spid="19" grpId="0"/>
      <p:bldP spid="20" grpId="0"/>
      <p:bldP spid="2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8356b45924eecd4d1e14abeead2b837b1c5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11980</TotalTime>
  <Words>742</Words>
  <Application>Microsoft Office PowerPoint</Application>
  <PresentationFormat>Широкоэкранный</PresentationFormat>
  <Paragraphs>113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Тема Office</vt:lpstr>
      <vt:lpstr>МАТЕМАТИКА</vt:lpstr>
      <vt:lpstr>Противоположные числа</vt:lpstr>
      <vt:lpstr>Вычислите следующие значения:</vt:lpstr>
      <vt:lpstr>Презентация PowerPoint</vt:lpstr>
      <vt:lpstr>Презентация PowerPoint</vt:lpstr>
      <vt:lpstr>Презентация PowerPoint</vt:lpstr>
      <vt:lpstr>Найдите модуль каждого из чисел: -3; 4; -7; 0</vt:lpstr>
      <vt:lpstr>Найдите модуль каждого из чисел: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Пользователь</cp:lastModifiedBy>
  <cp:revision>901</cp:revision>
  <dcterms:created xsi:type="dcterms:W3CDTF">2020-08-26T00:15:27Z</dcterms:created>
  <dcterms:modified xsi:type="dcterms:W3CDTF">2021-01-26T17:33:40Z</dcterms:modified>
</cp:coreProperties>
</file>