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7" r:id="rId2"/>
    <p:sldId id="326" r:id="rId3"/>
    <p:sldId id="325" r:id="rId4"/>
    <p:sldId id="318" r:id="rId5"/>
    <p:sldId id="294" r:id="rId6"/>
    <p:sldId id="323" r:id="rId7"/>
    <p:sldId id="322" r:id="rId8"/>
    <p:sldId id="324" r:id="rId9"/>
    <p:sldId id="311" r:id="rId10"/>
  </p:sldIdLst>
  <p:sldSz cx="12192000" cy="6858000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0AA6"/>
    <a:srgbClr val="1F169A"/>
    <a:srgbClr val="5A2781"/>
    <a:srgbClr val="9C1414"/>
    <a:srgbClr val="FF99FF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07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81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9862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896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042447" y="3383611"/>
            <a:ext cx="6256426" cy="169180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54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РЕШЕНИЕ ЗАДАЧ</a:t>
            </a:r>
            <a:endParaRPr lang="ru-RU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007378" y="2843377"/>
            <a:ext cx="595744" cy="23413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86936" y="513132"/>
            <a:ext cx="575036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277979"/>
            <a:ext cx="1276313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4314" y="2815427"/>
            <a:ext cx="3232702" cy="2676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35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РЕШИМ ЗАДАЧИ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414170" y="1072237"/>
                <a:ext cx="9446778" cy="8927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3200" b="1" dirty="0" smtClean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748. </a:t>
                </a: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Вычислите: </a:t>
                </a:r>
                <a14:m>
                  <m:oMath xmlns:m="http://schemas.openxmlformats.org/officeDocument/2006/math">
                    <m:r>
                      <a:rPr lang="ru-RU" sz="3600" b="1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(</m:t>
                    </m:r>
                    <m:r>
                      <a:rPr lang="ru-RU" sz="3600" b="1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𝟐</m:t>
                    </m:r>
                    <m:f>
                      <m:fPr>
                        <m:ctrlPr>
                          <a:rPr lang="en-US" sz="36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36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𝟐</m:t>
                        </m:r>
                      </m:den>
                    </m:f>
                    <m:r>
                      <a:rPr lang="ru-RU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−</m:t>
                    </m:r>
                    <m:r>
                      <a:rPr lang="ru-RU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𝟏</m:t>
                    </m:r>
                    <m:f>
                      <m:fPr>
                        <m:ctrlPr>
                          <a:rPr lang="en-US" sz="36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36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𝟖</m:t>
                        </m:r>
                      </m:den>
                    </m:f>
                    <m:r>
                      <a:rPr lang="ru-RU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)∙(</m:t>
                    </m:r>
                    <m:r>
                      <a:rPr lang="ru-RU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𝟑</m:t>
                    </m:r>
                    <m:f>
                      <m:fPr>
                        <m:ctrlPr>
                          <a:rPr lang="en-US" sz="36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36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𝟐</m:t>
                        </m:r>
                      </m:den>
                    </m:f>
                    <m:r>
                      <a:rPr lang="ru-RU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−</m:t>
                    </m:r>
                    <m:f>
                      <m:fPr>
                        <m:ctrlPr>
                          <a:rPr lang="en-US" sz="36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36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𝟔</m:t>
                        </m:r>
                      </m:den>
                    </m:f>
                    <m:r>
                      <a:rPr lang="ru-RU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)</m:t>
                    </m:r>
                    <m:r>
                      <a:rPr lang="ru-RU" sz="36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r>
                      <a:rPr lang="ru-RU" sz="36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𝟏</m:t>
                    </m:r>
                    <m:f>
                      <m:fPr>
                        <m:ctrlPr>
                          <a:rPr lang="en-US" sz="36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36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𝟖</m:t>
                        </m:r>
                      </m:den>
                    </m:f>
                  </m:oMath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4170" y="1072237"/>
                <a:ext cx="9446778" cy="892745"/>
              </a:xfrm>
              <a:prstGeom prst="rect">
                <a:avLst/>
              </a:prstGeom>
              <a:blipFill>
                <a:blip r:embed="rId2"/>
                <a:stretch>
                  <a:fillRect l="-1677" b="-61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39262" y="2421560"/>
                <a:ext cx="5010924" cy="10177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(</m:t>
                      </m:r>
                      <m:r>
                        <a:rPr lang="ru-RU" sz="3200" b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𝟐</m:t>
                      </m:r>
                      <m:f>
                        <m:fPr>
                          <m:ctrlPr>
                            <a:rPr lang="en-US" sz="3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3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ru-RU" sz="3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𝟐</m:t>
                          </m:r>
                        </m:den>
                      </m:f>
                      <m:r>
                        <a:rPr lang="ru-RU" sz="32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−</m:t>
                      </m:r>
                      <m:r>
                        <a:rPr lang="ru-RU" sz="32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𝟏</m:t>
                      </m:r>
                      <m:f>
                        <m:fPr>
                          <m:ctrlPr>
                            <a:rPr lang="en-US" sz="3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3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𝟑</m:t>
                          </m:r>
                        </m:num>
                        <m:den>
                          <m:r>
                            <a:rPr lang="ru-RU" sz="3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𝟖</m:t>
                          </m:r>
                        </m:den>
                      </m:f>
                      <m:r>
                        <a:rPr lang="ru-RU" sz="32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)∙(</m:t>
                      </m:r>
                      <m:r>
                        <a:rPr lang="ru-RU" sz="32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𝟑</m:t>
                      </m:r>
                      <m:f>
                        <m:fPr>
                          <m:ctrlPr>
                            <a:rPr lang="en-US" sz="3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3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ru-RU" sz="3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𝟐</m:t>
                          </m:r>
                        </m:den>
                      </m:f>
                      <m:r>
                        <a:rPr lang="ru-RU" sz="32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3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3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𝟑</m:t>
                          </m:r>
                        </m:num>
                        <m:den>
                          <m:r>
                            <a:rPr lang="ru-RU" sz="3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𝟔</m:t>
                          </m:r>
                        </m:den>
                      </m:f>
                      <m:r>
                        <a:rPr lang="ru-RU" sz="32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)∙</m:t>
                      </m:r>
                      <m:r>
                        <a:rPr lang="ru-RU" sz="32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𝟏</m:t>
                      </m:r>
                      <m:f>
                        <m:fPr>
                          <m:ctrlPr>
                            <a:rPr lang="en-US" sz="3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3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𝟑</m:t>
                          </m:r>
                        </m:num>
                        <m:den>
                          <m:r>
                            <a:rPr lang="ru-RU" sz="3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62" y="2421560"/>
                <a:ext cx="5010924" cy="10177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750186" y="2421560"/>
                <a:ext cx="6113405" cy="11988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d>
                        <m:dPr>
                          <m:ctrlPr>
                            <a:rPr lang="ru-RU" sz="3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ru-RU" sz="3200" b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𝟐</m:t>
                          </m:r>
                          <m:f>
                            <m:fPr>
                              <m:ctrlPr>
                                <a:rPr lang="en-US" sz="32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fPr>
                            <m:num>
                              <m:r>
                                <a:rPr lang="ru-RU" sz="32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itchFamily="34" charset="0"/>
                                </a:rPr>
                                <m:t>𝟒</m:t>
                              </m:r>
                            </m:num>
                            <m:den>
                              <m:r>
                                <a:rPr lang="ru-RU" sz="32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itchFamily="34" charset="0"/>
                                </a:rPr>
                                <m:t>𝟖</m:t>
                              </m:r>
                            </m:den>
                          </m:f>
                          <m:r>
                            <a:rPr lang="ru-RU" sz="3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−</m:t>
                          </m:r>
                          <m:r>
                            <a:rPr lang="ru-RU" sz="3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𝟏</m:t>
                          </m:r>
                          <m:f>
                            <m:fPr>
                              <m:ctrlPr>
                                <a:rPr lang="en-US" sz="32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fPr>
                            <m:num>
                              <m:r>
                                <a:rPr lang="ru-RU" sz="32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itchFamily="34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ru-RU" sz="32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itchFamily="34" charset="0"/>
                                </a:rPr>
                                <m:t>𝟖</m:t>
                              </m:r>
                            </m:den>
                          </m:f>
                        </m:e>
                      </m:d>
                      <m:r>
                        <a:rPr lang="ru-RU" sz="32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d>
                        <m:dPr>
                          <m:ctrlPr>
                            <a:rPr lang="ru-RU" sz="3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ru-RU" sz="3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𝟑</m:t>
                          </m:r>
                          <m:f>
                            <m:fPr>
                              <m:ctrlPr>
                                <a:rPr lang="en-US" sz="32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fPr>
                            <m:num>
                              <m:r>
                                <a:rPr lang="ru-RU" sz="32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itchFamily="34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ru-RU" sz="32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itchFamily="34" charset="0"/>
                                </a:rPr>
                                <m:t>𝟔</m:t>
                              </m:r>
                            </m:den>
                          </m:f>
                          <m:r>
                            <a:rPr lang="ru-RU" sz="3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32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fPr>
                            <m:num>
                              <m:r>
                                <a:rPr lang="ru-RU" sz="32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itchFamily="34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ru-RU" sz="32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itchFamily="34" charset="0"/>
                                </a:rPr>
                                <m:t>𝟔</m:t>
                              </m:r>
                            </m:den>
                          </m:f>
                        </m:e>
                      </m:d>
                      <m:r>
                        <a:rPr lang="ru-RU" sz="32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r>
                        <a:rPr lang="ru-RU" sz="32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𝟏</m:t>
                      </m:r>
                      <m:f>
                        <m:fPr>
                          <m:ctrlPr>
                            <a:rPr lang="en-US" sz="3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3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𝟑</m:t>
                          </m:r>
                        </m:num>
                        <m:den>
                          <m:r>
                            <a:rPr lang="ru-RU" sz="3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𝟖</m:t>
                          </m:r>
                        </m:den>
                      </m:f>
                      <m:r>
                        <a:rPr lang="ru-RU" sz="3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0186" y="2421560"/>
                <a:ext cx="6113405" cy="11988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95954" y="4285970"/>
                <a:ext cx="3076675" cy="10177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r>
                        <a:rPr lang="ru-RU" sz="32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𝟏</m:t>
                      </m:r>
                      <m:f>
                        <m:fPr>
                          <m:ctrlPr>
                            <a:rPr lang="en-US" sz="3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3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ru-RU" sz="3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𝟖</m:t>
                          </m:r>
                        </m:den>
                      </m:f>
                      <m:r>
                        <a:rPr lang="ru-RU" sz="32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r>
                        <a:rPr lang="ru-RU" sz="3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𝟑</m:t>
                      </m:r>
                      <m:r>
                        <a:rPr lang="ru-RU" sz="32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r>
                        <a:rPr lang="ru-RU" sz="32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𝟏</m:t>
                      </m:r>
                      <m:f>
                        <m:fPr>
                          <m:ctrlPr>
                            <a:rPr lang="en-US" sz="3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3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𝟑</m:t>
                          </m:r>
                        </m:num>
                        <m:den>
                          <m:r>
                            <a:rPr lang="ru-RU" sz="3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𝟖</m:t>
                          </m:r>
                        </m:den>
                      </m:f>
                      <m:r>
                        <a:rPr lang="ru-RU" sz="3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954" y="4285970"/>
                <a:ext cx="3076675" cy="101771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3475781" y="4279124"/>
                <a:ext cx="2274405" cy="10177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3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𝟗</m:t>
                          </m:r>
                        </m:num>
                        <m:den>
                          <m:r>
                            <a:rPr lang="ru-RU" sz="3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𝟖</m:t>
                          </m:r>
                        </m:den>
                      </m:f>
                      <m:r>
                        <a:rPr lang="ru-RU" sz="32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r>
                        <a:rPr lang="ru-RU" sz="3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𝟑</m:t>
                      </m:r>
                      <m:r>
                        <a:rPr lang="ru-RU" sz="32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3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3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𝟏𝟏</m:t>
                          </m:r>
                        </m:num>
                        <m:den>
                          <m:r>
                            <a:rPr lang="ru-RU" sz="3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𝟖</m:t>
                          </m:r>
                        </m:den>
                      </m:f>
                      <m:r>
                        <a:rPr lang="ru-RU" sz="3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5781" y="4279124"/>
                <a:ext cx="2274405" cy="101771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5750186" y="4285970"/>
                <a:ext cx="4462568" cy="10177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3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𝟗</m:t>
                          </m:r>
                        </m:num>
                        <m:den>
                          <m:r>
                            <a:rPr lang="ru-RU" sz="3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𝟖</m:t>
                          </m:r>
                        </m:den>
                      </m:f>
                      <m:r>
                        <a:rPr lang="ru-RU" sz="32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3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3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𝟑</m:t>
                          </m:r>
                        </m:num>
                        <m:den>
                          <m:r>
                            <a:rPr lang="ru-RU" sz="3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𝟏</m:t>
                          </m:r>
                        </m:den>
                      </m:f>
                      <m:r>
                        <a:rPr lang="ru-RU" sz="32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3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3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𝟏𝟏</m:t>
                          </m:r>
                        </m:num>
                        <m:den>
                          <m:r>
                            <a:rPr lang="ru-RU" sz="3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𝟖</m:t>
                          </m:r>
                        </m:den>
                      </m:f>
                      <m:r>
                        <a:rPr lang="ru-RU" sz="3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3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𝟐𝟗𝟕</m:t>
                          </m:r>
                        </m:num>
                        <m:den>
                          <m:r>
                            <a:rPr lang="ru-RU" sz="3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𝟔𝟒</m:t>
                          </m:r>
                        </m:den>
                      </m:f>
                      <m:r>
                        <a:rPr lang="ru-RU" sz="3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r>
                        <a:rPr lang="ru-RU" sz="3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𝟒</m:t>
                      </m:r>
                      <m:f>
                        <m:fPr>
                          <m:ctrlPr>
                            <a:rPr lang="en-US" sz="3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3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𝟒𝟏</m:t>
                          </m:r>
                        </m:num>
                        <m:den>
                          <m:r>
                            <a:rPr lang="ru-RU" sz="3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𝟔𝟒</m:t>
                          </m:r>
                        </m:den>
                      </m:f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0186" y="4285970"/>
                <a:ext cx="4462568" cy="101771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542955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 build="allAtOnce"/>
      <p:bldP spid="8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774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ПОВТОРЕНИЕ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46833" y="700470"/>
            <a:ext cx="94259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Следующие числа распределите по столбцам: </a:t>
            </a:r>
          </a:p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2;    5;    -3;    7;    -6;   4;   1,3;   3;   0;   -7;   6;  -4;  -2,5.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4318224"/>
              </p:ext>
            </p:extLst>
          </p:nvPr>
        </p:nvGraphicFramePr>
        <p:xfrm>
          <a:off x="319881" y="1773157"/>
          <a:ext cx="11563110" cy="45415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181946">
                  <a:extLst>
                    <a:ext uri="{9D8B030D-6E8A-4147-A177-3AD203B41FA5}">
                      <a16:colId xmlns:a16="http://schemas.microsoft.com/office/drawing/2014/main" val="2080375661"/>
                    </a:ext>
                  </a:extLst>
                </a:gridCol>
                <a:gridCol w="1476900">
                  <a:extLst>
                    <a:ext uri="{9D8B030D-6E8A-4147-A177-3AD203B41FA5}">
                      <a16:colId xmlns:a16="http://schemas.microsoft.com/office/drawing/2014/main" val="3140402892"/>
                    </a:ext>
                  </a:extLst>
                </a:gridCol>
                <a:gridCol w="2092037">
                  <a:extLst>
                    <a:ext uri="{9D8B030D-6E8A-4147-A177-3AD203B41FA5}">
                      <a16:colId xmlns:a16="http://schemas.microsoft.com/office/drawing/2014/main" val="2545455832"/>
                    </a:ext>
                  </a:extLst>
                </a:gridCol>
                <a:gridCol w="2299854">
                  <a:extLst>
                    <a:ext uri="{9D8B030D-6E8A-4147-A177-3AD203B41FA5}">
                      <a16:colId xmlns:a16="http://schemas.microsoft.com/office/drawing/2014/main" val="3194689195"/>
                    </a:ext>
                  </a:extLst>
                </a:gridCol>
                <a:gridCol w="2244437">
                  <a:extLst>
                    <a:ext uri="{9D8B030D-6E8A-4147-A177-3AD203B41FA5}">
                      <a16:colId xmlns:a16="http://schemas.microsoft.com/office/drawing/2014/main" val="1919238362"/>
                    </a:ext>
                  </a:extLst>
                </a:gridCol>
                <a:gridCol w="2267936">
                  <a:extLst>
                    <a:ext uri="{9D8B030D-6E8A-4147-A177-3AD203B41FA5}">
                      <a16:colId xmlns:a16="http://schemas.microsoft.com/office/drawing/2014/main" val="41764134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Чётные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Нечётные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Натуральные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Положительные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Отрицательные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Целые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37875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46115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-6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01395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-7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87945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0403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-6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-7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-2,5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3277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9577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21763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-3;</a:t>
                      </a:r>
                      <a:r>
                        <a:rPr lang="ru-RU" sz="2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-6; -7;</a:t>
                      </a:r>
                      <a:r>
                        <a:rPr lang="ru-RU" sz="2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-4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69726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81949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774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№ 705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1260" y="1159409"/>
            <a:ext cx="1083209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На числовой оси обозначьте точки, соответствующие числам: </a:t>
            </a:r>
          </a:p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– 2 и 2;    2) 3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и 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3;   3) – 4 и 4;   4) 1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и 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</a:p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каком расстоянии от начала отсчета лежат точки, соответствующие каждой паре чисел?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1613403" y="4656718"/>
            <a:ext cx="8444346" cy="3118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6369368" y="4570131"/>
            <a:ext cx="145473" cy="1662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10" name="Овал 9"/>
          <p:cNvSpPr/>
          <p:nvPr/>
        </p:nvSpPr>
        <p:spPr>
          <a:xfrm>
            <a:off x="5612781" y="4570131"/>
            <a:ext cx="145473" cy="16625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12" name="Овал 11"/>
          <p:cNvSpPr/>
          <p:nvPr/>
        </p:nvSpPr>
        <p:spPr>
          <a:xfrm>
            <a:off x="7107813" y="4563208"/>
            <a:ext cx="145473" cy="1662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14" name="Овал 13"/>
          <p:cNvSpPr/>
          <p:nvPr/>
        </p:nvSpPr>
        <p:spPr>
          <a:xfrm>
            <a:off x="7880900" y="4563208"/>
            <a:ext cx="145473" cy="1662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18" name="Овал 17"/>
          <p:cNvSpPr/>
          <p:nvPr/>
        </p:nvSpPr>
        <p:spPr>
          <a:xfrm>
            <a:off x="4915985" y="4570131"/>
            <a:ext cx="145473" cy="1662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19" name="Овал 18"/>
          <p:cNvSpPr/>
          <p:nvPr/>
        </p:nvSpPr>
        <p:spPr>
          <a:xfrm>
            <a:off x="4171208" y="4570132"/>
            <a:ext cx="145473" cy="166254"/>
          </a:xfrm>
          <a:prstGeom prst="ellipse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23" name="TextBox 22"/>
          <p:cNvSpPr txBox="1"/>
          <p:nvPr/>
        </p:nvSpPr>
        <p:spPr>
          <a:xfrm>
            <a:off x="3932136" y="4805298"/>
            <a:ext cx="623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89649" y="4829859"/>
            <a:ext cx="391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675172" y="4829895"/>
            <a:ext cx="6035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30763" y="4803206"/>
            <a:ext cx="623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3348055" y="4570131"/>
            <a:ext cx="145473" cy="1662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29" name="TextBox 28"/>
          <p:cNvSpPr txBox="1"/>
          <p:nvPr/>
        </p:nvSpPr>
        <p:spPr>
          <a:xfrm>
            <a:off x="7762694" y="4788341"/>
            <a:ext cx="374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994942" y="4803206"/>
            <a:ext cx="483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237308" y="4816004"/>
            <a:ext cx="44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2574451" y="4583986"/>
            <a:ext cx="145473" cy="1662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38" name="Овал 37"/>
          <p:cNvSpPr/>
          <p:nvPr/>
        </p:nvSpPr>
        <p:spPr>
          <a:xfrm>
            <a:off x="8608580" y="4556276"/>
            <a:ext cx="145473" cy="1662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6" name="TextBox 5"/>
          <p:cNvSpPr txBox="1"/>
          <p:nvPr/>
        </p:nvSpPr>
        <p:spPr>
          <a:xfrm>
            <a:off x="5434229" y="3865418"/>
            <a:ext cx="578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494056" y="4788342"/>
            <a:ext cx="374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354722" y="4803206"/>
            <a:ext cx="623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-4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3015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10" grpId="0" animBg="1"/>
      <p:bldP spid="12" grpId="0" animBg="1"/>
      <p:bldP spid="14" grpId="0" animBg="1"/>
      <p:bldP spid="18" grpId="0" animBg="1"/>
      <p:bldP spid="19" grpId="0" animBg="1"/>
      <p:bldP spid="23" grpId="0"/>
      <p:bldP spid="24" grpId="0"/>
      <p:bldP spid="27" grpId="0"/>
      <p:bldP spid="28" grpId="0"/>
      <p:bldP spid="34" grpId="0" animBg="1"/>
      <p:bldP spid="29" grpId="0"/>
      <p:bldP spid="35" grpId="0"/>
      <p:bldP spid="36" grpId="0"/>
      <p:bldP spid="37" grpId="0" animBg="1"/>
      <p:bldP spid="38" grpId="0" animBg="1"/>
      <p:bldP spid="6" grpId="0"/>
      <p:bldP spid="39" grpId="0"/>
      <p:bldP spid="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35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№ 707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12174" y="1010018"/>
            <a:ext cx="1059313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Отметьте точку: 1) А, которая на 2 см 5 мм левее; 2) В, которая на 3 см правее; 3) С, которая на 4 см левее; 4)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которая на 5 см 5 мм правее точки О и запишите их координаты. 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1590891" y="3778839"/>
            <a:ext cx="9372597" cy="6580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5524890" y="3713019"/>
            <a:ext cx="145473" cy="1662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796316" y="3726869"/>
            <a:ext cx="145473" cy="1662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277190" y="3719951"/>
            <a:ext cx="145473" cy="16625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7050277" y="3706096"/>
            <a:ext cx="145473" cy="16625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057652" y="3726874"/>
            <a:ext cx="145473" cy="16625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271310" y="3740730"/>
            <a:ext cx="145473" cy="16625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238983" y="3887437"/>
            <a:ext cx="623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-4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22351" y="3886238"/>
            <a:ext cx="1141438" cy="51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95445" y="3154695"/>
            <a:ext cx="511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21091" y="3229626"/>
            <a:ext cx="511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84728" y="3889664"/>
            <a:ext cx="8084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-2,5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624533" y="3865413"/>
            <a:ext cx="8114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5,5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360180" y="3188069"/>
            <a:ext cx="511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581624" y="4821622"/>
            <a:ext cx="17884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 (-2,5)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217369" y="4821622"/>
            <a:ext cx="1518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(3)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345877" y="4821621"/>
            <a:ext cx="1518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 (-4)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2475867" y="3726874"/>
            <a:ext cx="145473" cy="16625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9884777" y="3678388"/>
            <a:ext cx="145473" cy="16625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9433275" y="3692231"/>
            <a:ext cx="145473" cy="16625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8656031" y="3699159"/>
            <a:ext cx="145473" cy="16625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3541295" y="3210622"/>
            <a:ext cx="511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722478" y="3859650"/>
            <a:ext cx="525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767262" y="3173578"/>
            <a:ext cx="525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686386" y="4821620"/>
            <a:ext cx="18762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(5,5)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Овал 35"/>
          <p:cNvSpPr/>
          <p:nvPr/>
        </p:nvSpPr>
        <p:spPr>
          <a:xfrm>
            <a:off x="3669716" y="3740724"/>
            <a:ext cx="145473" cy="1662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7866495" y="3699164"/>
            <a:ext cx="145473" cy="1662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5673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7" grpId="0" animBg="1"/>
      <p:bldP spid="8" grpId="0" animBg="1"/>
      <p:bldP spid="10" grpId="0" animBg="1"/>
      <p:bldP spid="11" grpId="0" animBg="1"/>
      <p:bldP spid="12" grpId="0" animBg="1"/>
      <p:bldP spid="13" grpId="0"/>
      <p:bldP spid="16" grpId="0"/>
      <p:bldP spid="17" grpId="0"/>
      <p:bldP spid="18" grpId="0"/>
      <p:bldP spid="19" grpId="0"/>
      <p:bldP spid="21" grpId="0"/>
      <p:bldP spid="22" grpId="0"/>
      <p:bldP spid="23" grpId="0"/>
      <p:bldP spid="25" grpId="0" animBg="1"/>
      <p:bldP spid="26" grpId="0" animBg="1"/>
      <p:bldP spid="28" grpId="0" animBg="1"/>
      <p:bldP spid="29" grpId="0" animBg="1"/>
      <p:bldP spid="30" grpId="0"/>
      <p:bldP spid="31" grpId="0"/>
      <p:bldP spid="32" grpId="0"/>
      <p:bldP spid="34" grpId="0"/>
      <p:bldP spid="3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35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№ 708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90624" y="902629"/>
            <a:ext cx="874868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координатной прямой отметьте точки:</a:t>
            </a:r>
          </a:p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правее числа 3; 2) правее числа – 5; </a:t>
            </a:r>
          </a:p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3) левее числа – 2; 4) левее числа 0 </a:t>
            </a:r>
          </a:p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 запишите их координаты. 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586208" y="5424335"/>
            <a:ext cx="1666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(-1)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416989" y="4608335"/>
            <a:ext cx="14456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 (4)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145664" y="4608335"/>
            <a:ext cx="15322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 (-3)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086869" y="5424335"/>
            <a:ext cx="1756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(-4)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V="1">
            <a:off x="775855" y="3778840"/>
            <a:ext cx="10187633" cy="6580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5524890" y="3713019"/>
            <a:ext cx="145473" cy="16625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4796316" y="3726869"/>
            <a:ext cx="145473" cy="1662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6277190" y="3719951"/>
            <a:ext cx="145473" cy="16625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7050277" y="3706096"/>
            <a:ext cx="145473" cy="16625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4057652" y="3726874"/>
            <a:ext cx="145473" cy="16625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3271310" y="3740730"/>
            <a:ext cx="145473" cy="16625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238983" y="3887437"/>
            <a:ext cx="623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-4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422351" y="3886238"/>
            <a:ext cx="1141438" cy="51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65570" y="3182866"/>
            <a:ext cx="511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109879" y="3180820"/>
            <a:ext cx="511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533778" y="3886205"/>
            <a:ext cx="5196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-5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360180" y="3174214"/>
            <a:ext cx="511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2475867" y="3726874"/>
            <a:ext cx="145473" cy="1662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10120456" y="3678388"/>
            <a:ext cx="145473" cy="16625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9433275" y="3692231"/>
            <a:ext cx="145473" cy="16625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8656031" y="3699159"/>
            <a:ext cx="145473" cy="1662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8545734" y="3141308"/>
            <a:ext cx="511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722478" y="3859650"/>
            <a:ext cx="525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685107" y="3174104"/>
            <a:ext cx="525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1757410" y="3754579"/>
            <a:ext cx="145473" cy="16625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7866495" y="3699164"/>
            <a:ext cx="145473" cy="16625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8557080" y="3854441"/>
            <a:ext cx="405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043193" y="3886205"/>
            <a:ext cx="5338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805208" y="3889676"/>
            <a:ext cx="623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583206" y="3886205"/>
            <a:ext cx="5196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9312" y="1024332"/>
            <a:ext cx="2580545" cy="1864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6106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1" grpId="0"/>
      <p:bldP spid="22" grpId="0"/>
      <p:bldP spid="34" grpId="0"/>
      <p:bldP spid="35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/>
      <p:bldP spid="18" grpId="0"/>
      <p:bldP spid="19" grpId="0"/>
      <p:bldP spid="20" grpId="0"/>
      <p:bldP spid="27" grpId="0"/>
      <p:bldP spid="28" grpId="0" animBg="1"/>
      <p:bldP spid="31" grpId="0" animBg="1"/>
      <p:bldP spid="32" grpId="0"/>
      <p:bldP spid="33" grpId="0"/>
      <p:bldP spid="36" grpId="0"/>
      <p:bldP spid="37" grpId="0" animBg="1"/>
      <p:bldP spid="38" grpId="0" animBg="1"/>
      <p:bldP spid="39" grpId="0"/>
      <p:bldP spid="40" grpId="0"/>
      <p:bldP spid="41" grpId="0"/>
      <p:bldP spid="4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35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№ 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71</a:t>
            </a:r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68042" y="1010018"/>
            <a:ext cx="108619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Точка А лежит правее начала отсчета О на 4 см, а точка В на 5 см левее. Где расположены точки С и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относительно точки О? 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703" y="2819902"/>
            <a:ext cx="11098298" cy="15327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41963" y="3600109"/>
            <a:ext cx="609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53601" y="3641674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85052" y="4851212"/>
            <a:ext cx="899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 (0),    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(4),      B (-5),     C (-3),      D(5).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5243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4" grpId="0"/>
      <p:bldP spid="7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35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№ 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61430" y="929991"/>
            <a:ext cx="106486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Отметьте на координатной прямой две точки, равноудаленные от числа – 3, запишите их координаты. Запишите еще три пары таких чисел.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1122218" y="3712351"/>
            <a:ext cx="9615055" cy="43404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5268746" y="3652000"/>
            <a:ext cx="145473" cy="16625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470594" y="3652000"/>
            <a:ext cx="145473" cy="1662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062611" y="3658932"/>
            <a:ext cx="145473" cy="1662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6891118" y="3645077"/>
            <a:ext cx="145473" cy="16625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3718378" y="3652000"/>
            <a:ext cx="145473" cy="16625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3531114" y="3814081"/>
            <a:ext cx="623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89745" y="3804907"/>
            <a:ext cx="5458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-4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46484" y="3084567"/>
            <a:ext cx="511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45319" y="3101551"/>
            <a:ext cx="511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56805" y="3832109"/>
            <a:ext cx="5889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723536" y="3804394"/>
            <a:ext cx="623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349911" y="3085052"/>
            <a:ext cx="511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2233578" y="3665855"/>
            <a:ext cx="145473" cy="16625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7653124" y="3645072"/>
            <a:ext cx="145473" cy="166254"/>
          </a:xfrm>
          <a:prstGeom prst="ellipse">
            <a:avLst/>
          </a:prstGeom>
          <a:solidFill>
            <a:srgbClr val="200A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5879489" y="3832109"/>
            <a:ext cx="525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9204841" y="3631212"/>
            <a:ext cx="145473" cy="166254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8413742" y="3638140"/>
            <a:ext cx="145473" cy="16625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5929745" y="3084567"/>
            <a:ext cx="504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719372" y="3821326"/>
            <a:ext cx="525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762096" y="3084747"/>
            <a:ext cx="525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583977" y="3098907"/>
            <a:ext cx="511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033054" y="3804394"/>
            <a:ext cx="525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-7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547487" y="3804394"/>
            <a:ext cx="4356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318958" y="3804394"/>
            <a:ext cx="4608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9087326" y="3804394"/>
            <a:ext cx="525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Овал 37"/>
          <p:cNvSpPr/>
          <p:nvPr/>
        </p:nvSpPr>
        <p:spPr>
          <a:xfrm>
            <a:off x="1513138" y="3665850"/>
            <a:ext cx="145473" cy="166254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2995638" y="3652000"/>
            <a:ext cx="145473" cy="166254"/>
          </a:xfrm>
          <a:prstGeom prst="ellipse">
            <a:avLst/>
          </a:prstGeom>
          <a:solidFill>
            <a:srgbClr val="200A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1284024" y="3804394"/>
            <a:ext cx="525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-8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482479" y="3084747"/>
            <a:ext cx="525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8253850" y="3084711"/>
            <a:ext cx="525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9059616" y="3073354"/>
            <a:ext cx="525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340727" y="3114920"/>
            <a:ext cx="511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065074" y="3114920"/>
            <a:ext cx="511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9696" y="4622511"/>
            <a:ext cx="3057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(-4)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и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 (-2)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169874" y="5369311"/>
            <a:ext cx="30769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 (-5)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и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D (-1)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630735" y="4622510"/>
            <a:ext cx="3022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 (-6)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N (-0)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605237" y="5365942"/>
            <a:ext cx="28772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(-7) 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и 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 (1)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930589" y="4633328"/>
            <a:ext cx="2903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 (-8)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Q (2)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6335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6" grpId="0" animBg="1"/>
      <p:bldP spid="7" grpId="0" animBg="1"/>
      <p:bldP spid="8" grpId="0" animBg="1"/>
      <p:bldP spid="10" grpId="0" animBg="1"/>
      <p:bldP spid="11" grpId="0" animBg="1"/>
      <p:bldP spid="13" grpId="0"/>
      <p:bldP spid="15" grpId="0"/>
      <p:bldP spid="16" grpId="0"/>
      <p:bldP spid="17" grpId="0"/>
      <p:bldP spid="18" grpId="0"/>
      <p:bldP spid="19" grpId="0"/>
      <p:bldP spid="20" grpId="0"/>
      <p:bldP spid="25" grpId="0" animBg="1"/>
      <p:bldP spid="26" grpId="0" animBg="1"/>
      <p:bldP spid="27" grpId="0"/>
      <p:bldP spid="28" grpId="0" animBg="1"/>
      <p:bldP spid="29" grpId="0" animBg="1"/>
      <p:bldP spid="30" grpId="0"/>
      <p:bldP spid="31" grpId="0"/>
      <p:bldP spid="32" grpId="0"/>
      <p:bldP spid="36" grpId="0"/>
      <p:bldP spid="33" grpId="0"/>
      <p:bldP spid="34" grpId="0"/>
      <p:bldP spid="35" grpId="0"/>
      <p:bldP spid="37" grpId="0"/>
      <p:bldP spid="38" grpId="0" animBg="1"/>
      <p:bldP spid="39" grpId="0" animBg="1"/>
      <p:bldP spid="40" grpId="0"/>
      <p:bldP spid="41" grpId="0"/>
      <p:bldP spid="42" grpId="0"/>
      <p:bldP spid="43" grpId="0"/>
      <p:bldP spid="44" grpId="0"/>
      <p:bldP spid="45" grpId="0"/>
      <p:bldP spid="14" grpId="0"/>
      <p:bldP spid="47" grpId="0"/>
      <p:bldP spid="48" grpId="0"/>
      <p:bldP spid="49" grpId="0"/>
      <p:bldP spid="5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728" y="865395"/>
            <a:ext cx="9255525" cy="5697965"/>
          </a:xfrm>
          <a:prstGeom prst="rect">
            <a:avLst/>
          </a:prstGeom>
        </p:spPr>
      </p:pic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82427" y="2174353"/>
            <a:ext cx="643012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  <a:endParaRPr lang="ru-RU" sz="4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7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18, № 720</a:t>
            </a:r>
          </a:p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СТРАНИЦЕ 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131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6860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d9e86a18f94f9416731994db3c11d5fa94a5e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11897</TotalTime>
  <Words>525</Words>
  <Application>Microsoft Office PowerPoint</Application>
  <PresentationFormat>Широкоэкранный</PresentationFormat>
  <Paragraphs>149</Paragraphs>
  <Slides>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878</cp:revision>
  <dcterms:created xsi:type="dcterms:W3CDTF">2020-08-26T00:15:27Z</dcterms:created>
  <dcterms:modified xsi:type="dcterms:W3CDTF">2021-01-11T16:28:35Z</dcterms:modified>
</cp:coreProperties>
</file>