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93" r:id="rId3"/>
    <p:sldId id="283" r:id="rId4"/>
    <p:sldId id="321" r:id="rId5"/>
    <p:sldId id="318" r:id="rId6"/>
    <p:sldId id="294" r:id="rId7"/>
    <p:sldId id="297" r:id="rId8"/>
    <p:sldId id="323" r:id="rId9"/>
    <p:sldId id="322" r:id="rId10"/>
    <p:sldId id="311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AA6"/>
    <a:srgbClr val="1F169A"/>
    <a:srgbClr val="5A2781"/>
    <a:srgbClr val="9C1414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9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9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36869" y="2895026"/>
            <a:ext cx="8261314" cy="236891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4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36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КООРДИНАТНАЯ ПРЯМАЯ. ИЗОБРАЖЕНИЕ ПОЛОЖИТЕЛЬНЫХ </a:t>
            </a:r>
          </a:p>
          <a:p>
            <a:pPr marL="26841"/>
            <a:r>
              <a:rPr lang="ru-RU" sz="36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И ОТРИЦАТЕЛЬНЫХ ЧИСЕЛ.</a:t>
            </a:r>
            <a:endParaRPr lang="ru-RU" sz="3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33306" y="2843378"/>
            <a:ext cx="595744" cy="23413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286936" y="513132"/>
            <a:ext cx="575036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40665" y="1277979"/>
            <a:ext cx="1276313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17" name="Picture 2" descr="Архив новостей © Ясли-сад №371 г.Минс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10" y="3163728"/>
            <a:ext cx="2096110" cy="21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28" y="865395"/>
            <a:ext cx="9255525" cy="5697965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2427" y="2174353"/>
            <a:ext cx="64301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04, №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СТРАНИЦЕ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129-131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86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КООРДИНАТНАЯ ПРЯМАЯ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101436" y="2292930"/>
            <a:ext cx="8977746" cy="138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652655" y="2202873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85710" y="2209799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398820" y="2195943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021785" y="2202873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200400" y="2202873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942599" y="2466110"/>
            <a:ext cx="631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      -1        0        1       2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75564" y="1371876"/>
            <a:ext cx="699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ru-RU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1432" y="954326"/>
            <a:ext cx="4274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Отрицательный координатный луч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13767" y="985226"/>
            <a:ext cx="4274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Положительный координатный луч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47660" y="3479904"/>
            <a:ext cx="4603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Начало координат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5756564" y="3112441"/>
            <a:ext cx="0" cy="4204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25790" y="4159757"/>
            <a:ext cx="8562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Нуль от латинского «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nullus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- «ничего»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608" y="4965412"/>
            <a:ext cx="10737276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Прямая с выбранными на ней </a:t>
            </a:r>
            <a:r>
              <a:rPr lang="ru-RU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началом координат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направлением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единицей измерения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называется </a:t>
            </a:r>
            <a:r>
              <a:rPr lang="ru-RU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координатной прямой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11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/>
      <p:bldP spid="18" grpId="0"/>
      <p:bldP spid="21" grpId="0"/>
      <p:bldP spid="23" grpId="0"/>
      <p:bldP spid="24" grpId="0"/>
      <p:bldP spid="27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6823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КООРДИНАТНАЯ ПРЯМАЯ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97" y="1014526"/>
            <a:ext cx="12021503" cy="18533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1517" y="3167847"/>
            <a:ext cx="11159837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Координатой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точки на координатной прямой называется число, соответствующее этой точке.</a:t>
            </a:r>
          </a:p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Координата точки показывает сколько единичных отрезков от начала отсчёта до этой точки.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117" y="5377365"/>
            <a:ext cx="8040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Координаты точек записываются</a:t>
            </a:r>
          </a:p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(0), В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(- 4), А (3)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7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68239"/>
            <a:ext cx="12192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ИЗОБРАЖЕНИЕ ПОЛОЖИТЕЛЬНЫХ И ОТРИЦАТЕЛЬНЫХ ЧИСЕЛ</a:t>
            </a:r>
            <a:endParaRPr lang="ru-RU"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92" y="970489"/>
            <a:ext cx="11121853" cy="26178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507" y="3866089"/>
            <a:ext cx="8974395" cy="2520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50327" y="1149929"/>
            <a:ext cx="538941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 ЕДИНИЦ ВПРАВО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1052" y="4017819"/>
            <a:ext cx="538941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 ЕДИНИЦЫ ВЛЕВО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15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774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702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313" y="827468"/>
            <a:ext cx="11450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Отметьте на координатной прямой точку А (- 4):</a:t>
            </a:r>
          </a:p>
          <a:p>
            <a:pPr marL="514350" indent="-514350" algn="just">
              <a:buAutoNum type="arabicParenR"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отметьте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точку В расположенную на 3 единицы правее точки А; 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отметьте точку С, расположенную на 2 единицы левее точки А. Чему равны координаты точек В и С? Запишите их.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73076" y="4629009"/>
            <a:ext cx="8444346" cy="311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829041" y="4542422"/>
            <a:ext cx="145473" cy="16625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72454" y="4542422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567486" y="4535499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40573" y="4535499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375658" y="4542422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630881" y="4542423"/>
            <a:ext cx="145473" cy="16625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209323" y="4777625"/>
            <a:ext cx="62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6868" y="3975907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89731" y="4757206"/>
            <a:ext cx="39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6905" y="3975907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15311" y="3980251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0868" y="4782612"/>
            <a:ext cx="62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90436" y="4761642"/>
            <a:ext cx="62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57539" y="3975907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26488" y="5555913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(-4)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21131" y="5555913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(-1)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10623" y="5555913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(-6)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807728" y="4542422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01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8" grpId="0" animBg="1"/>
      <p:bldP spid="23" grpId="0"/>
      <p:bldP spid="4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35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703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2174" y="1010018"/>
            <a:ext cx="10551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координатной прямой отметьте точки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A, B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координаты которых соответствуют числам 3; - 2; - 5; 1 и – 6.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669478" y="3758041"/>
            <a:ext cx="8444346" cy="311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5566455" y="3671454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09868" y="3671454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304900" y="3664531"/>
            <a:ext cx="145473" cy="16625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077987" y="3664531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13072" y="3671454"/>
            <a:ext cx="145473" cy="16625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368295" y="3671455"/>
            <a:ext cx="145473" cy="16625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01960" y="3890674"/>
            <a:ext cx="62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7145" y="3886238"/>
            <a:ext cx="39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6612" y="3104939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28117" y="3106453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441" y="3890674"/>
            <a:ext cx="62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7850" y="3890674"/>
            <a:ext cx="62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94953" y="3104939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61842" y="4669222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(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6485" y="4669222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(-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5977" y="4669222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(-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545142" y="3671454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812283" y="3678381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689772" y="3896370"/>
            <a:ext cx="52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9433275" y="3664521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656031" y="3671449"/>
            <a:ext cx="145473" cy="16625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9250241" y="3104939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26277" y="3882733"/>
            <a:ext cx="52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89772" y="3090833"/>
            <a:ext cx="52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25489" y="3094687"/>
            <a:ext cx="52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83886" y="5597333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77443" y="5597333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67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 animBg="1"/>
      <p:bldP spid="10" grpId="0" animBg="1"/>
      <p:bldP spid="12" grpId="0" animBg="1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/>
      <p:bldP spid="28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-7962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706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163" y="715545"/>
            <a:ext cx="11812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координатной прямой отметьте точки, координаты которых соответствуют значениям выражений: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5475" y="1621979"/>
                <a:ext cx="5306291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sz="2800" b="1" i="0" smtClean="0">
                          <a:latin typeface="Cambria Math" panose="02040503050406030204" pitchFamily="18" charset="0"/>
                        </a:rPr>
                        <m:t>𝟔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𝟔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2800" b="1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5" y="1621979"/>
                <a:ext cx="5306291" cy="8989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5873" y="2655085"/>
                <a:ext cx="4261436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ru-RU" sz="2800" b="1" i="1">
                          <a:latin typeface="Cambria Math" panose="02040503050406030204" pitchFamily="18" charset="0"/>
                        </a:rPr>
                        <m:t>·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73" y="2655085"/>
                <a:ext cx="4261436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200" y="3615039"/>
                <a:ext cx="2885552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ru-RU" sz="2800" b="1" i="1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ru-RU" sz="2800" b="1" i="0" smtClean="0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0" y="3615039"/>
                <a:ext cx="2885552" cy="900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0111" y="4438063"/>
                <a:ext cx="5680710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) −</m:t>
                      </m:r>
                      <m:d>
                        <m:d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𝟐𝟏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·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1" y="4438063"/>
                <a:ext cx="5680710" cy="10604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74332" y="1543433"/>
                <a:ext cx="6096005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d>
                        <m:d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0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𝟐𝟐</m:t>
                              </m:r>
                            </m:den>
                          </m:f>
                        </m:e>
                      </m:d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𝟐𝟐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·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  <m:t>𝟐𝟐</m:t>
                              </m:r>
                            </m:den>
                          </m:f>
                        </m:e>
                      </m:d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332" y="1543433"/>
                <a:ext cx="6096005" cy="10604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741886" y="2689564"/>
                <a:ext cx="5728118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) −</m:t>
                      </m:r>
                      <m:d>
                        <m:d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ru-RU" sz="28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d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=−(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ru-RU" sz="2800" b="1" i="1">
                          <a:latin typeface="Cambria Math" panose="02040503050406030204" pitchFamily="18" charset="0"/>
                        </a:rPr>
                        <m:t>·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886" y="2689564"/>
                <a:ext cx="5728118" cy="9105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78082" y="3556870"/>
                <a:ext cx="4099494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ru-RU" sz="2800" b="1" i="0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𝟔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2800" b="1" i="1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2800" b="1" i="1">
                          <a:latin typeface="Cambria Math" panose="02040503050406030204" pitchFamily="18" charset="0"/>
                        </a:rPr>
                        <m:t>·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082" y="3556870"/>
                <a:ext cx="4099494" cy="9105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829065" y="4575755"/>
                <a:ext cx="45104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ru-RU" sz="2800" b="1" i="1" smtClean="0">
                          <a:solidFill>
                            <a:srgbClr val="1F169A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ru-RU" sz="2800" b="1" i="1">
                          <a:latin typeface="Cambria Math" panose="02040503050406030204" pitchFamily="18" charset="0"/>
                        </a:rPr>
                        <m:t>·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065" y="4575755"/>
                <a:ext cx="4510400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 стрелкой 20"/>
          <p:cNvCxnSpPr/>
          <p:nvPr/>
        </p:nvCxnSpPr>
        <p:spPr>
          <a:xfrm flipV="1">
            <a:off x="662291" y="6026789"/>
            <a:ext cx="10522528" cy="3464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5778082" y="5957455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386346" y="5957455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994610" y="5957455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629759" y="5957455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265645" y="5957455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152501" y="5950532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513541" y="5957455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870168" y="5950532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949482" y="5957455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575063" y="5957456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195623" y="5957455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932963" y="5957455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188186" y="5957456"/>
            <a:ext cx="145473" cy="16625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574254" y="5957455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8683047" y="5957456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8326420" y="5959163"/>
            <a:ext cx="145473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950639" y="6109095"/>
            <a:ext cx="6694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-7    - 5           -1  0     2  3         6     8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283999" y="2742905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07694" y="3216382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323407" y="4585442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723582" y="5032250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585461" y="1609499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9251243" y="2725557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0220157" y="1663234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9565702" y="2133730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220157" y="2151963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609725" y="4135642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027322" y="3644392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9731518" y="3244301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0165819" y="5145092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9397300" y="4557490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565940" y="3631937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014421" y="4145225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64565" y="2577528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18036" y="4145225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26895" y="3454802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01840" y="2522590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51238" y="5298491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360450" y="4337577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218927" y="5345983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400358" y="3469863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331175" y="1304878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401352" y="2427251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234768" y="2427251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80458" y="1290370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806048" y="4214766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05762" y="4282784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326964" y="5320017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427219" y="5325272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9337633" y="5032250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0135104" y="4585442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113130" y="4476279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668312" y="3436424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755782" y="3453645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5907" y="2553332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957555" y="3396514"/>
            <a:ext cx="36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2687775" y="2674346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83999" y="3201814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3658990" y="4474607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351548" y="5044216"/>
            <a:ext cx="292115" cy="401782"/>
          </a:xfrm>
          <a:prstGeom prst="line">
            <a:avLst/>
          </a:prstGeom>
          <a:ln w="28575">
            <a:solidFill>
              <a:srgbClr val="200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809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5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4" grpId="0"/>
      <p:bldP spid="75" grpId="0"/>
      <p:bldP spid="76" grpId="0"/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35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35629" y="847152"/>
            <a:ext cx="99973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Напишите координаты точек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A, B, C, D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изображенных на рисунке 72.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7733" y="5433896"/>
            <a:ext cx="1680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(0,5)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7771" y="4541276"/>
            <a:ext cx="310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(-4)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19848" y="4541275"/>
            <a:ext cx="1880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(3,5)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6702" y="4541275"/>
            <a:ext cx="310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(-1,5)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16439" y="5424336"/>
            <a:ext cx="310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(-3)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10" y="2049796"/>
            <a:ext cx="11250046" cy="20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106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1" grpId="0"/>
      <p:bldP spid="22" grpId="0"/>
      <p:bldP spid="2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35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717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2174" y="1010018"/>
            <a:ext cx="99973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Пусть точка А (1) перенесена на: </a:t>
            </a:r>
          </a:p>
          <a:p>
            <a:pPr marL="514350" indent="-514350">
              <a:buAutoNum type="arabicParenR"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+1 единицу;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+2 единицы;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-2 единицы;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-1 единицу;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 -3 единицы.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координаты построенных точек.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73010" y="5470403"/>
            <a:ext cx="8444346" cy="311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769987" y="5383816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27255" y="5383816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08432" y="5376893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281519" y="5376893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16604" y="5383816"/>
            <a:ext cx="145473" cy="1662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71827" y="5383817"/>
            <a:ext cx="145473" cy="16625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058920" y="5589389"/>
            <a:ext cx="62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6847" y="5595095"/>
            <a:ext cx="39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0144" y="4817301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1649" y="4818815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37248" y="5603036"/>
            <a:ext cx="452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75610" y="5589389"/>
            <a:ext cx="62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79316" y="4817301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3190" y="1468675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(2)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3190" y="1981921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(3)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4747" y="2481312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(-1)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748674" y="5383816"/>
            <a:ext cx="145473" cy="16625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015815" y="5390743"/>
            <a:ext cx="145473" cy="16625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380975" y="5595095"/>
            <a:ext cx="52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8636807" y="5376883"/>
            <a:ext cx="145473" cy="16625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859563" y="5383811"/>
            <a:ext cx="145473" cy="16625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358523" y="4803195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1263" y="5595095"/>
            <a:ext cx="52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32859" y="4803195"/>
            <a:ext cx="52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23190" y="2979185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(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14746" y="3471764"/>
            <a:ext cx="151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(-2)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84058" y="4817301"/>
            <a:ext cx="51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24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/>
      <p:bldP spid="28" grpId="0" animBg="1"/>
      <p:bldP spid="29" grpId="0" animBg="1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cc4fa1ee75dd18012343d29b7e946ef7d544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11599</TotalTime>
  <Words>485</Words>
  <Application>Microsoft Office PowerPoint</Application>
  <PresentationFormat>Широкоэкранный</PresentationFormat>
  <Paragraphs>128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847</cp:revision>
  <dcterms:created xsi:type="dcterms:W3CDTF">2020-08-26T00:15:27Z</dcterms:created>
  <dcterms:modified xsi:type="dcterms:W3CDTF">2021-01-06T04:55:21Z</dcterms:modified>
</cp:coreProperties>
</file>