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475" r:id="rId2"/>
    <p:sldId id="471" r:id="rId3"/>
    <p:sldId id="472" r:id="rId4"/>
    <p:sldId id="473" r:id="rId5"/>
    <p:sldId id="474" r:id="rId6"/>
    <p:sldId id="448" r:id="rId7"/>
    <p:sldId id="468" r:id="rId8"/>
    <p:sldId id="469" r:id="rId9"/>
    <p:sldId id="470" r:id="rId10"/>
    <p:sldId id="462" r:id="rId11"/>
    <p:sldId id="317" r:id="rId12"/>
  </p:sldIdLst>
  <p:sldSz cx="12801600" cy="7200900"/>
  <p:notesSz cx="5765800" cy="3244850"/>
  <p:custDataLst>
    <p:tags r:id="rId14"/>
  </p:custDataLst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02" autoAdjust="0"/>
    <p:restoredTop sz="91316" autoAdjust="0"/>
  </p:normalViewPr>
  <p:slideViewPr>
    <p:cSldViewPr>
      <p:cViewPr varScale="1">
        <p:scale>
          <a:sx n="70" d="100"/>
          <a:sy n="70" d="100"/>
        </p:scale>
        <p:origin x="444" y="66"/>
      </p:cViewPr>
      <p:guideLst>
        <p:guide orient="horz" pos="2880"/>
        <p:guide pos="2327"/>
        <p:guide orient="horz" pos="6391"/>
        <p:guide pos="47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0D9A4-C2EF-4B1B-8DB5-85EC06DD3650}" type="datetimeFigureOut">
              <a:rPr lang="ru-RU" smtClean="0"/>
              <a:t>03.01.2021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AC081-F56F-466E-9CDC-774CD6595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29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6"/>
            <a:ext cx="8834039" cy="779316"/>
          </a:xfrm>
        </p:spPr>
        <p:txBody>
          <a:bodyPr lIns="0" tIns="0" rIns="0" bIns="0"/>
          <a:lstStyle>
            <a:lvl1pPr>
              <a:defRPr sz="506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17" name="bg object 17"/>
          <p:cNvSpPr/>
          <p:nvPr/>
        </p:nvSpPr>
        <p:spPr>
          <a:xfrm>
            <a:off x="148421" y="157913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3" y="1599501"/>
            <a:ext cx="4050550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2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1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707" y="238364"/>
            <a:ext cx="10467975" cy="40780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68938" y="1678545"/>
            <a:ext cx="5062855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45151" y="1678545"/>
            <a:ext cx="5065078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59A22-F514-4D5A-8495-8ED58DC7B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5" y="293961"/>
            <a:ext cx="1088136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60121" y="1466851"/>
            <a:ext cx="3494837" cy="357781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6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53382" y="1466851"/>
            <a:ext cx="3494837" cy="357781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6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346642" y="1466851"/>
            <a:ext cx="3494837" cy="357781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6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60121" y="5229598"/>
            <a:ext cx="3494837" cy="1006794"/>
          </a:xfrm>
        </p:spPr>
        <p:txBody>
          <a:bodyPr>
            <a:noAutofit/>
          </a:bodyPr>
          <a:lstStyle>
            <a:lvl1pPr marL="0" indent="0">
              <a:buNone/>
              <a:defRPr sz="1469"/>
            </a:lvl1pPr>
            <a:lvl2pPr marL="159997" indent="-159997">
              <a:buFont typeface="Arial" panose="020B0604020202020204" pitchFamily="34" charset="0"/>
              <a:buChar char="•"/>
              <a:defRPr sz="1469"/>
            </a:lvl2pPr>
            <a:lvl3pPr marL="319995" indent="-159997">
              <a:defRPr sz="1469"/>
            </a:lvl3pPr>
            <a:lvl4pPr marL="559990" indent="-239995">
              <a:defRPr sz="1469"/>
            </a:lvl4pPr>
            <a:lvl5pPr marL="799986" indent="-239995">
              <a:defRPr sz="146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53382" y="5229598"/>
            <a:ext cx="3494837" cy="1006794"/>
          </a:xfrm>
        </p:spPr>
        <p:txBody>
          <a:bodyPr>
            <a:noAutofit/>
          </a:bodyPr>
          <a:lstStyle>
            <a:lvl1pPr marL="0" indent="0">
              <a:buNone/>
              <a:defRPr sz="1469"/>
            </a:lvl1pPr>
            <a:lvl2pPr marL="159997" indent="-159997">
              <a:buFont typeface="Arial" panose="020B0604020202020204" pitchFamily="34" charset="0"/>
              <a:buChar char="•"/>
              <a:defRPr sz="1469"/>
            </a:lvl2pPr>
            <a:lvl3pPr marL="319995" indent="-159997">
              <a:defRPr sz="1469"/>
            </a:lvl3pPr>
            <a:lvl4pPr marL="559990" indent="-239995">
              <a:defRPr sz="1469"/>
            </a:lvl4pPr>
            <a:lvl5pPr marL="799986" indent="-239995">
              <a:defRPr sz="146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346642" y="5229598"/>
            <a:ext cx="3494837" cy="1006794"/>
          </a:xfrm>
        </p:spPr>
        <p:txBody>
          <a:bodyPr>
            <a:noAutofit/>
          </a:bodyPr>
          <a:lstStyle>
            <a:lvl1pPr marL="0" indent="0">
              <a:buNone/>
              <a:defRPr sz="1469"/>
            </a:lvl1pPr>
            <a:lvl2pPr marL="159997" indent="-159997">
              <a:buFont typeface="Arial" panose="020B0604020202020204" pitchFamily="34" charset="0"/>
              <a:buChar char="•"/>
              <a:defRPr sz="1469"/>
            </a:lvl2pPr>
            <a:lvl3pPr marL="319995" indent="-159997">
              <a:defRPr sz="1469"/>
            </a:lvl3pPr>
            <a:lvl4pPr marL="559990" indent="-239995">
              <a:defRPr sz="1469"/>
            </a:lvl4pPr>
            <a:lvl5pPr marL="799986" indent="-239995">
              <a:defRPr sz="146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60125" y="980126"/>
            <a:ext cx="10881361" cy="42672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8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2808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microsoft.com/office/2007/relationships/hdphoto" Target="../media/hdphoto1.wdp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1"/>
            <a:ext cx="12801600" cy="212052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516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05360" y="617532"/>
            <a:ext cx="6801093" cy="1002223"/>
          </a:xfrm>
          <a:prstGeom prst="rect">
            <a:avLst/>
          </a:prstGeom>
        </p:spPr>
        <p:txBody>
          <a:bodyPr vert="horz" wrap="square" lIns="0" tIns="32410" rIns="0" bIns="0" rtlCol="0" anchor="ctr">
            <a:spAutoFit/>
          </a:bodyPr>
          <a:lstStyle/>
          <a:p>
            <a:pPr marL="28183">
              <a:spcBef>
                <a:spcPts val="253"/>
              </a:spcBef>
            </a:pPr>
            <a:r>
              <a:rPr lang="ru-RU" sz="6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endParaRPr sz="6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544131" y="3164388"/>
            <a:ext cx="7219652" cy="2524294"/>
          </a:xfrm>
          <a:prstGeom prst="rect">
            <a:avLst/>
          </a:prstGeom>
        </p:spPr>
        <p:txBody>
          <a:bodyPr vert="horz" wrap="square" lIns="0" tIns="31001" rIns="0" bIns="0" rtlCol="0">
            <a:spAutoFit/>
          </a:bodyPr>
          <a:lstStyle/>
          <a:p>
            <a:pPr marL="40864">
              <a:spcBef>
                <a:spcPts val="245"/>
              </a:spcBef>
            </a:pPr>
            <a:r>
              <a:rPr lang="ru-RU" sz="5400" b="1" dirty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sz="5400" b="1" dirty="0">
                <a:solidFill>
                  <a:srgbClr val="002060"/>
                </a:solidFill>
                <a:latin typeface="Arial"/>
                <a:cs typeface="Arial"/>
              </a:rPr>
              <a:t>:</a:t>
            </a:r>
          </a:p>
          <a:p>
            <a:pPr marL="28183"/>
            <a:r>
              <a:rPr lang="ru-RU" sz="5400" b="1" kern="800" spc="-56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РЕШЕНИЕ </a:t>
            </a:r>
            <a:r>
              <a:rPr lang="ru-RU" sz="5400" b="1" kern="800" spc="-56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ЗАДАЧ И ТЕСТОВ</a:t>
            </a:r>
            <a:endParaRPr lang="ru-RU" sz="5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568152" y="2976992"/>
            <a:ext cx="625531" cy="271169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51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10437700" y="506206"/>
            <a:ext cx="1340129" cy="134012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51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10437700" y="506206"/>
            <a:ext cx="1340129" cy="134012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51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801283" y="538789"/>
            <a:ext cx="603788" cy="811171"/>
          </a:xfrm>
          <a:prstGeom prst="rect">
            <a:avLst/>
          </a:prstGeom>
        </p:spPr>
        <p:txBody>
          <a:bodyPr vert="horz" wrap="square" lIns="0" tIns="35230" rIns="0" bIns="0" rtlCol="0">
            <a:spAutoFit/>
          </a:bodyPr>
          <a:lstStyle/>
          <a:p>
            <a:pPr algn="ctr">
              <a:spcBef>
                <a:spcPts val="278"/>
              </a:spcBef>
            </a:pPr>
            <a:r>
              <a:rPr lang="ru-RU" sz="5040" b="1" dirty="0">
                <a:solidFill>
                  <a:schemeClr val="bg1"/>
                </a:solidFill>
                <a:latin typeface="Arial"/>
                <a:cs typeface="Arial"/>
              </a:rPr>
              <a:t>6</a:t>
            </a:r>
            <a:endParaRPr sz="504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437699" y="1341878"/>
            <a:ext cx="1340129" cy="414834"/>
          </a:xfrm>
          <a:prstGeom prst="rect">
            <a:avLst/>
          </a:prstGeom>
        </p:spPr>
        <p:txBody>
          <a:bodyPr vert="horz" wrap="square" lIns="0" tIns="26774" rIns="0" bIns="0" rtlCol="0">
            <a:spAutoFit/>
          </a:bodyPr>
          <a:lstStyle/>
          <a:p>
            <a:pPr algn="ctr">
              <a:spcBef>
                <a:spcPts val="211"/>
              </a:spcBef>
            </a:pPr>
            <a:r>
              <a:rPr lang="ru-RU" sz="2520" b="1" spc="-12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520" b="1" dirty="0"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55" y="472889"/>
            <a:ext cx="1271715" cy="1289378"/>
          </a:xfrm>
          <a:prstGeom prst="rect">
            <a:avLst/>
          </a:prstGeom>
        </p:spPr>
      </p:pic>
      <p:sp>
        <p:nvSpPr>
          <p:cNvPr id="12" name="object 11"/>
          <p:cNvSpPr/>
          <p:nvPr/>
        </p:nvSpPr>
        <p:spPr>
          <a:xfrm>
            <a:off x="9114231" y="2923616"/>
            <a:ext cx="3000977" cy="2777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092"/>
          </a:p>
        </p:txBody>
      </p:sp>
    </p:spTree>
    <p:extLst>
      <p:ext uri="{BB962C8B-B14F-4D97-AF65-F5344CB8AC3E}">
        <p14:creationId xmlns:p14="http://schemas.microsoft.com/office/powerpoint/2010/main" val="44420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-53171" y="188904"/>
            <a:ext cx="12521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ЗАДАЧА № 668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2903" y="1368202"/>
            <a:ext cx="120554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 пшеницы получают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80%,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 из ячменя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75%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муки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мельницу привезли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пшеницы и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ячменя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Какой муки получится меньше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9425" y="3684728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 = 100 кг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160" y="4360023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 = 400 кг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6541" y="4972569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 = 500 кг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160" y="2974919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49740" y="2884322"/>
                <a:ext cx="7056784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Из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ru-RU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кг пшеницы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32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𝟖𝟎</m:t>
                        </m:r>
                      </m:num>
                      <m:den>
                        <m:r>
                          <a:rPr lang="ru-RU" sz="32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ru-RU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кг муки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740" y="2884322"/>
                <a:ext cx="7056784" cy="803682"/>
              </a:xfrm>
              <a:prstGeom prst="rect">
                <a:avLst/>
              </a:prstGeom>
              <a:blipFill>
                <a:blip r:embed="rId2"/>
                <a:stretch>
                  <a:fillRect l="-2159" b="-98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48829" y="4255642"/>
                <a:ext cx="7039492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Из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ru-RU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кг ячменя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32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𝟕𝟓</m:t>
                        </m:r>
                      </m:num>
                      <m:den>
                        <m:r>
                          <a:rPr lang="ru-RU" sz="32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ru-RU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кг муки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829" y="4255642"/>
                <a:ext cx="7039492" cy="803682"/>
              </a:xfrm>
              <a:prstGeom prst="rect">
                <a:avLst/>
              </a:prstGeom>
              <a:blipFill>
                <a:blip r:embed="rId3"/>
                <a:stretch>
                  <a:fillRect l="-2251" b="-106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48829" y="3596752"/>
                <a:ext cx="8640960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Из 400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кг пшеницы = 400 </a:t>
                </a:r>
                <a:r>
                  <a:rPr lang="ru-RU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·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32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𝟖𝟎</m:t>
                        </m:r>
                      </m:num>
                      <m:den>
                        <m:r>
                          <a:rPr lang="ru-RU" sz="32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ru-RU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320 кг муки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829" y="3596752"/>
                <a:ext cx="8640960" cy="803682"/>
              </a:xfrm>
              <a:prstGeom prst="rect">
                <a:avLst/>
              </a:prstGeom>
              <a:blipFill>
                <a:blip r:embed="rId4"/>
                <a:stretch>
                  <a:fillRect l="-1835" b="-121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48829" y="4908075"/>
                <a:ext cx="8640960" cy="810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Из 500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кг ячменя = 500 </a:t>
                </a:r>
                <a:r>
                  <a:rPr lang="ru-RU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·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32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𝟕𝟓</m:t>
                        </m:r>
                      </m:num>
                      <m:den>
                        <m:r>
                          <a:rPr lang="ru-RU" sz="32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ru-RU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375 кг муки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829" y="4908075"/>
                <a:ext cx="8640960" cy="810991"/>
              </a:xfrm>
              <a:prstGeom prst="rect">
                <a:avLst/>
              </a:prstGeom>
              <a:blipFill>
                <a:blip r:embed="rId5"/>
                <a:stretch>
                  <a:fillRect l="-1835" b="-120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340752" y="6243683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375 – 320 = 55 кг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48672" y="5828603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Муки из пшеницы на 55 кг меньше чем муки из ячменя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84773" y="5719435"/>
            <a:ext cx="2218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320 </a:t>
            </a:r>
            <a:r>
              <a:rPr lang="ru-R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&lt;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375</a:t>
            </a:r>
          </a:p>
        </p:txBody>
      </p:sp>
    </p:spTree>
    <p:extLst>
      <p:ext uri="{BB962C8B-B14F-4D97-AF65-F5344CB8AC3E}">
        <p14:creationId xmlns:p14="http://schemas.microsoft.com/office/powerpoint/2010/main" val="127527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80120" y="411204"/>
            <a:ext cx="12498064" cy="596958"/>
          </a:xfrm>
        </p:spPr>
        <p:txBody>
          <a:bodyPr/>
          <a:lstStyle/>
          <a:p>
            <a:pPr algn="ctr"/>
            <a:r>
              <a:rPr lang="ru-RU" sz="3879" b="1" dirty="0" smtClean="0"/>
              <a:t>ЗАДАНИЯ ДЛЯ САМОСТОЯТЕЛЬНОЙ РАБОТЫ</a:t>
            </a:r>
            <a:endParaRPr lang="ru-RU" sz="3879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5824736" y="2448322"/>
            <a:ext cx="6192688" cy="2215991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  </a:t>
            </a:r>
            <a:r>
              <a:rPr lang="ru-RU" sz="4800" b="1" dirty="0" smtClean="0">
                <a:solidFill>
                  <a:schemeClr val="tx1"/>
                </a:solidFill>
              </a:rPr>
              <a:t>Решить Тест 5 (чётные номера) </a:t>
            </a:r>
          </a:p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на странице 121 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53375" t="13983" r="4438" b="36994"/>
          <a:stretch/>
        </p:blipFill>
        <p:spPr>
          <a:xfrm>
            <a:off x="784176" y="2304306"/>
            <a:ext cx="468052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30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/>
          <p:cNvSpPr>
            <a:spLocks noChangeArrowheads="1"/>
          </p:cNvSpPr>
          <p:nvPr/>
        </p:nvSpPr>
        <p:spPr bwMode="auto">
          <a:xfrm>
            <a:off x="6900867" y="2886070"/>
            <a:ext cx="4397565" cy="112014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57150">
            <a:solidFill>
              <a:srgbClr val="EAEAEA"/>
            </a:solidFill>
            <a:round/>
            <a:headEnd/>
            <a:tailEnd/>
          </a:ln>
          <a:effectLst/>
          <a:extLst/>
        </p:spPr>
        <p:txBody>
          <a:bodyPr wrap="none" lIns="109033" tIns="54517" rIns="109033" bIns="54517" anchor="ctr"/>
          <a:lstStyle/>
          <a:p>
            <a:pPr algn="ctr" eaLnBrk="1" hangingPunct="1">
              <a:defRPr/>
            </a:pPr>
            <a:r>
              <a:rPr lang="en-US" altLang="ru-RU" sz="8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x=k/y</a:t>
            </a:r>
            <a:endParaRPr lang="ru-RU" altLang="ru-RU" sz="80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5" name="AutoShape 3"/>
          <p:cNvSpPr>
            <a:spLocks noChangeArrowheads="1"/>
          </p:cNvSpPr>
          <p:nvPr/>
        </p:nvSpPr>
        <p:spPr bwMode="auto">
          <a:xfrm>
            <a:off x="1031780" y="2980376"/>
            <a:ext cx="4583203" cy="112014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57150">
            <a:solidFill>
              <a:srgbClr val="EAEAEA"/>
            </a:solidFill>
            <a:round/>
            <a:headEnd/>
            <a:tailEnd/>
          </a:ln>
          <a:effectLst/>
          <a:extLst/>
        </p:spPr>
        <p:txBody>
          <a:bodyPr wrap="none" lIns="109033" tIns="54517" rIns="109033" bIns="54517" anchor="ctr"/>
          <a:lstStyle/>
          <a:p>
            <a:pPr algn="ctr" eaLnBrk="1" hangingPunct="1">
              <a:defRPr/>
            </a:pPr>
            <a:r>
              <a:rPr lang="en-US" altLang="ru-RU" sz="8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y=k/x</a:t>
            </a:r>
            <a:endParaRPr lang="ru-RU" altLang="ru-RU" sz="80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6" name="AutoShape 4"/>
          <p:cNvSpPr>
            <a:spLocks noChangeArrowheads="1"/>
          </p:cNvSpPr>
          <p:nvPr/>
        </p:nvSpPr>
        <p:spPr bwMode="auto">
          <a:xfrm>
            <a:off x="6972305" y="4457706"/>
            <a:ext cx="4490383" cy="112014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57150">
            <a:solidFill>
              <a:srgbClr val="EAEAEA"/>
            </a:solidFill>
            <a:round/>
            <a:headEnd/>
            <a:tailEnd/>
          </a:ln>
          <a:effectLst/>
          <a:extLst/>
        </p:spPr>
        <p:txBody>
          <a:bodyPr wrap="none" lIns="109033" tIns="54517" rIns="109033" bIns="54517" anchor="ctr"/>
          <a:lstStyle/>
          <a:p>
            <a:pPr algn="ctr" eaLnBrk="1" hangingPunct="1">
              <a:defRPr/>
            </a:pPr>
            <a:r>
              <a:rPr lang="en-US" altLang="ru-RU" sz="8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x=</a:t>
            </a:r>
            <a:r>
              <a:rPr lang="ru-RU" altLang="ru-RU" sz="8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altLang="ru-RU" sz="8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/y</a:t>
            </a:r>
            <a:endParaRPr lang="ru-RU" altLang="ru-RU" sz="80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24330" y="1259113"/>
            <a:ext cx="11952939" cy="134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033" tIns="54517" rIns="109033" bIns="54517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4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Если </a:t>
            </a:r>
            <a:r>
              <a:rPr lang="en-US" altLang="ru-RU" sz="4000" b="1" i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altLang="ru-RU" sz="4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4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en-US" altLang="ru-RU" sz="4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000" b="1" i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US" altLang="ru-RU" sz="4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4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прямо пропорциональные величины</a:t>
            </a:r>
            <a:r>
              <a:rPr lang="en-US" altLang="ru-RU" sz="4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altLang="ru-RU" sz="4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то определите верное равенство</a:t>
            </a:r>
            <a:r>
              <a:rPr lang="en-US" altLang="ru-RU" sz="4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  </a:t>
            </a:r>
            <a:endParaRPr lang="ru-RU" altLang="ru-RU" sz="40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158" name="WordArt 6"/>
          <p:cNvSpPr>
            <a:spLocks noChangeArrowheads="1" noChangeShapeType="1" noTextEdit="1"/>
          </p:cNvSpPr>
          <p:nvPr/>
        </p:nvSpPr>
        <p:spPr bwMode="auto">
          <a:xfrm>
            <a:off x="7615247" y="6029342"/>
            <a:ext cx="2778437" cy="702946"/>
          </a:xfrm>
          <a:prstGeom prst="rect">
            <a:avLst/>
          </a:prstGeom>
        </p:spPr>
        <p:txBody>
          <a:bodyPr wrap="none" lIns="109033" tIns="54517" rIns="109033" bIns="54517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300" kern="10" dirty="0" smtClean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Правильно!</a:t>
            </a:r>
            <a:endParaRPr lang="ru-RU" sz="4300" kern="10" dirty="0">
              <a:ln w="9525">
                <a:solidFill>
                  <a:srgbClr val="000099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9" name="AutoShape 7"/>
          <p:cNvSpPr>
            <a:spLocks noChangeArrowheads="1"/>
          </p:cNvSpPr>
          <p:nvPr/>
        </p:nvSpPr>
        <p:spPr bwMode="auto">
          <a:xfrm>
            <a:off x="971513" y="4529144"/>
            <a:ext cx="4585265" cy="112014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57150">
            <a:solidFill>
              <a:srgbClr val="EAEAEA"/>
            </a:solidFill>
            <a:round/>
            <a:headEnd/>
            <a:tailEnd/>
          </a:ln>
          <a:effectLst/>
          <a:extLst/>
        </p:spPr>
        <p:txBody>
          <a:bodyPr wrap="none" lIns="109033" tIns="54517" rIns="109033" bIns="54517" anchor="ctr"/>
          <a:lstStyle/>
          <a:p>
            <a:pPr algn="ctr" eaLnBrk="1" hangingPunct="1">
              <a:defRPr/>
            </a:pPr>
            <a:r>
              <a:rPr lang="en-US" altLang="ru-RU" sz="8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y=</a:t>
            </a:r>
            <a:r>
              <a:rPr lang="en-US" altLang="ru-RU" sz="88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kx</a:t>
            </a:r>
            <a:endParaRPr lang="en-US" altLang="ru-RU" sz="88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-23380"/>
            <a:ext cx="12801600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ПОВТОРЕНИЕ</a:t>
            </a:r>
            <a:endParaRPr lang="ru-RU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3159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nimBg="1"/>
      <p:bldP spid="49155" grpId="0" animBg="1"/>
      <p:bldP spid="49156" grpId="0" animBg="1"/>
      <p:bldP spid="491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/>
          <p:cNvSpPr>
            <a:spLocks noChangeArrowheads="1"/>
          </p:cNvSpPr>
          <p:nvPr/>
        </p:nvSpPr>
        <p:spPr bwMode="auto">
          <a:xfrm>
            <a:off x="1114389" y="3100384"/>
            <a:ext cx="4397565" cy="112014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57150">
            <a:solidFill>
              <a:srgbClr val="EAEAEA"/>
            </a:solidFill>
            <a:round/>
            <a:headEnd/>
            <a:tailEnd/>
          </a:ln>
          <a:effectLst/>
          <a:extLst/>
        </p:spPr>
        <p:txBody>
          <a:bodyPr wrap="none" lIns="109033" tIns="54517" rIns="109033" bIns="54517" anchor="ctr"/>
          <a:lstStyle/>
          <a:p>
            <a:pPr algn="ctr" eaLnBrk="1" hangingPunct="1">
              <a:defRPr/>
            </a:pPr>
            <a:r>
              <a:rPr lang="en-US" altLang="ru-RU" sz="8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y=</a:t>
            </a:r>
            <a:r>
              <a:rPr lang="en-US" altLang="ru-RU" sz="88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kx</a:t>
            </a:r>
            <a:endParaRPr lang="ru-RU" altLang="ru-RU" sz="88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5" name="AutoShape 3"/>
          <p:cNvSpPr>
            <a:spLocks noChangeArrowheads="1"/>
          </p:cNvSpPr>
          <p:nvPr/>
        </p:nvSpPr>
        <p:spPr bwMode="auto">
          <a:xfrm>
            <a:off x="6900867" y="3028946"/>
            <a:ext cx="4583203" cy="112014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57150">
            <a:solidFill>
              <a:srgbClr val="EAEAEA"/>
            </a:solidFill>
            <a:round/>
            <a:headEnd/>
            <a:tailEnd/>
          </a:ln>
          <a:effectLst/>
          <a:extLst/>
        </p:spPr>
        <p:txBody>
          <a:bodyPr wrap="none" lIns="109033" tIns="54517" rIns="109033" bIns="54517" anchor="ctr"/>
          <a:lstStyle/>
          <a:p>
            <a:pPr algn="ctr" eaLnBrk="1" hangingPunct="1">
              <a:defRPr/>
            </a:pPr>
            <a:r>
              <a:rPr lang="en-US" altLang="ru-RU" sz="8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y=k/x</a:t>
            </a:r>
            <a:endParaRPr lang="ru-RU" altLang="ru-RU" sz="88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6" name="AutoShape 4"/>
          <p:cNvSpPr>
            <a:spLocks noChangeArrowheads="1"/>
          </p:cNvSpPr>
          <p:nvPr/>
        </p:nvSpPr>
        <p:spPr bwMode="auto">
          <a:xfrm>
            <a:off x="6972305" y="4457706"/>
            <a:ext cx="4490383" cy="112014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57150">
            <a:solidFill>
              <a:srgbClr val="EAEAEA"/>
            </a:solidFill>
            <a:round/>
            <a:headEnd/>
            <a:tailEnd/>
          </a:ln>
          <a:effectLst/>
          <a:extLst/>
        </p:spPr>
        <p:txBody>
          <a:bodyPr wrap="none" lIns="109033" tIns="54517" rIns="109033" bIns="54517" anchor="ctr"/>
          <a:lstStyle/>
          <a:p>
            <a:pPr algn="ctr" eaLnBrk="1" hangingPunct="1">
              <a:defRPr/>
            </a:pPr>
            <a:r>
              <a:rPr lang="en-US" altLang="ru-RU" sz="8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= x</a:t>
            </a:r>
            <a:endParaRPr lang="ru-RU" altLang="ru-RU" sz="88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53230" y="1353141"/>
            <a:ext cx="11835720" cy="134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033" tIns="54517" rIns="109033" bIns="54517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4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Если </a:t>
            </a:r>
            <a:r>
              <a:rPr lang="en-US" altLang="ru-RU" sz="4000" b="1" i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altLang="ru-RU" sz="4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4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en-US" altLang="ru-RU" sz="4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000" b="1" i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US" altLang="ru-RU" sz="4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4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обратно пропорциональные величины, то определите верное равенство.</a:t>
            </a:r>
            <a:endParaRPr lang="ru-RU" altLang="ru-RU" sz="40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158" name="WordArt 6"/>
          <p:cNvSpPr>
            <a:spLocks noChangeArrowheads="1" noChangeShapeType="1" noTextEdit="1"/>
          </p:cNvSpPr>
          <p:nvPr/>
        </p:nvSpPr>
        <p:spPr bwMode="auto">
          <a:xfrm>
            <a:off x="7615247" y="6029342"/>
            <a:ext cx="2778437" cy="702946"/>
          </a:xfrm>
          <a:prstGeom prst="rect">
            <a:avLst/>
          </a:prstGeom>
        </p:spPr>
        <p:txBody>
          <a:bodyPr wrap="none" lIns="109033" tIns="54517" rIns="109033" bIns="54517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300" kern="10" dirty="0" smtClean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Правильно!</a:t>
            </a:r>
            <a:endParaRPr lang="ru-RU" sz="4300" kern="10" dirty="0">
              <a:ln w="9525">
                <a:solidFill>
                  <a:srgbClr val="000099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9" name="AutoShape 7"/>
          <p:cNvSpPr>
            <a:spLocks noChangeArrowheads="1"/>
          </p:cNvSpPr>
          <p:nvPr/>
        </p:nvSpPr>
        <p:spPr bwMode="auto">
          <a:xfrm>
            <a:off x="971513" y="4529144"/>
            <a:ext cx="4585265" cy="112014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57150">
            <a:solidFill>
              <a:srgbClr val="EAEAEA"/>
            </a:solidFill>
            <a:round/>
            <a:headEnd/>
            <a:tailEnd/>
          </a:ln>
          <a:effectLst/>
          <a:extLst/>
        </p:spPr>
        <p:txBody>
          <a:bodyPr wrap="none" lIns="109033" tIns="54517" rIns="109033" bIns="54517" anchor="ctr"/>
          <a:lstStyle/>
          <a:p>
            <a:pPr algn="ctr" eaLnBrk="1" hangingPunct="1">
              <a:defRPr/>
            </a:pPr>
            <a:r>
              <a:rPr lang="en-US" altLang="ru-RU" sz="8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x=</a:t>
            </a:r>
            <a:r>
              <a:rPr lang="en-US" altLang="ru-RU" sz="88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</a:t>
            </a:r>
            <a:endParaRPr lang="en-US" altLang="ru-RU" sz="88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2801600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ПОВТОРЕНИЕ</a:t>
            </a:r>
            <a:endParaRPr lang="ru-RU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1945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nimBg="1"/>
      <p:bldP spid="49156" grpId="0" animBg="1"/>
      <p:bldP spid="49158" grpId="0"/>
      <p:bldP spid="491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/>
          <p:cNvSpPr>
            <a:spLocks noChangeArrowheads="1"/>
          </p:cNvSpPr>
          <p:nvPr/>
        </p:nvSpPr>
        <p:spPr bwMode="auto">
          <a:xfrm>
            <a:off x="1067131" y="3371474"/>
            <a:ext cx="4397565" cy="112014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57150">
            <a:solidFill>
              <a:srgbClr val="EAEAEA"/>
            </a:solidFill>
            <a:round/>
            <a:headEnd/>
            <a:tailEnd/>
          </a:ln>
          <a:effectLst/>
          <a:extLst/>
        </p:spPr>
        <p:txBody>
          <a:bodyPr wrap="none" lIns="109033" tIns="54517" rIns="109033" bIns="54517" anchor="ctr"/>
          <a:lstStyle/>
          <a:p>
            <a:pPr algn="ctr" eaLnBrk="1" hangingPunct="1">
              <a:defRPr/>
            </a:pPr>
            <a:r>
              <a:rPr lang="en-US" altLang="ru-RU" sz="8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altLang="ru-RU" sz="88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5" name="AutoShape 3"/>
          <p:cNvSpPr>
            <a:spLocks noChangeArrowheads="1"/>
          </p:cNvSpPr>
          <p:nvPr/>
        </p:nvSpPr>
        <p:spPr bwMode="auto">
          <a:xfrm>
            <a:off x="6900867" y="3284368"/>
            <a:ext cx="4583203" cy="112014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57150">
            <a:solidFill>
              <a:srgbClr val="EAEAEA"/>
            </a:solidFill>
            <a:round/>
            <a:headEnd/>
            <a:tailEnd/>
          </a:ln>
          <a:effectLst/>
          <a:extLst/>
        </p:spPr>
        <p:txBody>
          <a:bodyPr wrap="none" lIns="109033" tIns="54517" rIns="109033" bIns="54517" anchor="ctr"/>
          <a:lstStyle/>
          <a:p>
            <a:pPr algn="ctr" eaLnBrk="1" hangingPunct="1">
              <a:defRPr/>
            </a:pPr>
            <a:r>
              <a:rPr lang="en-US" altLang="ru-RU" sz="8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ru-RU" altLang="ru-RU" sz="88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6" name="AutoShape 4"/>
          <p:cNvSpPr>
            <a:spLocks noChangeArrowheads="1"/>
          </p:cNvSpPr>
          <p:nvPr/>
        </p:nvSpPr>
        <p:spPr bwMode="auto">
          <a:xfrm>
            <a:off x="6972305" y="4713128"/>
            <a:ext cx="4490383" cy="112014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57150">
            <a:solidFill>
              <a:srgbClr val="EAEAEA"/>
            </a:solidFill>
            <a:round/>
            <a:headEnd/>
            <a:tailEnd/>
          </a:ln>
          <a:effectLst/>
          <a:extLst/>
        </p:spPr>
        <p:txBody>
          <a:bodyPr wrap="none" lIns="109033" tIns="54517" rIns="109033" bIns="54517" anchor="ctr"/>
          <a:lstStyle/>
          <a:p>
            <a:pPr algn="ctr" eaLnBrk="1" hangingPunct="1">
              <a:defRPr/>
            </a:pPr>
            <a:r>
              <a:rPr lang="en-US" altLang="ru-RU" sz="8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altLang="ru-RU" sz="80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08787" y="1268491"/>
            <a:ext cx="11584026" cy="195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033" tIns="54517" rIns="109033" bIns="54517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4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На чертеже, с масштабом </a:t>
            </a:r>
            <a:r>
              <a:rPr lang="en-US" altLang="ru-RU" sz="4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altLang="ru-RU" sz="4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altLang="ru-RU" sz="4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altLang="ru-RU" sz="4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altLang="ru-RU" sz="4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4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длина отрезка</a:t>
            </a:r>
            <a:r>
              <a:rPr lang="en-US" altLang="ru-RU" sz="4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9 </a:t>
            </a:r>
            <a:r>
              <a:rPr lang="ru-RU" altLang="ru-RU" sz="4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см, найдите реальные размеры данного отрезка.</a:t>
            </a:r>
            <a:endParaRPr lang="ru-RU" altLang="ru-RU" sz="40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158" name="WordArt 6"/>
          <p:cNvSpPr>
            <a:spLocks noChangeArrowheads="1" noChangeShapeType="1" noTextEdit="1"/>
          </p:cNvSpPr>
          <p:nvPr/>
        </p:nvSpPr>
        <p:spPr bwMode="auto">
          <a:xfrm>
            <a:off x="7615247" y="6029342"/>
            <a:ext cx="2778437" cy="702946"/>
          </a:xfrm>
          <a:prstGeom prst="rect">
            <a:avLst/>
          </a:prstGeom>
        </p:spPr>
        <p:txBody>
          <a:bodyPr wrap="none" lIns="109033" tIns="54517" rIns="109033" bIns="54517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300" kern="10" dirty="0" smtClean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Правильно!</a:t>
            </a:r>
            <a:endParaRPr lang="ru-RU" sz="4300" kern="10" dirty="0">
              <a:ln w="9525">
                <a:solidFill>
                  <a:srgbClr val="000099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9" name="AutoShape 7"/>
          <p:cNvSpPr>
            <a:spLocks noChangeArrowheads="1"/>
          </p:cNvSpPr>
          <p:nvPr/>
        </p:nvSpPr>
        <p:spPr bwMode="auto">
          <a:xfrm>
            <a:off x="971513" y="4784566"/>
            <a:ext cx="4585265" cy="112014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57150">
            <a:solidFill>
              <a:srgbClr val="EAEAEA"/>
            </a:solidFill>
            <a:round/>
            <a:headEnd/>
            <a:tailEnd/>
          </a:ln>
          <a:effectLst/>
          <a:extLst/>
        </p:spPr>
        <p:txBody>
          <a:bodyPr wrap="none" lIns="109033" tIns="54517" rIns="109033" bIns="54517" anchor="ctr"/>
          <a:lstStyle/>
          <a:p>
            <a:pPr algn="ctr" eaLnBrk="1" hangingPunct="1">
              <a:defRPr/>
            </a:pPr>
            <a:r>
              <a:rPr lang="en-US" altLang="ru-RU" sz="8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altLang="ru-RU" sz="88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-7564"/>
            <a:ext cx="12801600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ПОВТОРЕНИЕ</a:t>
            </a:r>
            <a:endParaRPr lang="ru-RU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2144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nimBg="1"/>
      <p:bldP spid="49156" grpId="0" animBg="1"/>
      <p:bldP spid="49158" grpId="0"/>
      <p:bldP spid="491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>
            <a:spLocks noChangeArrowheads="1"/>
          </p:cNvSpPr>
          <p:nvPr/>
        </p:nvSpPr>
        <p:spPr bwMode="auto">
          <a:xfrm>
            <a:off x="6757991" y="3457574"/>
            <a:ext cx="4397565" cy="112014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57150">
            <a:solidFill>
              <a:srgbClr val="EAEAEA"/>
            </a:solidFill>
            <a:round/>
            <a:headEnd/>
            <a:tailEnd/>
          </a:ln>
          <a:effectLst/>
          <a:extLst/>
        </p:spPr>
        <p:txBody>
          <a:bodyPr wrap="none" lIns="109033" tIns="54517" rIns="109033" bIns="54517" anchor="ctr"/>
          <a:lstStyle/>
          <a:p>
            <a:pPr algn="ctr" eaLnBrk="1" hangingPunct="1">
              <a:defRPr/>
            </a:pPr>
            <a:r>
              <a:rPr lang="en-US" altLang="ru-RU" sz="8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 cm</a:t>
            </a:r>
            <a:endParaRPr lang="en-US" altLang="ru-RU" sz="80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79" name="AutoShape 3"/>
          <p:cNvSpPr>
            <a:spLocks noChangeArrowheads="1"/>
          </p:cNvSpPr>
          <p:nvPr/>
        </p:nvSpPr>
        <p:spPr bwMode="auto">
          <a:xfrm>
            <a:off x="6757991" y="5029210"/>
            <a:ext cx="4583203" cy="112014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57150">
            <a:solidFill>
              <a:srgbClr val="EAEAEA"/>
            </a:solidFill>
            <a:round/>
            <a:headEnd/>
            <a:tailEnd/>
          </a:ln>
          <a:effectLst/>
          <a:extLst/>
        </p:spPr>
        <p:txBody>
          <a:bodyPr wrap="none" lIns="109033" tIns="54517" rIns="109033" bIns="54517" anchor="ctr"/>
          <a:lstStyle/>
          <a:p>
            <a:pPr algn="ctr" eaLnBrk="1" hangingPunct="1">
              <a:defRPr/>
            </a:pPr>
            <a:r>
              <a:rPr lang="en-US" altLang="ru-RU" sz="8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cm</a:t>
            </a:r>
            <a:endParaRPr lang="ru-RU" altLang="ru-RU" sz="80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80" name="AutoShape 4"/>
          <p:cNvSpPr>
            <a:spLocks noChangeArrowheads="1"/>
          </p:cNvSpPr>
          <p:nvPr/>
        </p:nvSpPr>
        <p:spPr bwMode="auto">
          <a:xfrm>
            <a:off x="1042950" y="3386136"/>
            <a:ext cx="4490384" cy="112014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57150">
            <a:solidFill>
              <a:srgbClr val="EAEAEA"/>
            </a:solidFill>
            <a:round/>
            <a:headEnd/>
            <a:tailEnd/>
          </a:ln>
          <a:effectLst/>
          <a:extLst/>
        </p:spPr>
        <p:txBody>
          <a:bodyPr wrap="none" lIns="109033" tIns="54517" rIns="109033" bIns="54517" anchor="ctr"/>
          <a:lstStyle/>
          <a:p>
            <a:pPr algn="ctr" eaLnBrk="1" hangingPunct="1">
              <a:defRPr/>
            </a:pPr>
            <a:r>
              <a:rPr lang="en-US" altLang="ru-RU" sz="8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cm</a:t>
            </a:r>
            <a:endParaRPr lang="ru-RU" altLang="ru-RU" sz="80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63352" y="1452749"/>
            <a:ext cx="11584028" cy="158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033" tIns="54517" rIns="109033" bIns="5451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4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Найдите расстояние в </a:t>
            </a:r>
            <a:r>
              <a:rPr lang="en-US" altLang="ru-RU" sz="4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ru-RU" altLang="ru-RU" sz="4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м на чертеже с масштабом</a:t>
            </a:r>
            <a:r>
              <a:rPr lang="en-US" altLang="ru-RU" sz="4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1 : 10</a:t>
            </a:r>
            <a:r>
              <a:rPr lang="ru-RU" altLang="ru-RU" sz="4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altLang="ru-RU" sz="4800" b="1" dirty="0">
              <a:solidFill>
                <a:srgbClr val="000066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50182" name="WordArt 6"/>
          <p:cNvSpPr>
            <a:spLocks noChangeArrowheads="1" noChangeShapeType="1" noTextEdit="1"/>
          </p:cNvSpPr>
          <p:nvPr/>
        </p:nvSpPr>
        <p:spPr bwMode="auto">
          <a:xfrm>
            <a:off x="7329494" y="6209110"/>
            <a:ext cx="2357454" cy="560070"/>
          </a:xfrm>
          <a:prstGeom prst="rect">
            <a:avLst/>
          </a:prstGeom>
        </p:spPr>
        <p:txBody>
          <a:bodyPr wrap="none" lIns="109033" tIns="54517" rIns="109033" bIns="54517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300" kern="10" dirty="0" smtClean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Правильно!</a:t>
            </a:r>
            <a:endParaRPr lang="ru-RU" sz="4300" kern="10" dirty="0">
              <a:ln w="9525">
                <a:solidFill>
                  <a:srgbClr val="000099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83" name="AutoShape 7"/>
          <p:cNvSpPr>
            <a:spLocks noChangeArrowheads="1"/>
          </p:cNvSpPr>
          <p:nvPr/>
        </p:nvSpPr>
        <p:spPr bwMode="auto">
          <a:xfrm>
            <a:off x="1042951" y="5029210"/>
            <a:ext cx="4585265" cy="112014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57150">
            <a:solidFill>
              <a:srgbClr val="EAEAEA"/>
            </a:solidFill>
            <a:round/>
            <a:headEnd/>
            <a:tailEnd/>
          </a:ln>
          <a:effectLst/>
          <a:extLst/>
        </p:spPr>
        <p:txBody>
          <a:bodyPr wrap="none" lIns="109033" tIns="54517" rIns="109033" bIns="54517" anchor="ctr"/>
          <a:lstStyle/>
          <a:p>
            <a:pPr algn="ctr" eaLnBrk="1" hangingPunct="1">
              <a:defRPr/>
            </a:pPr>
            <a:r>
              <a:rPr lang="en-US" altLang="ru-RU" sz="8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0,4 cm</a:t>
            </a:r>
            <a:endParaRPr lang="ru-RU" altLang="ru-RU" sz="80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0"/>
            <a:ext cx="12801600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ПОВТОРЕНИЕ</a:t>
            </a:r>
            <a:endParaRPr lang="ru-RU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5691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/>
      <p:bldP spid="50180" grpId="0" animBg="1"/>
      <p:bldP spid="50182" grpId="0"/>
      <p:bldP spid="501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132783" y="202028"/>
            <a:ext cx="12521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ТЕСТ №</a:t>
            </a:r>
            <a:r>
              <a:rPr lang="en-U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5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71123" y="1296194"/>
                <a:ext cx="12046988" cy="1532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indent="-742950">
                  <a:buAutoNum type="arabicPeriod"/>
                </a:pPr>
                <a:r>
                  <a:rPr lang="ru-RU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Точка С делит отрезок АВ на две части так, что </a:t>
                </a:r>
              </a:p>
              <a:p>
                <a:r>
                  <a:rPr lang="ru-RU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АС = 16 см и ВС = 8 см. Найдите отношение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4000" b="1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АС</m:t>
                        </m:r>
                      </m:num>
                      <m:den>
                        <m:r>
                          <a:rPr lang="ru-RU" sz="4000" b="1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АВ</m:t>
                        </m:r>
                      </m:den>
                    </m:f>
                  </m:oMath>
                </a14:m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23" y="1296194"/>
                <a:ext cx="12046988" cy="1532535"/>
              </a:xfrm>
              <a:prstGeom prst="rect">
                <a:avLst/>
              </a:prstGeom>
              <a:blipFill>
                <a:blip r:embed="rId2"/>
                <a:stretch>
                  <a:fillRect l="-1417" t="-6375" b="-43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543990" y="3600964"/>
            <a:ext cx="25940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5077697" y="5838854"/>
            <a:ext cx="2631653" cy="72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033" tIns="54517" rIns="109033" bIns="545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r>
              <a:rPr lang="ru-RU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7660" y="4279631"/>
            <a:ext cx="51443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AB = 16 + 8 = 24 (</a:t>
            </a:r>
            <a:r>
              <a:rPr lang="ru-RU" sz="40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см</a:t>
            </a:r>
            <a:r>
              <a:rPr lang="en-US" sz="40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)</a:t>
            </a:r>
            <a:endParaRPr lang="ru-RU" sz="40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108925" y="5106734"/>
                <a:ext cx="1773562" cy="1141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68152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936305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904457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872609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840763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808915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777067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45220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8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𝐴𝐶</m:t>
                        </m:r>
                      </m:num>
                      <m:den>
                        <m:r>
                          <a:rPr lang="en-US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𝐴𝐵</m:t>
                        </m:r>
                      </m:den>
                    </m:f>
                    <m:r>
                      <a:rPr lang="en-US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=</m:t>
                    </m:r>
                  </m:oMath>
                </a14:m>
                <a:endParaRPr lang="ru-RU" sz="4800" i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5" y="5106734"/>
                <a:ext cx="1773562" cy="11414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841011" y="5059135"/>
                <a:ext cx="894796" cy="1244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16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ru-RU" sz="40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011" y="5059135"/>
                <a:ext cx="894796" cy="12448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2546414" y="5059135"/>
                <a:ext cx="1136657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sz="40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414" y="5059135"/>
                <a:ext cx="1136657" cy="12488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1974200" y="2707658"/>
                <a:ext cx="1199367" cy="9659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A)</a:t>
                </a:r>
                <a:r>
                  <a:rPr lang="en-US" sz="4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endParaRPr lang="ru-RU" sz="40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200" y="2707658"/>
                <a:ext cx="1199367" cy="965905"/>
              </a:xfrm>
              <a:prstGeom prst="rect">
                <a:avLst/>
              </a:prstGeom>
              <a:blipFill>
                <a:blip r:embed="rId6"/>
                <a:stretch>
                  <a:fillRect l="-18274" b="-113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4371647" y="2776457"/>
                <a:ext cx="1199367" cy="962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endParaRPr lang="ru-RU" sz="40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647" y="2776457"/>
                <a:ext cx="1199367" cy="962828"/>
              </a:xfrm>
              <a:prstGeom prst="rect">
                <a:avLst/>
              </a:prstGeom>
              <a:blipFill>
                <a:blip r:embed="rId7"/>
                <a:stretch>
                  <a:fillRect l="-17766" b="-120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6799531" y="2854815"/>
                <a:ext cx="129554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2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endParaRPr lang="ru-RU" sz="40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9531" y="2854815"/>
                <a:ext cx="1295547" cy="707886"/>
              </a:xfrm>
              <a:prstGeom prst="rect">
                <a:avLst/>
              </a:prstGeom>
              <a:blipFill>
                <a:blip r:embed="rId8"/>
                <a:stretch>
                  <a:fillRect l="-16432"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9196978" y="2707658"/>
                <a:ext cx="1228221" cy="9615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endParaRPr lang="ru-RU" sz="40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6978" y="2707658"/>
                <a:ext cx="1228221" cy="961545"/>
              </a:xfrm>
              <a:prstGeom prst="rect">
                <a:avLst/>
              </a:prstGeom>
              <a:blipFill>
                <a:blip r:embed="rId9"/>
                <a:stretch>
                  <a:fillRect l="-17910" b="-113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Прямая соединительная линия 30"/>
          <p:cNvCxnSpPr/>
          <p:nvPr/>
        </p:nvCxnSpPr>
        <p:spPr>
          <a:xfrm>
            <a:off x="6536735" y="4551759"/>
            <a:ext cx="5173326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11710061" y="4418409"/>
            <a:ext cx="171450" cy="17145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33" name="Овал 32"/>
          <p:cNvSpPr/>
          <p:nvPr/>
        </p:nvSpPr>
        <p:spPr>
          <a:xfrm>
            <a:off x="10036212" y="4461305"/>
            <a:ext cx="171450" cy="17145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34" name="Овал 33"/>
          <p:cNvSpPr/>
          <p:nvPr/>
        </p:nvSpPr>
        <p:spPr>
          <a:xfrm>
            <a:off x="6468975" y="4461305"/>
            <a:ext cx="171450" cy="17145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35" name="TextBox 34"/>
          <p:cNvSpPr txBox="1"/>
          <p:nvPr/>
        </p:nvSpPr>
        <p:spPr>
          <a:xfrm>
            <a:off x="6134479" y="4545682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3600" b="1" dirty="0" smtClean="0">
                <a:latin typeface="Arial" pitchFamily="34" charset="0"/>
                <a:cs typeface="Arial" pitchFamily="34" charset="0"/>
              </a:rPr>
              <a:t>А</a:t>
            </a:r>
            <a:endParaRPr lang="uz-Latn-UZ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622465" y="4589859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3600" b="1" dirty="0">
                <a:latin typeface="Arial" pitchFamily="34" charset="0"/>
                <a:cs typeface="Arial" pitchFamily="34" charset="0"/>
              </a:rPr>
              <a:t>В</a:t>
            </a:r>
            <a:endParaRPr lang="uz-Latn-UZ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845339" y="4589858"/>
            <a:ext cx="64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3600" b="1" dirty="0">
                <a:latin typeface="Arial" pitchFamily="34" charset="0"/>
                <a:cs typeface="Arial" pitchFamily="34" charset="0"/>
              </a:rPr>
              <a:t>С</a:t>
            </a:r>
            <a:endParaRPr lang="uz-Latn-UZ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059148" y="3817768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3600" b="1" dirty="0" smtClean="0">
                <a:latin typeface="Arial" pitchFamily="34" charset="0"/>
                <a:cs typeface="Arial" pitchFamily="34" charset="0"/>
              </a:rPr>
              <a:t>16</a:t>
            </a:r>
            <a:endParaRPr lang="uz-Latn-UZ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708930" y="377207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3600" b="1" dirty="0" smtClean="0">
                <a:latin typeface="Arial" pitchFamily="34" charset="0"/>
                <a:cs typeface="Arial" pitchFamily="34" charset="0"/>
              </a:rPr>
              <a:t>8</a:t>
            </a:r>
            <a:endParaRPr lang="uz-Latn-UZ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Дуга 39"/>
          <p:cNvSpPr/>
          <p:nvPr/>
        </p:nvSpPr>
        <p:spPr>
          <a:xfrm rot="10800000">
            <a:off x="6536735" y="4209541"/>
            <a:ext cx="5320486" cy="982472"/>
          </a:xfrm>
          <a:prstGeom prst="arc">
            <a:avLst>
              <a:gd name="adj1" fmla="val 10824762"/>
              <a:gd name="adj2" fmla="val 21483519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41" name="TextBox 40"/>
          <p:cNvSpPr txBox="1"/>
          <p:nvPr/>
        </p:nvSpPr>
        <p:spPr>
          <a:xfrm>
            <a:off x="8975316" y="5233131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3600" b="1" dirty="0" smtClean="0">
                <a:latin typeface="Arial" pitchFamily="34" charset="0"/>
                <a:cs typeface="Arial" pitchFamily="34" charset="0"/>
              </a:rPr>
              <a:t>24</a:t>
            </a:r>
            <a:endParaRPr lang="uz-Latn-UZ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64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2" grpId="0"/>
      <p:bldP spid="13" grpId="0"/>
      <p:bldP spid="14" grpId="0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  <p:bldP spid="39" grpId="0"/>
      <p:bldP spid="40" grpId="0" animBg="1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-53171" y="188904"/>
            <a:ext cx="13720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ТЕСТ №</a:t>
            </a:r>
            <a:r>
              <a:rPr lang="en-US" sz="5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5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321" y="1225927"/>
            <a:ext cx="1152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3.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Какие из отношений образуют пропорцию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5853" y="4043846"/>
            <a:ext cx="21281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4710637" y="6099561"/>
            <a:ext cx="2883166" cy="72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033" tIns="54517" rIns="109033" bIns="545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r>
              <a:rPr lang="ru-RU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01392" y="3456434"/>
            <a:ext cx="20150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A)</a:t>
            </a:r>
            <a:r>
              <a:rPr lang="en-US" sz="32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1 ; 3</a:t>
            </a:r>
            <a:endParaRPr lang="ru-RU" sz="32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3634140" y="3456434"/>
                <a:ext cx="194006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1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;2</m:t>
                    </m:r>
                  </m:oMath>
                </a14:m>
                <a:r>
                  <a:rPr lang="en-US" sz="32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endParaRPr lang="ru-RU" sz="32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4140" y="3456434"/>
                <a:ext cx="1940066" cy="584775"/>
              </a:xfrm>
              <a:prstGeom prst="rect">
                <a:avLst/>
              </a:prstGeom>
              <a:blipFill>
                <a:blip r:embed="rId2"/>
                <a:stretch>
                  <a:fillRect l="-7862" t="-13542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6261700" y="3447723"/>
                <a:ext cx="181535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3;4</m:t>
                    </m:r>
                  </m:oMath>
                </a14:m>
                <a:endParaRPr lang="ru-RU" sz="32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700" y="3447723"/>
                <a:ext cx="1815356" cy="584775"/>
              </a:xfrm>
              <a:prstGeom prst="rect">
                <a:avLst/>
              </a:prstGeom>
              <a:blipFill>
                <a:blip r:embed="rId3"/>
                <a:stretch>
                  <a:fillRect l="-8389" t="-13684" b="-347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8893614" y="3447723"/>
                <a:ext cx="197168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2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;4</m:t>
                    </m:r>
                  </m:oMath>
                </a14:m>
                <a:r>
                  <a:rPr lang="en-US" sz="32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endParaRPr lang="ru-RU" sz="32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3614" y="3447723"/>
                <a:ext cx="1971682" cy="584775"/>
              </a:xfrm>
              <a:prstGeom prst="rect">
                <a:avLst/>
              </a:prstGeom>
              <a:blipFill>
                <a:blip r:embed="rId4"/>
                <a:stretch>
                  <a:fillRect l="-8050" t="-13684" b="-347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551821" y="1922126"/>
            <a:ext cx="55174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1) 26 : 5,2 </a:t>
            </a:r>
            <a:r>
              <a:rPr lang="ru-RU" sz="32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и</a:t>
            </a:r>
            <a:r>
              <a:rPr lang="en-US" sz="32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39 : 7,8</a:t>
            </a:r>
            <a:endParaRPr lang="ru-RU" sz="32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618267" y="2582963"/>
            <a:ext cx="48921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4) 1 : 2 </a:t>
            </a:r>
            <a:r>
              <a:rPr lang="ru-RU" sz="32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и</a:t>
            </a:r>
            <a:r>
              <a:rPr lang="en-US" sz="32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1,6 : 3,5</a:t>
            </a:r>
            <a:endParaRPr lang="ru-RU" sz="32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45853" y="2706779"/>
            <a:ext cx="5830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2) 7,5 : 2,5 </a:t>
            </a:r>
            <a:r>
              <a:rPr lang="ru-RU" sz="32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и</a:t>
            </a:r>
            <a:r>
              <a:rPr lang="en-US" sz="32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2,5 : 1,5</a:t>
            </a:r>
            <a:endParaRPr lang="ru-RU" sz="32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618268" y="1960127"/>
            <a:ext cx="55174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3</a:t>
            </a:r>
            <a:r>
              <a:rPr lang="en-US" sz="32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) 10,5 : 3 </a:t>
            </a:r>
            <a:r>
              <a:rPr lang="ru-RU" sz="32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и</a:t>
            </a:r>
            <a:r>
              <a:rPr lang="en-US" sz="32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31,5 : 9</a:t>
            </a:r>
            <a:endParaRPr lang="ru-RU" sz="32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637983" y="4045509"/>
                <a:ext cx="429175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sz="3200" b="1" i="0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ru-RU" sz="3200" b="1" i="0" smtClean="0">
                          <a:latin typeface="Cambria Math"/>
                          <a:ea typeface="Cambria Math"/>
                        </a:rPr>
                        <m:t>) </m:t>
                      </m:r>
                      <m:r>
                        <a:rPr lang="ru-RU" sz="3200" b="1" i="0" smtClean="0">
                          <a:latin typeface="Cambria Math"/>
                          <a:ea typeface="Cambria Math"/>
                        </a:rPr>
                        <m:t>𝟐𝟔</m:t>
                      </m:r>
                      <m:r>
                        <a:rPr lang="uz-Latn-UZ" sz="32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sz="3200" b="1" i="1" smtClean="0"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ru-RU" sz="32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ru-RU" sz="3200" b="1" i="1" smtClean="0">
                          <a:latin typeface="Cambria Math"/>
                          <a:ea typeface="Cambria Math"/>
                        </a:rPr>
                        <m:t>𝟖</m:t>
                      </m:r>
                      <m:r>
                        <a:rPr lang="ru-RU" sz="3200" b="1" i="1" smtClean="0">
                          <a:latin typeface="Cambria Math"/>
                        </a:rPr>
                        <m:t>=</m:t>
                      </m:r>
                      <m:r>
                        <a:rPr lang="ru-RU" sz="3200" b="1" i="1" smtClean="0">
                          <a:latin typeface="Cambria Math"/>
                        </a:rPr>
                        <m:t>𝟓</m:t>
                      </m:r>
                      <m:r>
                        <a:rPr lang="ru-RU" sz="3200" b="1" i="1" smtClean="0">
                          <a:latin typeface="Cambria Math"/>
                        </a:rPr>
                        <m:t>,</m:t>
                      </m:r>
                      <m:r>
                        <a:rPr lang="ru-RU" sz="3200" b="1" i="1" smtClean="0">
                          <a:latin typeface="Cambria Math"/>
                        </a:rPr>
                        <m:t>𝟐</m:t>
                      </m:r>
                      <m:r>
                        <a:rPr lang="ru-RU" sz="32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sz="3200" b="1" i="1" smtClean="0">
                          <a:latin typeface="Cambria Math"/>
                          <a:ea typeface="Cambria Math"/>
                        </a:rPr>
                        <m:t>𝟑𝟗</m:t>
                      </m:r>
                    </m:oMath>
                  </m:oMathPara>
                </a14:m>
                <a:endParaRPr lang="uz-Latn-UZ" sz="32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983" y="4045509"/>
                <a:ext cx="4291752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34416" y="5139663"/>
                <a:ext cx="45985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sz="3200" b="1" i="0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ru-RU" sz="3200" b="1" i="0" smtClean="0">
                          <a:latin typeface="Cambria Math"/>
                          <a:ea typeface="Cambria Math"/>
                        </a:rPr>
                        <m:t>) </m:t>
                      </m:r>
                      <m:r>
                        <a:rPr lang="ru-RU" sz="3200" b="1" i="0" smtClean="0"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ru-RU" sz="3200" b="1" i="0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ru-RU" sz="3200" b="1" i="0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uz-Latn-UZ" sz="32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sz="3200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ru-RU" sz="32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ru-RU" sz="3200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ru-RU" sz="3200" b="1" i="1" smtClean="0">
                          <a:latin typeface="Cambria Math"/>
                        </a:rPr>
                        <m:t>=</m:t>
                      </m:r>
                      <m:r>
                        <a:rPr lang="ru-RU" sz="3200" b="1" i="1" smtClean="0">
                          <a:latin typeface="Cambria Math"/>
                        </a:rPr>
                        <m:t>𝟐</m:t>
                      </m:r>
                      <m:r>
                        <a:rPr lang="ru-RU" sz="3200" b="1" i="1" smtClean="0">
                          <a:latin typeface="Cambria Math"/>
                        </a:rPr>
                        <m:t>,</m:t>
                      </m:r>
                      <m:r>
                        <a:rPr lang="ru-RU" sz="3200" b="1" i="1" smtClean="0">
                          <a:latin typeface="Cambria Math"/>
                        </a:rPr>
                        <m:t>𝟓</m:t>
                      </m:r>
                      <m:r>
                        <a:rPr lang="ru-RU" sz="32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sz="32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ru-RU" sz="32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ru-RU" sz="3200" b="1" i="1" smtClean="0">
                          <a:latin typeface="Cambria Math"/>
                          <a:ea typeface="Cambria Math"/>
                        </a:rPr>
                        <m:t>𝟓</m:t>
                      </m:r>
                    </m:oMath>
                  </m:oMathPara>
                </a14:m>
                <a:endParaRPr lang="uz-Latn-UZ" sz="32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16" y="5139663"/>
                <a:ext cx="459850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439646" y="3988827"/>
                <a:ext cx="429175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sz="3200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ru-RU" sz="3200" b="1" i="1" smtClean="0">
                          <a:latin typeface="Cambria Math"/>
                          <a:ea typeface="Cambria Math"/>
                        </a:rPr>
                        <m:t>) </m:t>
                      </m:r>
                      <m:r>
                        <a:rPr lang="ru-RU" sz="3200" b="1" i="1" smtClean="0">
                          <a:latin typeface="Cambria Math"/>
                          <a:ea typeface="Cambria Math"/>
                        </a:rPr>
                        <m:t>𝟏𝟎</m:t>
                      </m:r>
                      <m:r>
                        <a:rPr lang="ru-RU" sz="32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ru-RU" sz="3200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uz-Latn-UZ" sz="32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sz="3200" b="1" i="1" smtClean="0">
                          <a:latin typeface="Cambria Math"/>
                          <a:ea typeface="Cambria Math"/>
                        </a:rPr>
                        <m:t>𝟗</m:t>
                      </m:r>
                      <m:r>
                        <a:rPr lang="ru-RU" sz="3200" b="1" i="1" smtClean="0">
                          <a:latin typeface="Cambria Math"/>
                        </a:rPr>
                        <m:t>=</m:t>
                      </m:r>
                      <m:r>
                        <a:rPr lang="ru-RU" sz="3200" b="1" i="1" smtClean="0">
                          <a:latin typeface="Cambria Math"/>
                        </a:rPr>
                        <m:t>𝟑</m:t>
                      </m:r>
                      <m:r>
                        <a:rPr lang="ru-RU" sz="32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sz="3200" b="1" i="1" smtClean="0">
                          <a:latin typeface="Cambria Math"/>
                          <a:ea typeface="Cambria Math"/>
                        </a:rPr>
                        <m:t>𝟑𝟏</m:t>
                      </m:r>
                      <m:r>
                        <a:rPr lang="ru-RU" sz="32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ru-RU" sz="3200" b="1" i="1" smtClean="0">
                          <a:latin typeface="Cambria Math"/>
                          <a:ea typeface="Cambria Math"/>
                        </a:rPr>
                        <m:t>𝟓</m:t>
                      </m:r>
                    </m:oMath>
                  </m:oMathPara>
                </a14:m>
                <a:endParaRPr lang="uz-Latn-UZ" sz="32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646" y="3988827"/>
                <a:ext cx="4291752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690573" y="5075121"/>
                <a:ext cx="380123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sz="3200" b="1" i="0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ru-RU" sz="3200" b="1" i="0" smtClean="0">
                          <a:latin typeface="Cambria Math"/>
                          <a:ea typeface="Cambria Math"/>
                        </a:rPr>
                        <m:t>) </m:t>
                      </m:r>
                      <m:r>
                        <a:rPr lang="ru-RU" sz="3200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uz-Latn-UZ" sz="32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sz="3200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ru-RU" sz="32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ru-RU" sz="3200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ru-RU" sz="3200" b="1" i="1" smtClean="0">
                          <a:latin typeface="Cambria Math"/>
                        </a:rPr>
                        <m:t>=</m:t>
                      </m:r>
                      <m:r>
                        <a:rPr lang="ru-RU" sz="3200" b="1" i="1" smtClean="0">
                          <a:latin typeface="Cambria Math"/>
                        </a:rPr>
                        <m:t>𝟐</m:t>
                      </m:r>
                      <m:r>
                        <a:rPr lang="ru-RU" sz="32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sz="3200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ru-RU" sz="32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ru-RU" sz="3200" b="1" i="1" smtClean="0">
                          <a:latin typeface="Cambria Math"/>
                          <a:ea typeface="Cambria Math"/>
                        </a:rPr>
                        <m:t>𝟔</m:t>
                      </m:r>
                    </m:oMath>
                  </m:oMathPara>
                </a14:m>
                <a:endParaRPr lang="uz-Latn-UZ" sz="32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573" y="5075121"/>
                <a:ext cx="3801232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425566" y="4568719"/>
                <a:ext cx="319125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sz="3200" b="1" i="0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ru-RU" sz="3200" b="1" i="1" smtClean="0">
                          <a:latin typeface="Cambria Math"/>
                          <a:ea typeface="Cambria Math"/>
                        </a:rPr>
                        <m:t>𝟎𝟐</m:t>
                      </m:r>
                      <m:r>
                        <a:rPr lang="ru-RU" sz="32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ru-RU" sz="3200" b="1" i="1" smtClean="0">
                          <a:latin typeface="Cambria Math"/>
                          <a:ea typeface="Cambria Math"/>
                        </a:rPr>
                        <m:t>𝟖</m:t>
                      </m:r>
                      <m:r>
                        <a:rPr lang="ru-RU" sz="3200" b="1" i="1" smtClean="0">
                          <a:latin typeface="Cambria Math"/>
                        </a:rPr>
                        <m:t>=</m:t>
                      </m:r>
                      <m:r>
                        <a:rPr lang="ru-RU" sz="3200" b="1" i="1" smtClean="0">
                          <a:latin typeface="Cambria Math"/>
                        </a:rPr>
                        <m:t>𝟐𝟎𝟐</m:t>
                      </m:r>
                      <m:r>
                        <a:rPr lang="ru-RU" sz="3200" b="1" i="1" smtClean="0">
                          <a:latin typeface="Cambria Math"/>
                        </a:rPr>
                        <m:t>,</m:t>
                      </m:r>
                      <m:r>
                        <a:rPr lang="ru-RU" sz="3200" b="1" i="1" smtClean="0"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uz-Latn-UZ" sz="32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566" y="4568719"/>
                <a:ext cx="3191258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294562" y="5676704"/>
                <a:ext cx="294599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sz="3200" b="1" i="1" smtClean="0">
                          <a:latin typeface="Cambria Math"/>
                          <a:ea typeface="Cambria Math"/>
                        </a:rPr>
                        <m:t>𝟏𝟏</m:t>
                      </m:r>
                      <m:r>
                        <a:rPr lang="ru-RU" sz="32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ru-RU" sz="3200" b="1" i="1" smtClean="0">
                          <a:latin typeface="Cambria Math"/>
                          <a:ea typeface="Cambria Math"/>
                        </a:rPr>
                        <m:t>𝟐𝟓</m:t>
                      </m:r>
                      <m:r>
                        <a:rPr lang="ru-RU" sz="3200" b="1" i="1" smtClean="0">
                          <a:latin typeface="Cambria Math"/>
                        </a:rPr>
                        <m:t>=</m:t>
                      </m:r>
                      <m:r>
                        <a:rPr lang="ru-RU" sz="3200" b="1" i="1" smtClean="0">
                          <a:latin typeface="Cambria Math"/>
                        </a:rPr>
                        <m:t>𝟔</m:t>
                      </m:r>
                      <m:r>
                        <a:rPr lang="ru-RU" sz="3200" b="1" i="1" smtClean="0">
                          <a:latin typeface="Cambria Math"/>
                        </a:rPr>
                        <m:t>,</m:t>
                      </m:r>
                      <m:r>
                        <a:rPr lang="ru-RU" sz="3200" b="1" i="1" smtClean="0">
                          <a:latin typeface="Cambria Math"/>
                        </a:rPr>
                        <m:t>𝟐𝟓</m:t>
                      </m:r>
                    </m:oMath>
                  </m:oMathPara>
                </a14:m>
                <a:endParaRPr lang="uz-Latn-UZ" sz="32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562" y="5676704"/>
                <a:ext cx="2945998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482264" y="4491371"/>
                <a:ext cx="270073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sz="3200" b="1" i="1" smtClean="0">
                          <a:latin typeface="Cambria Math"/>
                          <a:ea typeface="Cambria Math"/>
                        </a:rPr>
                        <m:t>𝟗𝟒</m:t>
                      </m:r>
                      <m:r>
                        <a:rPr lang="ru-RU" sz="32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ru-RU" sz="3200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ru-RU" sz="3200" b="1" i="1" smtClean="0">
                          <a:latin typeface="Cambria Math"/>
                        </a:rPr>
                        <m:t>=</m:t>
                      </m:r>
                      <m:r>
                        <a:rPr lang="ru-RU" sz="3200" b="1" i="1" smtClean="0">
                          <a:latin typeface="Cambria Math"/>
                        </a:rPr>
                        <m:t>𝟗𝟒</m:t>
                      </m:r>
                      <m:r>
                        <a:rPr lang="ru-RU" sz="3200" b="1" i="1" smtClean="0">
                          <a:latin typeface="Cambria Math"/>
                        </a:rPr>
                        <m:t>,</m:t>
                      </m:r>
                      <m:r>
                        <a:rPr lang="ru-RU" sz="32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uz-Latn-UZ" sz="32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2264" y="4491371"/>
                <a:ext cx="2700739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696944" y="5615148"/>
                <a:ext cx="221022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sz="3200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ru-RU" sz="32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ru-RU" sz="3200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ru-RU" sz="3200" b="1" i="1" smtClean="0">
                          <a:latin typeface="Cambria Math"/>
                        </a:rPr>
                        <m:t>=</m:t>
                      </m:r>
                      <m:r>
                        <a:rPr lang="ru-RU" sz="3200" b="1" i="1" smtClean="0">
                          <a:latin typeface="Cambria Math"/>
                        </a:rPr>
                        <m:t>𝟑</m:t>
                      </m:r>
                      <m:r>
                        <a:rPr lang="ru-RU" sz="3200" b="1" i="1" smtClean="0">
                          <a:latin typeface="Cambria Math"/>
                        </a:rPr>
                        <m:t>,</m:t>
                      </m:r>
                      <m:r>
                        <a:rPr lang="ru-RU" sz="32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uz-Latn-UZ" sz="32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944" y="5615148"/>
                <a:ext cx="2210220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612" y="4272630"/>
            <a:ext cx="754284" cy="867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68" y="4286461"/>
            <a:ext cx="754284" cy="867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1917" b="74167" l="50500" r="949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237" t="26682" b="20545"/>
          <a:stretch/>
        </p:blipFill>
        <p:spPr bwMode="auto">
          <a:xfrm>
            <a:off x="8548648" y="5552935"/>
            <a:ext cx="689931" cy="7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1917" b="74167" l="50500" r="949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237" t="26682" b="20545"/>
          <a:stretch/>
        </p:blipFill>
        <p:spPr bwMode="auto">
          <a:xfrm>
            <a:off x="2620615" y="5615148"/>
            <a:ext cx="689931" cy="7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583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2409640" y="4854332"/>
                <a:ext cx="2132315" cy="11557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𝟏𝟏</m:t>
                        </m:r>
                      </m:num>
                      <m:den>
                        <m:r>
                          <a:rPr lang="en-US" sz="4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𝟒</m:t>
                        </m:r>
                      </m:den>
                    </m:f>
                    <m:r>
                      <a:rPr lang="en-US" sz="4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∙</m:t>
                    </m:r>
                  </m:oMath>
                </a14:m>
                <a:r>
                  <a:rPr lang="en-US" sz="48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4</a:t>
                </a:r>
                <a:endParaRPr lang="ru-RU" sz="4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640" y="4854332"/>
                <a:ext cx="2132315" cy="1155766"/>
              </a:xfrm>
              <a:prstGeom prst="rect">
                <a:avLst/>
              </a:prstGeom>
              <a:blipFill>
                <a:blip r:embed="rId2"/>
                <a:stretch>
                  <a:fillRect r="-12571" b="-12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142042" y="249173"/>
            <a:ext cx="12521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ТЕСТ №</a:t>
            </a:r>
            <a:r>
              <a:rPr lang="en-US" sz="5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5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0357" y="1426316"/>
            <a:ext cx="12046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5.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Поезд едет со скоростью 4 км/ч. </a:t>
            </a:r>
          </a:p>
          <a:p>
            <a:pPr algn="just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Какое расстояние он пройдет за 2 часа 45 минут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1816" y="3818831"/>
            <a:ext cx="25940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94315" y="2782596"/>
            <a:ext cx="2361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A)</a:t>
            </a:r>
            <a:r>
              <a:rPr lang="en-US" sz="4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9,4 </a:t>
            </a:r>
            <a:r>
              <a:rPr lang="ru-RU" sz="40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км</a:t>
            </a:r>
            <a:endParaRPr lang="ru-RU" sz="40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846025" y="2777225"/>
            <a:ext cx="2361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B) 8,5 </a:t>
            </a:r>
            <a:r>
              <a:rPr lang="ru-RU" sz="40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км</a:t>
            </a:r>
            <a:endParaRPr lang="ru-RU" sz="40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85134" y="2777225"/>
            <a:ext cx="21707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C) 10 </a:t>
            </a:r>
            <a:r>
              <a:rPr lang="ru-RU" sz="40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км</a:t>
            </a:r>
            <a:endParaRPr lang="ru-RU" sz="40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143291" y="2777225"/>
            <a:ext cx="21906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D) 11 </a:t>
            </a:r>
            <a:r>
              <a:rPr lang="ru-RU" sz="40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км</a:t>
            </a:r>
            <a:endParaRPr lang="ru-RU" sz="40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402782" y="3818831"/>
            <a:ext cx="32685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 </a:t>
            </a:r>
            <a:r>
              <a:rPr lang="ru-RU" sz="4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ч</a:t>
            </a:r>
            <a:r>
              <a:rPr lang="en-US" sz="4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45 </a:t>
            </a:r>
            <a:r>
              <a:rPr lang="ru-RU" sz="4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мин</a:t>
            </a:r>
            <a:r>
              <a:rPr lang="en-US" sz="4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= </a:t>
            </a:r>
            <a:endParaRPr lang="ru-RU" sz="4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9410305" y="3641676"/>
                <a:ext cx="1401859" cy="9785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𝟐</m:t>
                    </m:r>
                    <m:f>
                      <m:fPr>
                        <m:ctrlPr>
                          <a:rPr lang="en-US" sz="40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0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𝟒</m:t>
                        </m:r>
                      </m:den>
                    </m:f>
                    <m:r>
                      <a:rPr lang="en-US" sz="40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4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40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ч</a:t>
                </a:r>
                <a:r>
                  <a:rPr lang="en-US" sz="40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ru-RU" sz="4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305" y="3641676"/>
                <a:ext cx="1401859" cy="978538"/>
              </a:xfrm>
              <a:prstGeom prst="rect">
                <a:avLst/>
              </a:prstGeom>
              <a:blipFill>
                <a:blip r:embed="rId3"/>
                <a:stretch>
                  <a:fillRect r="-6957" b="-111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Прямая соединительная линия 32"/>
          <p:cNvCxnSpPr/>
          <p:nvPr/>
        </p:nvCxnSpPr>
        <p:spPr>
          <a:xfrm flipV="1">
            <a:off x="3193466" y="5659463"/>
            <a:ext cx="394061" cy="35832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2855139" y="5728033"/>
            <a:ext cx="67665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1</a:t>
            </a:r>
            <a:endParaRPr lang="ru-RU" sz="28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4653702" y="5096185"/>
            <a:ext cx="2129109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/>
              <a:t>= 11 (</a:t>
            </a:r>
            <a:r>
              <a:rPr lang="ru-RU" sz="4000" b="1" dirty="0" smtClean="0"/>
              <a:t>км</a:t>
            </a:r>
            <a:r>
              <a:rPr lang="en-US" sz="4000" b="1" dirty="0" smtClean="0"/>
              <a:t>)</a:t>
            </a:r>
            <a:endParaRPr lang="ru-RU" sz="4000" b="1" dirty="0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V="1">
            <a:off x="4070960" y="5222007"/>
            <a:ext cx="452671" cy="43745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4523631" y="4796372"/>
            <a:ext cx="663677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/>
              <a:t>1</a:t>
            </a:r>
            <a:endParaRPr lang="ru-RU" sz="3200" b="1" dirty="0"/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4270879" y="6103884"/>
            <a:ext cx="2561183" cy="72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033" tIns="54517" rIns="109033" bIns="54517">
            <a:spAutoFit/>
          </a:bodyPr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782234" y="4855066"/>
                <a:ext cx="1703223" cy="11557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𝟐</m:t>
                    </m:r>
                    <m:f>
                      <m:fPr>
                        <m:ctrlPr>
                          <a:rPr lang="en-US" sz="4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𝟒</m:t>
                        </m:r>
                      </m:den>
                    </m:f>
                    <m:r>
                      <a:rPr lang="en-US" sz="4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∙</m:t>
                    </m:r>
                  </m:oMath>
                </a14:m>
                <a:r>
                  <a:rPr lang="en-US" sz="48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4</a:t>
                </a:r>
                <a:endParaRPr lang="ru-RU" sz="4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234" y="4855066"/>
                <a:ext cx="1703223" cy="1155766"/>
              </a:xfrm>
              <a:prstGeom prst="rect">
                <a:avLst/>
              </a:prstGeom>
              <a:blipFill>
                <a:blip r:embed="rId4"/>
                <a:stretch>
                  <a:fillRect r="-16071" b="-12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3689895" y="3818831"/>
            <a:ext cx="2434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Latn-UZ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 = v</a:t>
            </a:r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Latn-UZ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∙</a:t>
            </a:r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Latn-UZ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uz-Latn-UZ" sz="4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6" descr="ᐈ Поезд для детей фото, рисунки поезд дети рисунок | скачать на  Depositphotos®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7"/>
          <a:stretch/>
        </p:blipFill>
        <p:spPr bwMode="auto">
          <a:xfrm>
            <a:off x="7474666" y="4796373"/>
            <a:ext cx="3359746" cy="203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41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" grpId="0"/>
      <p:bldP spid="25" grpId="0"/>
      <p:bldP spid="3" grpId="0"/>
      <p:bldP spid="34" grpId="0"/>
      <p:bldP spid="35" grpId="0"/>
      <p:bldP spid="38" grpId="0"/>
      <p:bldP spid="40" grpId="0"/>
      <p:bldP spid="41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136104" y="225343"/>
            <a:ext cx="12521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ТЕСТ №</a:t>
            </a:r>
            <a:r>
              <a:rPr lang="en-US" sz="5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5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206" y="1352497"/>
            <a:ext cx="120469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7.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Расстояние между двумя городами 480 км. Масштаб карты 1 : 1 000 000. Чему равно расстояние между городами на карте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2646" y="4572356"/>
            <a:ext cx="25940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57022" y="3423759"/>
            <a:ext cx="23054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A) 4,8 </a:t>
            </a:r>
            <a:r>
              <a:rPr lang="ru-RU" sz="40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см</a:t>
            </a:r>
            <a:endParaRPr lang="ru-RU" sz="40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34140" y="3347008"/>
            <a:ext cx="21627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B) 24 </a:t>
            </a:r>
            <a:r>
              <a:rPr lang="ru-RU" sz="40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см</a:t>
            </a:r>
            <a:endParaRPr lang="ru-RU" sz="40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261700" y="3312418"/>
            <a:ext cx="21194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C) </a:t>
            </a:r>
            <a:r>
              <a:rPr lang="en-US" sz="4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96 </a:t>
            </a:r>
            <a:r>
              <a:rPr lang="ru-RU" sz="4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см</a:t>
            </a:r>
            <a:endParaRPr lang="ru-RU" sz="4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776106" y="3306626"/>
            <a:ext cx="21916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D) 48 </a:t>
            </a:r>
            <a:r>
              <a:rPr lang="ru-RU" sz="40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см</a:t>
            </a:r>
            <a:endParaRPr lang="ru-RU" sz="40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755973" y="5994448"/>
            <a:ext cx="2878168" cy="72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033" tIns="54517" rIns="109033" bIns="54517">
            <a:spAutoFit/>
          </a:bodyPr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2781101" y="4454500"/>
                <a:ext cx="3326167" cy="1378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480  </m:t>
                          </m:r>
                          <m:r>
                            <a:rPr lang="ru-RU" sz="4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км</m:t>
                          </m:r>
                        </m:num>
                        <m:den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1 000 000</m:t>
                          </m:r>
                        </m:den>
                      </m:f>
                      <m:r>
                        <a:rPr lang="en-US" sz="4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</m:oMath>
                  </m:oMathPara>
                </a14:m>
                <a:endParaRPr lang="ru-RU" sz="4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101" y="4454500"/>
                <a:ext cx="3326167" cy="13781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6131777" y="4461873"/>
                <a:ext cx="4642233" cy="1364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48 000 </m:t>
                          </m:r>
                          <m:r>
                            <a:rPr lang="en-US" sz="4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000 </m:t>
                          </m:r>
                          <m:r>
                            <a:rPr lang="ru-RU" sz="4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см</m:t>
                          </m:r>
                          <m:r>
                            <a:rPr lang="en-US" sz="4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  </m:t>
                          </m:r>
                        </m:num>
                        <m:den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1 000 000</m:t>
                          </m:r>
                        </m:den>
                      </m:f>
                      <m:r>
                        <a:rPr lang="en-US" sz="4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</m:oMath>
                  </m:oMathPara>
                </a14:m>
                <a:endParaRPr lang="ru-RU" sz="4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1777" y="4461873"/>
                <a:ext cx="4642233" cy="13644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Прямоугольник 22"/>
          <p:cNvSpPr/>
          <p:nvPr/>
        </p:nvSpPr>
        <p:spPr>
          <a:xfrm>
            <a:off x="10614482" y="4822242"/>
            <a:ext cx="16498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48 </a:t>
            </a:r>
            <a:r>
              <a:rPr lang="ru-RU" sz="40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см</a:t>
            </a:r>
            <a:endParaRPr lang="ru-RU" sz="40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2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0" grpId="0"/>
      <p:bldP spid="21" grpId="0"/>
      <p:bldP spid="22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5a8c490e1c92196a167e5204842d9bb3161323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11540</TotalTime>
  <Words>553</Words>
  <Application>Microsoft Office PowerPoint</Application>
  <PresentationFormat>Произвольный</PresentationFormat>
  <Paragraphs>116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 Math</vt:lpstr>
      <vt:lpstr>Symbol</vt:lpstr>
      <vt:lpstr>Office Theme</vt:lpstr>
      <vt:lpstr>МАТЕМАТИКА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ТЕСТ № 5</vt:lpstr>
      <vt:lpstr>ТЕСТ № 5</vt:lpstr>
      <vt:lpstr>ТЕСТ № 5</vt:lpstr>
      <vt:lpstr>ТЕСТ № 5</vt:lpstr>
      <vt:lpstr> ЗАДАЧА № 668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Дурдона Шарипова</dc:creator>
  <cp:lastModifiedBy>Пользователь</cp:lastModifiedBy>
  <cp:revision>633</cp:revision>
  <dcterms:created xsi:type="dcterms:W3CDTF">2020-04-09T07:32:19Z</dcterms:created>
  <dcterms:modified xsi:type="dcterms:W3CDTF">2021-01-03T13:24:26Z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