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475" r:id="rId2"/>
    <p:sldId id="471" r:id="rId3"/>
    <p:sldId id="472" r:id="rId4"/>
    <p:sldId id="473" r:id="rId5"/>
    <p:sldId id="474" r:id="rId6"/>
    <p:sldId id="448" r:id="rId7"/>
    <p:sldId id="468" r:id="rId8"/>
    <p:sldId id="469" r:id="rId9"/>
    <p:sldId id="470" r:id="rId10"/>
    <p:sldId id="462" r:id="rId11"/>
    <p:sldId id="317" r:id="rId12"/>
  </p:sldIdLst>
  <p:sldSz cx="12801600" cy="7200900"/>
  <p:notesSz cx="5765800" cy="3244850"/>
  <p:custDataLst>
    <p:tags r:id="rId14"/>
  </p:custDataLst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2" autoAdjust="0"/>
    <p:restoredTop sz="91316" autoAdjust="0"/>
  </p:normalViewPr>
  <p:slideViewPr>
    <p:cSldViewPr>
      <p:cViewPr varScale="1">
        <p:scale>
          <a:sx n="70" d="100"/>
          <a:sy n="70" d="100"/>
        </p:scale>
        <p:origin x="444" y="6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5" y="293961"/>
            <a:ext cx="1088136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5" y="980126"/>
            <a:ext cx="10881361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80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microsoft.com/office/2007/relationships/hdphoto" Target="../media/hdphoto1.wdp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801600" cy="2120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360" y="617532"/>
            <a:ext cx="6801093" cy="1002223"/>
          </a:xfrm>
          <a:prstGeom prst="rect">
            <a:avLst/>
          </a:prstGeom>
        </p:spPr>
        <p:txBody>
          <a:bodyPr vert="horz" wrap="square" lIns="0" tIns="32410" rIns="0" bIns="0" rtlCol="0" anchor="ctr">
            <a:spAutoFit/>
          </a:bodyPr>
          <a:lstStyle/>
          <a:p>
            <a:pPr marL="28183">
              <a:spcBef>
                <a:spcPts val="253"/>
              </a:spcBef>
            </a:pPr>
            <a:r>
              <a:rPr lang="ru-RU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4131" y="3164388"/>
            <a:ext cx="7219652" cy="2524294"/>
          </a:xfrm>
          <a:prstGeom prst="rect">
            <a:avLst/>
          </a:prstGeom>
        </p:spPr>
        <p:txBody>
          <a:bodyPr vert="horz" wrap="square" lIns="0" tIns="31001" rIns="0" bIns="0" rtlCol="0">
            <a:spAutoFit/>
          </a:bodyPr>
          <a:lstStyle/>
          <a:p>
            <a:pPr marL="40864">
              <a:spcBef>
                <a:spcPts val="245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8183"/>
            <a:r>
              <a:rPr lang="ru-RU" sz="5400" b="1" kern="800" spc="-56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</a:t>
            </a:r>
            <a:r>
              <a:rPr lang="ru-RU" sz="5400" b="1" kern="800" spc="-56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8152" y="2976992"/>
            <a:ext cx="625531" cy="27116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01283" y="538789"/>
            <a:ext cx="603788" cy="811171"/>
          </a:xfrm>
          <a:prstGeom prst="rect">
            <a:avLst/>
          </a:prstGeom>
        </p:spPr>
        <p:txBody>
          <a:bodyPr vert="horz" wrap="square" lIns="0" tIns="35230" rIns="0" bIns="0" rtlCol="0">
            <a:spAutoFit/>
          </a:bodyPr>
          <a:lstStyle/>
          <a:p>
            <a:pPr algn="ctr">
              <a:spcBef>
                <a:spcPts val="278"/>
              </a:spcBef>
            </a:pPr>
            <a:r>
              <a:rPr lang="ru-RU" sz="504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504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37699" y="1341878"/>
            <a:ext cx="1340129" cy="414834"/>
          </a:xfrm>
          <a:prstGeom prst="rect">
            <a:avLst/>
          </a:prstGeom>
        </p:spPr>
        <p:txBody>
          <a:bodyPr vert="horz" wrap="square" lIns="0" tIns="26774" rIns="0" bIns="0" rtlCol="0">
            <a:spAutoFit/>
          </a:bodyPr>
          <a:lstStyle/>
          <a:p>
            <a:pPr algn="ctr">
              <a:spcBef>
                <a:spcPts val="211"/>
              </a:spcBef>
            </a:pPr>
            <a:r>
              <a:rPr lang="ru-RU" sz="2520" b="1" spc="-12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52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55" y="472889"/>
            <a:ext cx="1271715" cy="128937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9114231" y="2923616"/>
            <a:ext cx="3000977" cy="2777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92"/>
          </a:p>
        </p:txBody>
      </p:sp>
    </p:spTree>
    <p:extLst>
      <p:ext uri="{BB962C8B-B14F-4D97-AF65-F5344CB8AC3E}">
        <p14:creationId xmlns:p14="http://schemas.microsoft.com/office/powerpoint/2010/main" val="4442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668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2903" y="1368202"/>
            <a:ext cx="12055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 пшеницы получают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80%,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из ячменя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75%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муки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мельницу привезли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пшеницы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ячменя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муки получится меньше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425" y="368472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 = 100 кг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160" y="4360023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 = 400 кг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541" y="4972569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 = 500 кг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160" y="2974919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49740" y="2884322"/>
                <a:ext cx="7056784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Из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кг пшеницы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𝟖𝟎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муки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740" y="2884322"/>
                <a:ext cx="7056784" cy="803682"/>
              </a:xfrm>
              <a:prstGeom prst="rect">
                <a:avLst/>
              </a:prstGeom>
              <a:blipFill>
                <a:blip r:embed="rId2"/>
                <a:stretch>
                  <a:fillRect l="-2159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48829" y="4255642"/>
                <a:ext cx="7039492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Из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кг ячменя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𝟕𝟓</m:t>
                        </m:r>
                      </m:num>
                      <m:den>
                        <m:r>
                          <a:rPr lang="ru-RU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муки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829" y="4255642"/>
                <a:ext cx="7039492" cy="803682"/>
              </a:xfrm>
              <a:prstGeom prst="rect">
                <a:avLst/>
              </a:prstGeom>
              <a:blipFill>
                <a:blip r:embed="rId3"/>
                <a:stretch>
                  <a:fillRect l="-2251"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48829" y="3596752"/>
                <a:ext cx="8640960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Из 400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кг пшеницы = 400 </a:t>
                </a: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𝟖𝟎</m:t>
                        </m:r>
                      </m:num>
                      <m:den>
                        <m:r>
                          <a:rPr lang="ru-RU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320 кг муки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829" y="3596752"/>
                <a:ext cx="8640960" cy="803682"/>
              </a:xfrm>
              <a:prstGeom prst="rect">
                <a:avLst/>
              </a:prstGeom>
              <a:blipFill>
                <a:blip r:embed="rId4"/>
                <a:stretch>
                  <a:fillRect l="-1835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48829" y="4908075"/>
                <a:ext cx="8640960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Из 500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кг ячменя = 500 </a:t>
                </a: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𝟕𝟓</m:t>
                        </m:r>
                      </m:num>
                      <m:den>
                        <m:r>
                          <a:rPr lang="ru-RU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375 кг муки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829" y="4908075"/>
                <a:ext cx="8640960" cy="810991"/>
              </a:xfrm>
              <a:prstGeom prst="rect">
                <a:avLst/>
              </a:prstGeom>
              <a:blipFill>
                <a:blip r:embed="rId5"/>
                <a:stretch>
                  <a:fillRect l="-1835" b="-1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340752" y="6243683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375 – 320 = 55 кг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48672" y="5828603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Муки из пшеницы на 55 кг меньше чем муки из ячменя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4773" y="5719435"/>
            <a:ext cx="2218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320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375</a:t>
            </a:r>
          </a:p>
        </p:txBody>
      </p:sp>
    </p:spTree>
    <p:extLst>
      <p:ext uri="{BB962C8B-B14F-4D97-AF65-F5344CB8AC3E}">
        <p14:creationId xmlns:p14="http://schemas.microsoft.com/office/powerpoint/2010/main" val="127527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411204"/>
            <a:ext cx="12498064" cy="596958"/>
          </a:xfrm>
        </p:spPr>
        <p:txBody>
          <a:bodyPr/>
          <a:lstStyle/>
          <a:p>
            <a:pPr algn="ctr"/>
            <a:r>
              <a:rPr lang="ru-RU" sz="3879" b="1" dirty="0" smtClean="0"/>
              <a:t>ЗАДАНИЯ ДЛЯ САМОСТОЯТЕЛЬНОЙ РАБОТЫ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824736" y="2448322"/>
            <a:ext cx="6192688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Решить Тест 5 (чётные номера) 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на странице 121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784176" y="2304306"/>
            <a:ext cx="468052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900867" y="2886070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x=k/y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y=k/x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72305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</a:t>
            </a:r>
            <a:r>
              <a:rPr lang="ru-RU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/y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24330" y="1259113"/>
            <a:ext cx="11952939" cy="134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en-US" altLang="ru-RU" sz="40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прямо пропорциональные величины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 определите верное равенство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altLang="ru-RU" sz="4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kern="10" dirty="0" smtClean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Правильно!</a:t>
            </a:r>
            <a:endParaRPr lang="ru-RU" sz="4300" kern="10" dirty="0">
              <a:ln w="9525">
                <a:solidFill>
                  <a:srgbClr val="000099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3" y="452914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</a:t>
            </a:r>
            <a:r>
              <a:rPr lang="en-US" altLang="ru-RU" sz="8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kx</a:t>
            </a:r>
            <a:endParaRPr lang="en-US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-23380"/>
            <a:ext cx="128016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159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5" grpId="0" animBg="1"/>
      <p:bldP spid="49156" grpId="0" animBg="1"/>
      <p:bldP spid="491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1114389" y="3100384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</a:t>
            </a:r>
            <a:r>
              <a:rPr lang="en-US" altLang="ru-RU" sz="8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kx</a:t>
            </a:r>
            <a:endParaRPr lang="ru-RU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900867" y="302894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y=k/x</a:t>
            </a:r>
            <a:endParaRPr lang="ru-RU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72305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x</a:t>
            </a:r>
            <a:endParaRPr lang="ru-RU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53230" y="1353141"/>
            <a:ext cx="11835720" cy="134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en-US" altLang="ru-RU" sz="40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обратно пропорциональные величины, то определите верное равенство.</a:t>
            </a:r>
            <a:endParaRPr lang="ru-RU" altLang="ru-RU" sz="4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kern="10" dirty="0" smtClean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Правильно!</a:t>
            </a:r>
            <a:endParaRPr lang="ru-RU" sz="4300" kern="10" dirty="0">
              <a:ln w="9525">
                <a:solidFill>
                  <a:srgbClr val="000099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3" y="452914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</a:t>
            </a:r>
            <a:r>
              <a:rPr lang="en-US" altLang="ru-RU" sz="8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</a:t>
            </a:r>
            <a:endParaRPr lang="en-US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8016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1945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8" grpId="0"/>
      <p:bldP spid="491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1067131" y="3371474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900867" y="3284368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ru-RU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72305" y="4713128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08787" y="1268491"/>
            <a:ext cx="11584026" cy="195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 чертеже, с масштабом 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длина отрезка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9 </a:t>
            </a:r>
            <a:r>
              <a:rPr lang="ru-RU" alt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см, найдите реальные размеры данного отрезка.</a:t>
            </a:r>
            <a:endParaRPr lang="ru-RU" altLang="ru-RU" sz="4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kern="10" dirty="0" smtClean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Правильно!</a:t>
            </a:r>
            <a:endParaRPr lang="ru-RU" sz="4300" kern="10" dirty="0">
              <a:ln w="9525">
                <a:solidFill>
                  <a:srgbClr val="000099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3" y="4784566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ru-RU" sz="8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-7564"/>
            <a:ext cx="128016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144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8" grpId="0"/>
      <p:bldP spid="491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757991" y="3457574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cm</a:t>
            </a:r>
            <a:endParaRPr lang="en-US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6757991" y="5029210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cm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1042950" y="3386136"/>
            <a:ext cx="4490384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cm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63352" y="1452749"/>
            <a:ext cx="11584028" cy="158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Найдите расстояние в </a:t>
            </a:r>
            <a:r>
              <a:rPr lang="en-US" altLang="ru-RU" sz="4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altLang="ru-RU" sz="4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 на чертеже с масштабом</a:t>
            </a:r>
            <a:r>
              <a:rPr lang="en-US" altLang="ru-RU" sz="4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1 : 10</a:t>
            </a:r>
            <a:r>
              <a:rPr lang="ru-RU" altLang="ru-RU" sz="4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4800" b="1" dirty="0">
              <a:solidFill>
                <a:srgbClr val="0000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0182" name="WordArt 6"/>
          <p:cNvSpPr>
            <a:spLocks noChangeArrowheads="1" noChangeShapeType="1" noTextEdit="1"/>
          </p:cNvSpPr>
          <p:nvPr/>
        </p:nvSpPr>
        <p:spPr bwMode="auto">
          <a:xfrm>
            <a:off x="7329494" y="6209110"/>
            <a:ext cx="2357454" cy="560070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kern="10" dirty="0" smtClean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Правильно!</a:t>
            </a:r>
            <a:endParaRPr lang="ru-RU" sz="4300" kern="10" dirty="0">
              <a:ln w="9525">
                <a:solidFill>
                  <a:srgbClr val="000099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042951" y="5029210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 cm</a:t>
            </a:r>
            <a:endParaRPr lang="ru-RU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"/>
            <a:ext cx="128016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569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nimBg="1"/>
      <p:bldP spid="50180" grpId="0" animBg="1"/>
      <p:bldP spid="50182" grpId="0"/>
      <p:bldP spid="501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1123" y="1296194"/>
                <a:ext cx="12046988" cy="1532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buAutoNum type="arabicPeriod"/>
                </a:pP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Точка С делит отрезок АВ на две части так, что </a:t>
                </a:r>
              </a:p>
              <a:p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АС = 16 см и ВС = 8 см. Найдите отношение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АС</m:t>
                        </m:r>
                      </m:num>
                      <m:den>
                        <m:r>
                          <a:rPr lang="ru-RU" sz="40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23" y="1296194"/>
                <a:ext cx="12046988" cy="1532535"/>
              </a:xfrm>
              <a:prstGeom prst="rect">
                <a:avLst/>
              </a:prstGeom>
              <a:blipFill>
                <a:blip r:embed="rId2"/>
                <a:stretch>
                  <a:fillRect l="-1417" t="-6375" b="-43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43990" y="360096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077697" y="5838854"/>
            <a:ext cx="263165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7660" y="4279631"/>
            <a:ext cx="51443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AB = 16 + 8 = 24 (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8925" y="5106734"/>
                <a:ext cx="1773562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𝐴𝐶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𝐴𝐵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4800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25" y="5106734"/>
                <a:ext cx="1773562" cy="11414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841011" y="5059135"/>
                <a:ext cx="89479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011" y="5059135"/>
                <a:ext cx="894796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546414" y="5059135"/>
                <a:ext cx="113665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414" y="5059135"/>
                <a:ext cx="113665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974200" y="2707658"/>
                <a:ext cx="1199367" cy="965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00" y="2707658"/>
                <a:ext cx="1199367" cy="965905"/>
              </a:xfrm>
              <a:prstGeom prst="rect">
                <a:avLst/>
              </a:prstGeom>
              <a:blipFill>
                <a:blip r:embed="rId6"/>
                <a:stretch>
                  <a:fillRect l="-18274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371647" y="2776457"/>
                <a:ext cx="1199367" cy="962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647" y="2776457"/>
                <a:ext cx="1199367" cy="962828"/>
              </a:xfrm>
              <a:prstGeom prst="rect">
                <a:avLst/>
              </a:prstGeom>
              <a:blipFill>
                <a:blip r:embed="rId7"/>
                <a:stretch>
                  <a:fillRect l="-17766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799531" y="2854815"/>
                <a:ext cx="12955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531" y="2854815"/>
                <a:ext cx="1295547" cy="707886"/>
              </a:xfrm>
              <a:prstGeom prst="rect">
                <a:avLst/>
              </a:prstGeom>
              <a:blipFill>
                <a:blip r:embed="rId8"/>
                <a:stretch>
                  <a:fillRect l="-1643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196978" y="2707658"/>
                <a:ext cx="1228221" cy="961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978" y="2707658"/>
                <a:ext cx="1228221" cy="961545"/>
              </a:xfrm>
              <a:prstGeom prst="rect">
                <a:avLst/>
              </a:prstGeom>
              <a:blipFill>
                <a:blip r:embed="rId9"/>
                <a:stretch>
                  <a:fillRect l="-17910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>
            <a:off x="6536735" y="4551759"/>
            <a:ext cx="517332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11710061" y="4418409"/>
            <a:ext cx="171450" cy="17145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Овал 32"/>
          <p:cNvSpPr/>
          <p:nvPr/>
        </p:nvSpPr>
        <p:spPr>
          <a:xfrm>
            <a:off x="10036212" y="4461305"/>
            <a:ext cx="171450" cy="17145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Овал 33"/>
          <p:cNvSpPr/>
          <p:nvPr/>
        </p:nvSpPr>
        <p:spPr>
          <a:xfrm>
            <a:off x="6468975" y="4461305"/>
            <a:ext cx="171450" cy="17145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TextBox 34"/>
          <p:cNvSpPr txBox="1"/>
          <p:nvPr/>
        </p:nvSpPr>
        <p:spPr>
          <a:xfrm>
            <a:off x="6134479" y="454568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622465" y="458985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845339" y="4589858"/>
            <a:ext cx="64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600" b="1" dirty="0"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59148" y="381776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16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708930" y="377207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8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Дуга 39"/>
          <p:cNvSpPr/>
          <p:nvPr/>
        </p:nvSpPr>
        <p:spPr>
          <a:xfrm rot="10800000">
            <a:off x="6536735" y="4209541"/>
            <a:ext cx="5320486" cy="982472"/>
          </a:xfrm>
          <a:prstGeom prst="arc">
            <a:avLst>
              <a:gd name="adj1" fmla="val 10824762"/>
              <a:gd name="adj2" fmla="val 21483519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1" name="TextBox 40"/>
          <p:cNvSpPr txBox="1"/>
          <p:nvPr/>
        </p:nvSpPr>
        <p:spPr>
          <a:xfrm>
            <a:off x="8975316" y="5233131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24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3" grpId="0"/>
      <p:bldP spid="14" grpId="0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0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53171" y="188904"/>
            <a:ext cx="13720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321" y="1225927"/>
            <a:ext cx="1152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из отношений образуют пропорцию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5853" y="4043846"/>
            <a:ext cx="2128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10637" y="6099561"/>
            <a:ext cx="2883166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1392" y="3456434"/>
            <a:ext cx="2015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en-US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 ; 3</a:t>
            </a:r>
            <a:endParaRPr lang="ru-RU" sz="3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34140" y="3456434"/>
                <a:ext cx="19400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;2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140" y="3456434"/>
                <a:ext cx="1940066" cy="584775"/>
              </a:xfrm>
              <a:prstGeom prst="rect">
                <a:avLst/>
              </a:prstGeom>
              <a:blipFill>
                <a:blip r:embed="rId2"/>
                <a:stretch>
                  <a:fillRect l="-78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261700" y="3447723"/>
                <a:ext cx="18153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3;4</m:t>
                    </m:r>
                  </m:oMath>
                </a14:m>
                <a:endParaRPr lang="ru-RU" sz="3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700" y="3447723"/>
                <a:ext cx="1815356" cy="584775"/>
              </a:xfrm>
              <a:prstGeom prst="rect">
                <a:avLst/>
              </a:prstGeom>
              <a:blipFill>
                <a:blip r:embed="rId3"/>
                <a:stretch>
                  <a:fillRect l="-8389" t="-13684" b="-3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893614" y="3447723"/>
                <a:ext cx="197168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;4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614" y="3447723"/>
                <a:ext cx="1971682" cy="584775"/>
              </a:xfrm>
              <a:prstGeom prst="rect">
                <a:avLst/>
              </a:prstGeom>
              <a:blipFill>
                <a:blip r:embed="rId4"/>
                <a:stretch>
                  <a:fillRect l="-8050" t="-13684" b="-3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551821" y="1922126"/>
            <a:ext cx="5517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1) 26 : 5,2 </a:t>
            </a:r>
            <a:r>
              <a:rPr lang="ru-RU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и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39 : 7,8</a:t>
            </a:r>
            <a:endParaRPr lang="ru-RU" sz="3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18267" y="2582963"/>
            <a:ext cx="4892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4) 1 : 2 </a:t>
            </a:r>
            <a:r>
              <a:rPr lang="ru-RU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и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1,6 : 3,5</a:t>
            </a:r>
            <a:endParaRPr lang="ru-RU" sz="3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5853" y="2706779"/>
            <a:ext cx="58301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2) 7,5 : 2,5 </a:t>
            </a:r>
            <a:r>
              <a:rPr lang="ru-RU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и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2,5 : 1,5</a:t>
            </a:r>
            <a:endParaRPr lang="ru-RU" sz="3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18268" y="1960127"/>
            <a:ext cx="5517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10,5 : 3 </a:t>
            </a:r>
            <a:r>
              <a:rPr lang="ru-RU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и</a:t>
            </a:r>
            <a:r>
              <a:rPr lang="en-US" sz="3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31,5 : 9</a:t>
            </a:r>
            <a:endParaRPr lang="ru-RU" sz="3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37983" y="4045509"/>
                <a:ext cx="429175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𝟐𝟔</m:t>
                      </m:r>
                      <m:r>
                        <a:rPr lang="uz-Latn-UZ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</a:rPr>
                        <m:t>𝟐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𝟑𝟗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983" y="4045509"/>
                <a:ext cx="429175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34416" y="5139663"/>
                <a:ext cx="45985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𝟐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16" y="5139663"/>
                <a:ext cx="459850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439646" y="3988827"/>
                <a:ext cx="429175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𝟑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𝟑𝟏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646" y="3988827"/>
                <a:ext cx="42917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690573" y="5075121"/>
                <a:ext cx="38012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𝟐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573" y="5075121"/>
                <a:ext cx="380123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25566" y="4568719"/>
                <a:ext cx="31912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𝟎𝟐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𝟐𝟎𝟐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566" y="4568719"/>
                <a:ext cx="319125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294562" y="5676704"/>
                <a:ext cx="29459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𝟏𝟏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𝟔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562" y="5676704"/>
                <a:ext cx="294599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482264" y="4491371"/>
                <a:ext cx="27007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𝟗𝟒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𝟗𝟒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264" y="4491371"/>
                <a:ext cx="270073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696944" y="5615148"/>
                <a:ext cx="221022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</a:rPr>
                        <m:t>𝟑</m:t>
                      </m:r>
                      <m:r>
                        <a:rPr lang="ru-RU" sz="3200" b="1" i="1" smtClean="0"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944" y="5615148"/>
                <a:ext cx="221022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12" y="4272630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68" y="4286461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1917" b="74167" l="50500" r="94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37" t="26682" b="20545"/>
          <a:stretch/>
        </p:blipFill>
        <p:spPr bwMode="auto">
          <a:xfrm>
            <a:off x="8548648" y="5552935"/>
            <a:ext cx="689931" cy="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1917" b="74167" l="50500" r="94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37" t="26682" b="20545"/>
          <a:stretch/>
        </p:blipFill>
        <p:spPr bwMode="auto">
          <a:xfrm>
            <a:off x="2620615" y="5615148"/>
            <a:ext cx="689931" cy="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83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409640" y="4854332"/>
                <a:ext cx="2132315" cy="1155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sz="4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4</a:t>
                </a:r>
                <a:endParaRPr lang="ru-RU" sz="4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640" y="4854332"/>
                <a:ext cx="2132315" cy="1155766"/>
              </a:xfrm>
              <a:prstGeom prst="rect">
                <a:avLst/>
              </a:prstGeom>
              <a:blipFill>
                <a:blip r:embed="rId2"/>
                <a:stretch>
                  <a:fillRect r="-12571" b="-12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42042" y="24917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357" y="1426316"/>
            <a:ext cx="1204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5.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 едет со скоростью 4 км/ч. </a:t>
            </a: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Какое расстояние он пройдет за 2 часа 45 минут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1816" y="3818831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4315" y="2782596"/>
            <a:ext cx="2361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9,4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км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46025" y="2777225"/>
            <a:ext cx="2361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8,5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км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85134" y="2777225"/>
            <a:ext cx="21707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10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км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43291" y="2777225"/>
            <a:ext cx="21906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11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км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02782" y="3818831"/>
            <a:ext cx="32685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 </a:t>
            </a: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ч</a:t>
            </a:r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45 </a:t>
            </a: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мин</a:t>
            </a:r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= 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410305" y="3641676"/>
                <a:ext cx="1401859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4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ч</a:t>
                </a:r>
                <a:r>
                  <a:rPr lang="en-US" sz="4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ru-RU" sz="4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305" y="3641676"/>
                <a:ext cx="1401859" cy="978538"/>
              </a:xfrm>
              <a:prstGeom prst="rect">
                <a:avLst/>
              </a:prstGeom>
              <a:blipFill>
                <a:blip r:embed="rId3"/>
                <a:stretch>
                  <a:fillRect r="-6957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V="1">
            <a:off x="3193466" y="5659463"/>
            <a:ext cx="394061" cy="35832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855139" y="5728033"/>
            <a:ext cx="676653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653702" y="5096185"/>
            <a:ext cx="2129109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/>
              <a:t>= 11 (</a:t>
            </a:r>
            <a:r>
              <a:rPr lang="ru-RU" sz="4000" b="1" dirty="0" smtClean="0"/>
              <a:t>км</a:t>
            </a:r>
            <a:r>
              <a:rPr lang="en-US" sz="4000" b="1" dirty="0" smtClean="0"/>
              <a:t>)</a:t>
            </a:r>
            <a:endParaRPr lang="ru-RU" sz="4000" b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4070960" y="5222007"/>
            <a:ext cx="452671" cy="437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4523631" y="4796372"/>
            <a:ext cx="66367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/>
              <a:t>1</a:t>
            </a:r>
            <a:endParaRPr lang="ru-RU" sz="3200" b="1" dirty="0"/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4270879" y="6103884"/>
            <a:ext cx="256118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782234" y="4855066"/>
                <a:ext cx="1703223" cy="1155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f>
                      <m:fPr>
                        <m:ctrlP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4</a:t>
                </a:r>
                <a:endParaRPr lang="ru-RU" sz="4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34" y="4855066"/>
                <a:ext cx="1703223" cy="1155766"/>
              </a:xfrm>
              <a:prstGeom prst="rect">
                <a:avLst/>
              </a:prstGeom>
              <a:blipFill>
                <a:blip r:embed="rId4"/>
                <a:stretch>
                  <a:fillRect r="-16071" b="-12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689895" y="3818831"/>
            <a:ext cx="2434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 = v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∙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" descr="ᐈ Поезд для детей фото, рисунки поезд дети рисунок | скачать на  Depositphotos®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57"/>
          <a:stretch/>
        </p:blipFill>
        <p:spPr bwMode="auto">
          <a:xfrm>
            <a:off x="7474666" y="4796373"/>
            <a:ext cx="3359746" cy="203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41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" grpId="0"/>
      <p:bldP spid="25" grpId="0"/>
      <p:bldP spid="3" grpId="0"/>
      <p:bldP spid="34" grpId="0"/>
      <p:bldP spid="35" grpId="0"/>
      <p:bldP spid="38" grpId="0"/>
      <p:bldP spid="40" grpId="0"/>
      <p:bldP spid="41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06" y="1352497"/>
            <a:ext cx="120469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7.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Расстояние между двумя городами 480 км. Масштаб карты 1 : 1 000 000. Чему равно расстояние между городами на карте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646" y="4572356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57022" y="3423759"/>
            <a:ext cx="2305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4,8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34140" y="3347008"/>
            <a:ext cx="21627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24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61700" y="3312418"/>
            <a:ext cx="21194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96 </a:t>
            </a:r>
            <a:r>
              <a:rPr lang="ru-RU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см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76106" y="3306626"/>
            <a:ext cx="21916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48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755973" y="599444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781101" y="4454500"/>
                <a:ext cx="3326167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480  </m:t>
                          </m:r>
                          <m:r>
                            <a:rPr lang="ru-RU" sz="4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км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1 000 000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01" y="4454500"/>
                <a:ext cx="3326167" cy="13781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31777" y="4461873"/>
                <a:ext cx="464223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48 000 </m:t>
                          </m:r>
                          <m:r>
                            <a:rPr lang="en-US" sz="4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000 </m:t>
                          </m:r>
                          <m:r>
                            <a:rPr lang="ru-RU" sz="4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см</m:t>
                          </m:r>
                          <m:r>
                            <a:rPr lang="en-US" sz="4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  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1 000 000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777" y="4461873"/>
                <a:ext cx="4642233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10614482" y="4822242"/>
            <a:ext cx="1649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48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см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" grpId="0"/>
      <p:bldP spid="21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5a8c490e1c92196a167e5204842d9bb3161323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11540</TotalTime>
  <Words>553</Words>
  <Application>Microsoft Office PowerPoint</Application>
  <PresentationFormat>Произвольный</PresentationFormat>
  <Paragraphs>116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Symbol</vt:lpstr>
      <vt:lpstr>Office Theme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 № 5</vt:lpstr>
      <vt:lpstr>ТЕСТ № 5</vt:lpstr>
      <vt:lpstr>ТЕСТ № 5</vt:lpstr>
      <vt:lpstr>ТЕСТ № 5</vt:lpstr>
      <vt:lpstr> ЗАДАЧА № 668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Пользователь</cp:lastModifiedBy>
  <cp:revision>633</cp:revision>
  <dcterms:created xsi:type="dcterms:W3CDTF">2020-04-09T07:32:19Z</dcterms:created>
  <dcterms:modified xsi:type="dcterms:W3CDTF">2021-01-03T13:24:26Z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