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314" r:id="rId3"/>
    <p:sldId id="316" r:id="rId4"/>
    <p:sldId id="293" r:id="rId5"/>
    <p:sldId id="296" r:id="rId6"/>
    <p:sldId id="283" r:id="rId7"/>
    <p:sldId id="290" r:id="rId8"/>
    <p:sldId id="313" r:id="rId9"/>
    <p:sldId id="294" r:id="rId10"/>
    <p:sldId id="297" r:id="rId11"/>
    <p:sldId id="299" r:id="rId12"/>
    <p:sldId id="300" r:id="rId13"/>
    <p:sldId id="317" r:id="rId14"/>
    <p:sldId id="302" r:id="rId15"/>
    <p:sldId id="312" r:id="rId16"/>
    <p:sldId id="311" r:id="rId17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5A2781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4364" autoAdjust="0"/>
  </p:normalViewPr>
  <p:slideViewPr>
    <p:cSldViewPr snapToGrid="0">
      <p:cViewPr varScale="1">
        <p:scale>
          <a:sx n="46" d="100"/>
          <a:sy n="46" d="100"/>
        </p:scale>
        <p:origin x="72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1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3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2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7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5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8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351269" y="3352882"/>
            <a:ext cx="4437459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6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6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МАСШТАБ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97560" y="2784396"/>
            <a:ext cx="595744" cy="25825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12" name="Picture 2" descr="O'zbekiston Xaritasi Harakatlar strategiyasi mohiyatiga ko'ra, jamiyat ...  - Алмут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89" y="2877974"/>
            <a:ext cx="4387889" cy="30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796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164" y="769441"/>
            <a:ext cx="118121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Самой маленькой птичкой в мире считают колибри. Её длина от клюва до кончика хвоста равна 6 см. Пусть на чертеже длина колибри равна: 1) 3 см; 2) 2 см; 3) 1,5 см. Во сколько раз уменьшена её длина?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1" y="2983631"/>
            <a:ext cx="3633868" cy="269581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06235" y="2916403"/>
            <a:ext cx="2472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6 : 3 = 2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26936" y="3647593"/>
            <a:ext cx="2558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6 = 1 : 2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717383" y="2831544"/>
            <a:ext cx="2472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6 : 2 = 3</a:t>
            </a:r>
            <a:endParaRPr lang="ru-RU" sz="3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745089" y="3591325"/>
            <a:ext cx="2643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: 6 = 1 : 3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60856" y="4436242"/>
            <a:ext cx="369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6 : 1,5 = 4</a:t>
            </a:r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60856" y="5216812"/>
            <a:ext cx="2985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 : 6 = 1 : 4</a:t>
            </a:r>
            <a:endParaRPr lang="ru-RU" sz="3600" b="1" dirty="0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67795" y="5878027"/>
            <a:ext cx="10223114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Ответ: </a:t>
            </a:r>
            <a:r>
              <a:rPr lang="en-US" sz="3600" b="1" dirty="0" smtClean="0">
                <a:solidFill>
                  <a:srgbClr val="002060"/>
                </a:solidFill>
              </a:rPr>
              <a:t> 1) </a:t>
            </a:r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en-US" sz="3600" b="1" dirty="0" smtClean="0">
                <a:solidFill>
                  <a:srgbClr val="002060"/>
                </a:solidFill>
              </a:rPr>
              <a:t>2 </a:t>
            </a:r>
            <a:r>
              <a:rPr lang="ru-RU" sz="3600" b="1" dirty="0" smtClean="0">
                <a:solidFill>
                  <a:srgbClr val="002060"/>
                </a:solidFill>
              </a:rPr>
              <a:t>раза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 2) </a:t>
            </a:r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en-US" sz="3600" b="1" dirty="0" smtClean="0">
                <a:solidFill>
                  <a:srgbClr val="002060"/>
                </a:solidFill>
              </a:rPr>
              <a:t>3 </a:t>
            </a:r>
            <a:r>
              <a:rPr lang="ru-RU" sz="3600" b="1" dirty="0" smtClean="0">
                <a:solidFill>
                  <a:srgbClr val="002060"/>
                </a:solidFill>
              </a:rPr>
              <a:t>раза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</a:rPr>
              <a:t> 3) </a:t>
            </a:r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en-US" sz="3600" b="1" dirty="0" smtClean="0">
                <a:solidFill>
                  <a:srgbClr val="002060"/>
                </a:solidFill>
              </a:rPr>
              <a:t>4 </a:t>
            </a:r>
            <a:r>
              <a:rPr lang="ru-RU" sz="3600" b="1" dirty="0" smtClean="0">
                <a:solidFill>
                  <a:srgbClr val="002060"/>
                </a:solidFill>
              </a:rPr>
              <a:t>раза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0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2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116" y="958274"/>
            <a:ext cx="11561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Виноградник имеет форму прямоугольника, его длина 360 м, ширина 240 м. Каковы будут измерения виноградника в масштабе 1: 1200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116" y="2906750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021810" y="2927222"/>
                <a:ext cx="2475358" cy="1292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𝟑𝟔𝟎</m:t>
                        </m:r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м</m:t>
                        </m:r>
                      </m:num>
                      <m:den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𝟏𝟐𝟎𝟎</m:t>
                        </m:r>
                      </m:den>
                    </m:f>
                    <m:r>
                      <a:rPr lang="ru-RU" sz="5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endParaRPr lang="ru-RU" sz="5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10" y="2927222"/>
                <a:ext cx="2475358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534229" y="2919097"/>
                <a:ext cx="105830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ru-RU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м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29" y="2919097"/>
                <a:ext cx="1058302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668642" y="2930590"/>
                <a:ext cx="242226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𝟑𝟎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ru-RU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см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42" y="2930590"/>
                <a:ext cx="2422266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9167019" y="3189555"/>
            <a:ext cx="1930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30 </a:t>
            </a: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см</a:t>
            </a:r>
            <a:endParaRPr lang="ru-RU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021810" y="4392622"/>
                <a:ext cx="2475358" cy="1292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𝟐𝟒𝟎</m:t>
                        </m:r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м</m:t>
                        </m:r>
                      </m:num>
                      <m:den>
                        <m:r>
                          <a:rPr lang="en-US" sz="5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𝟏𝟐𝟎𝟎</m:t>
                        </m:r>
                      </m:den>
                    </m:f>
                    <m:r>
                      <a:rPr lang="en-US" sz="5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endParaRPr lang="ru-RU" sz="5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10" y="4392622"/>
                <a:ext cx="2475358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478263" y="4374397"/>
                <a:ext cx="105830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ru-RU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м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63" y="4374397"/>
                <a:ext cx="1058302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444261" y="4372919"/>
                <a:ext cx="253447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ru-RU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ru-RU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см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61" y="4372919"/>
                <a:ext cx="2534476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8919619" y="4656348"/>
            <a:ext cx="1930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20 </a:t>
            </a: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см</a:t>
            </a:r>
            <a:endParaRPr lang="ru-RU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178" y="3777175"/>
            <a:ext cx="2526632" cy="2542345"/>
          </a:xfrm>
          <a:prstGeom prst="rect">
            <a:avLst/>
          </a:prstGeom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486176" y="5830190"/>
            <a:ext cx="8364932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Ответ: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длина 30 см, ширина 20 см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9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2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УЧЕБНИКУ № 643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011" y="1251692"/>
            <a:ext cx="85577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 плане земельный участок изображён в масштабе 1 : 1000. Расстояние между двумя точками на плане равно: </a:t>
            </a:r>
          </a:p>
          <a:p>
            <a:pPr marL="742950" indent="-742950" algn="just">
              <a:buAutoNum type="arabicParenR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см;    2) 1,7;      3) 4 см;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5,5 см;  5) 7 см;   6) 10 см. Вычислите реальные расстояния.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3611" t="45407" r="4177" b="32973"/>
          <a:stretch/>
        </p:blipFill>
        <p:spPr>
          <a:xfrm>
            <a:off x="9058960" y="1510145"/>
            <a:ext cx="2767279" cy="332601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615961" y="2230244"/>
            <a:ext cx="289932" cy="1449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080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2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УЧЕБНИКУ № 643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27" y="1340844"/>
            <a:ext cx="106359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1 см = 1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1 000 = 1 000 см = 10 м; </a:t>
            </a:r>
          </a:p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1,7 см = 1,7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·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= 1 700 см = 17 м; </a:t>
            </a:r>
          </a:p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4 см = 4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·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= 4 000 см = 40 м; </a:t>
            </a:r>
          </a:p>
          <a:p>
            <a:pPr algn="just"/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5,5 см = 5,5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1 000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5 500 см = 55 м; </a:t>
            </a:r>
          </a:p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7 см = 7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1 000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7 000 см = 70 м; </a:t>
            </a:r>
          </a:p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10 см = 10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= 10 000 см = 100 м.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3611" t="45407" r="4177" b="32973"/>
          <a:stretch/>
        </p:blipFill>
        <p:spPr>
          <a:xfrm>
            <a:off x="10099963" y="1656978"/>
            <a:ext cx="1715211" cy="214473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890904" y="2079577"/>
            <a:ext cx="262621" cy="1039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424777" y="888045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 : 1000</a:t>
            </a:r>
          </a:p>
        </p:txBody>
      </p:sp>
    </p:spTree>
    <p:extLst>
      <p:ext uri="{BB962C8B-B14F-4D97-AF65-F5344CB8AC3E}">
        <p14:creationId xmlns:p14="http://schemas.microsoft.com/office/powerpoint/2010/main" val="391984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77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УЧЕБНИКУ № 645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8207" y="1285902"/>
            <a:ext cx="7004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Расстояние между городами Ташкент и Наманган 432 км. Чему равно это расстояние на карте в масштабе 1 : 2 000 000?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271" y="1159669"/>
            <a:ext cx="3834624" cy="52512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09120" y="1710551"/>
            <a:ext cx="83127" cy="110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93134" y="5673198"/>
            <a:ext cx="83127" cy="110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457914">
            <a:off x="253773" y="2577232"/>
            <a:ext cx="4249429" cy="2674434"/>
          </a:xfrm>
          <a:custGeom>
            <a:avLst/>
            <a:gdLst>
              <a:gd name="connsiteX0" fmla="*/ 0 w 3774103"/>
              <a:gd name="connsiteY0" fmla="*/ 0 h 1534242"/>
              <a:gd name="connsiteX1" fmla="*/ 1717963 w 3774103"/>
              <a:gd name="connsiteY1" fmla="*/ 1454727 h 1534242"/>
              <a:gd name="connsiteX2" fmla="*/ 3629891 w 3774103"/>
              <a:gd name="connsiteY2" fmla="*/ 1343890 h 1534242"/>
              <a:gd name="connsiteX3" fmla="*/ 3643745 w 3774103"/>
              <a:gd name="connsiteY3" fmla="*/ 1357745 h 1534242"/>
              <a:gd name="connsiteX4" fmla="*/ 3685309 w 3774103"/>
              <a:gd name="connsiteY4" fmla="*/ 1371600 h 15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4103" h="1534242">
                <a:moveTo>
                  <a:pt x="0" y="0"/>
                </a:moveTo>
                <a:cubicBezTo>
                  <a:pt x="556490" y="615372"/>
                  <a:pt x="1112981" y="1230745"/>
                  <a:pt x="1717963" y="1454727"/>
                </a:cubicBezTo>
                <a:cubicBezTo>
                  <a:pt x="2322945" y="1678709"/>
                  <a:pt x="3308927" y="1360054"/>
                  <a:pt x="3629891" y="1343890"/>
                </a:cubicBezTo>
                <a:cubicBezTo>
                  <a:pt x="3950855" y="1327726"/>
                  <a:pt x="3634509" y="1353127"/>
                  <a:pt x="3643745" y="1357745"/>
                </a:cubicBezTo>
                <a:cubicBezTo>
                  <a:pt x="3652981" y="1362363"/>
                  <a:pt x="3669145" y="1366981"/>
                  <a:pt x="3685309" y="1371600"/>
                </a:cubicBezTo>
              </a:path>
            </a:pathLst>
          </a:custGeom>
          <a:noFill/>
          <a:ln w="57150">
            <a:solidFill>
              <a:srgbClr val="200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0293" y="1457386"/>
            <a:ext cx="19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ТАШКЕНТ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5130" y="5887712"/>
            <a:ext cx="226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НАМАНГАН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8207" y="3773468"/>
            <a:ext cx="7004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 : 2 000 000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432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км = 432 000 м = 43 200 000 см 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43 200 000 см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2 000 000 = 21,6 см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96412" y="5673198"/>
            <a:ext cx="3945341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Ответ: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21,6 см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4" grpId="0" animBg="1"/>
      <p:bldP spid="7" grpId="0" animBg="1"/>
      <p:bldP spid="6" grpId="0"/>
      <p:bldP spid="10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77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УЧЕБНИКУ № 646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21" y="700470"/>
            <a:ext cx="11604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Расстоянию на карте в 2,7 см соответствует 54 км. Чему равно реальное расстояние между городами, если на карте ему соответствует 12,6 см?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18265"/>
              </p:ext>
            </p:extLst>
          </p:nvPr>
        </p:nvGraphicFramePr>
        <p:xfrm>
          <a:off x="584436" y="2093208"/>
          <a:ext cx="10623891" cy="403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05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ED03B0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Дано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Масштаб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Решение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200AA6"/>
                          </a:solidFill>
                          <a:latin typeface="Arial" pitchFamily="34" charset="0"/>
                          <a:cs typeface="Arial" pitchFamily="34" charset="0"/>
                        </a:rPr>
                        <a:t>На карте</a:t>
                      </a:r>
                      <a:endParaRPr lang="ru-RU" sz="2800" b="1" dirty="0">
                        <a:solidFill>
                          <a:srgbClr val="200AA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81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200AA6"/>
                          </a:solidFill>
                          <a:latin typeface="Arial" pitchFamily="34" charset="0"/>
                          <a:cs typeface="Arial" pitchFamily="34" charset="0"/>
                        </a:rPr>
                        <a:t>На местности</a:t>
                      </a:r>
                      <a:endParaRPr lang="ru-RU" sz="2800" b="1" dirty="0">
                        <a:solidFill>
                          <a:srgbClr val="200AA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B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09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200AA6"/>
                          </a:solidFill>
                          <a:latin typeface="Arial" pitchFamily="34" charset="0"/>
                          <a:cs typeface="Arial" pitchFamily="34" charset="0"/>
                        </a:rPr>
                        <a:t>На карте</a:t>
                      </a:r>
                      <a:endParaRPr lang="ru-RU" sz="2800" b="1" dirty="0">
                        <a:solidFill>
                          <a:srgbClr val="200AA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81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200AA6"/>
                          </a:solidFill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2800" b="1" baseline="0" dirty="0" smtClean="0">
                          <a:solidFill>
                            <a:srgbClr val="200AA6"/>
                          </a:solidFill>
                          <a:latin typeface="Arial" pitchFamily="34" charset="0"/>
                          <a:cs typeface="Arial" pitchFamily="34" charset="0"/>
                        </a:rPr>
                        <a:t> местности</a:t>
                      </a:r>
                      <a:endParaRPr lang="ru-RU" sz="2800" b="1" dirty="0">
                        <a:solidFill>
                          <a:srgbClr val="200AA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90" marR="146290" marT="54865" marB="54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89223" y="2763699"/>
            <a:ext cx="1304626" cy="142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/>
              <a:t>2,7 см</a:t>
            </a:r>
          </a:p>
          <a:p>
            <a:pPr algn="ctr" eaLnBrk="1" hangingPunct="1"/>
            <a:endParaRPr lang="ru-RU" sz="2800" b="1" dirty="0" smtClean="0"/>
          </a:p>
          <a:p>
            <a:pPr algn="ctr" eaLnBrk="1" hangingPunct="1"/>
            <a:r>
              <a:rPr lang="ru-RU" sz="2800" b="1" dirty="0" smtClean="0"/>
              <a:t>54 </a:t>
            </a:r>
            <a:r>
              <a:rPr lang="ru-RU" sz="2800" b="1" dirty="0"/>
              <a:t>км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58464" y="2763700"/>
            <a:ext cx="665241" cy="142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/>
              <a:t>1</a:t>
            </a:r>
          </a:p>
          <a:p>
            <a:pPr algn="ctr" eaLnBrk="1" hangingPunct="1"/>
            <a:endParaRPr lang="ru-RU" sz="2800" b="1" dirty="0"/>
          </a:p>
          <a:p>
            <a:pPr algn="ctr" eaLnBrk="1" hangingPunct="1"/>
            <a:r>
              <a:rPr lang="ru-RU" sz="2800" b="1" i="1" dirty="0" smtClean="0"/>
              <a:t>х</a:t>
            </a:r>
            <a:endParaRPr lang="ru-RU" sz="2800" b="1" i="1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444194"/>
              </p:ext>
            </p:extLst>
          </p:nvPr>
        </p:nvGraphicFramePr>
        <p:xfrm>
          <a:off x="7325314" y="2781682"/>
          <a:ext cx="2645963" cy="104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4" imgW="863280" imgH="393480" progId="Equation.3">
                  <p:embed/>
                </p:oleObj>
              </mc:Choice>
              <mc:Fallback>
                <p:oleObj name="Формула" r:id="rId4" imgW="863280" imgH="393480" progId="Equation.3">
                  <p:embed/>
                  <p:pic>
                    <p:nvPicPr>
                      <p:cNvPr id="317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5314" y="2781682"/>
                        <a:ext cx="2645963" cy="1043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25314" y="3825196"/>
            <a:ext cx="2601806" cy="5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х = 2 </a:t>
            </a:r>
            <a:r>
              <a:rPr lang="ru-RU" sz="2800" b="1" dirty="0">
                <a:solidFill>
                  <a:srgbClr val="002060"/>
                </a:solidFill>
              </a:rPr>
              <a:t>000 000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47483" y="4484612"/>
            <a:ext cx="972117" cy="142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/>
              <a:t>12,6</a:t>
            </a:r>
          </a:p>
          <a:p>
            <a:pPr algn="ctr" eaLnBrk="1" hangingPunct="1"/>
            <a:endParaRPr lang="ru-RU" sz="2800" b="1" dirty="0"/>
          </a:p>
          <a:p>
            <a:pPr algn="ctr" eaLnBrk="1" hangingPunct="1"/>
            <a:r>
              <a:rPr lang="ru-RU" sz="2800" b="1" i="1" dirty="0" smtClean="0"/>
              <a:t>у</a:t>
            </a:r>
            <a:endParaRPr lang="ru-RU" sz="2800" b="1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93850" y="4484612"/>
            <a:ext cx="2183583" cy="142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/>
              <a:t>1</a:t>
            </a:r>
          </a:p>
          <a:p>
            <a:pPr algn="ctr" eaLnBrk="1" hangingPunct="1"/>
            <a:endParaRPr lang="ru-RU" sz="2800" b="1" dirty="0"/>
          </a:p>
          <a:p>
            <a:pPr algn="ctr" eaLnBrk="1" hangingPunct="1"/>
            <a:r>
              <a:rPr lang="ru-RU" sz="2800" b="1" dirty="0" smtClean="0"/>
              <a:t>2 </a:t>
            </a:r>
            <a:r>
              <a:rPr lang="ru-RU" sz="2800" b="1" dirty="0"/>
              <a:t>000 000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332884"/>
              </p:ext>
            </p:extLst>
          </p:nvPr>
        </p:nvGraphicFramePr>
        <p:xfrm>
          <a:off x="7166231" y="4429721"/>
          <a:ext cx="3037587" cy="111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Формула" r:id="rId6" imgW="1028520" imgH="419040" progId="Equation.3">
                  <p:embed/>
                </p:oleObj>
              </mc:Choice>
              <mc:Fallback>
                <p:oleObj name="Формула" r:id="rId6" imgW="1028520" imgH="419040" progId="Equation.3">
                  <p:embed/>
                  <p:pic>
                    <p:nvPicPr>
                      <p:cNvPr id="317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231" y="4429721"/>
                        <a:ext cx="3037587" cy="1112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03142" y="5557184"/>
            <a:ext cx="3722466" cy="5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у = 25 </a:t>
            </a:r>
            <a:r>
              <a:rPr lang="ru-RU" sz="2800" b="1" dirty="0">
                <a:solidFill>
                  <a:srgbClr val="002060"/>
                </a:solidFill>
              </a:rPr>
              <a:t>200 000 см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882367" y="6119969"/>
            <a:ext cx="3622963" cy="62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1F169A"/>
                </a:solidFill>
              </a:rPr>
              <a:t>Ответ: 252 км</a:t>
            </a:r>
          </a:p>
        </p:txBody>
      </p:sp>
    </p:spTree>
    <p:extLst>
      <p:ext uri="{BB962C8B-B14F-4D97-AF65-F5344CB8AC3E}">
        <p14:creationId xmlns:p14="http://schemas.microsoft.com/office/powerpoint/2010/main" val="1233462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427" y="1827990"/>
            <a:ext cx="64301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666, № 667,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№ 675, № 676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НА СТРАНИЦЕ 119</a:t>
            </a: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108852" tIns="54426" rIns="108852" bIns="54426" rtlCol="0">
            <a:normAutofit/>
          </a:bodyPr>
          <a:lstStyle/>
          <a:p>
            <a:endParaRPr lang="ru-RU"/>
          </a:p>
        </p:txBody>
      </p:sp>
      <p:pic>
        <p:nvPicPr>
          <p:cNvPr id="1026" name="Picture 2" descr="http://www.stendzakaz.ru/images/school/k-matt/k-matt-6b.jpg"/>
          <p:cNvPicPr>
            <a:picLocks noChangeAspect="1" noChangeArrowheads="1"/>
          </p:cNvPicPr>
          <p:nvPr/>
        </p:nvPicPr>
        <p:blipFill rotWithShape="1">
          <a:blip r:embed="rId2"/>
          <a:srcRect l="3750" t="13586" r="3750" b="4899"/>
          <a:stretch/>
        </p:blipFill>
        <p:spPr bwMode="auto">
          <a:xfrm>
            <a:off x="457200" y="885525"/>
            <a:ext cx="11277600" cy="56676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6498" y="192798"/>
            <a:ext cx="4614333" cy="4616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13841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746498" y="996376"/>
            <a:ext cx="4614333" cy="4616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УСТНЫЙ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</a:t>
            </a:r>
            <a:endParaRPr lang="ru-RU" sz="3200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2442"/>
              </p:ext>
            </p:extLst>
          </p:nvPr>
        </p:nvGraphicFramePr>
        <p:xfrm>
          <a:off x="429491" y="1747849"/>
          <a:ext cx="11356974" cy="4251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7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0234">
                <a:tc>
                  <a:txBody>
                    <a:bodyPr/>
                    <a:lstStyle/>
                    <a:p>
                      <a:pPr lvl="2" algn="ctr"/>
                      <a:endParaRPr lang="ru-RU" sz="1800" dirty="0"/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Дано в см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1 км = 100 000 см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Выразите в км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32 000 000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32 000 000 :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600 000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000 : 100 000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32 000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32 000 : 100 000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500 : 100 000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7" marR="121927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40235" y="2605825"/>
            <a:ext cx="2497667" cy="6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ED03B0"/>
                </a:solidFill>
              </a:rPr>
              <a:t>320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41808" y="3468274"/>
            <a:ext cx="2592918" cy="6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ED03B0"/>
                </a:solidFill>
              </a:rPr>
              <a:t>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39175" y="4331869"/>
            <a:ext cx="2495551" cy="6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ED03B0"/>
                </a:solidFill>
              </a:rPr>
              <a:t>0,32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90492" y="5135868"/>
            <a:ext cx="2590800" cy="6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ED03B0"/>
                </a:solidFill>
              </a:rPr>
              <a:t>0,005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46498" y="192798"/>
            <a:ext cx="461433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10034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05" y="958294"/>
            <a:ext cx="12000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Пусть длина отрезка АВ на карте 2,2 см. А на местности?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Ташкент и Термез разделяют 700 км. Сколько сантиметров на карте соответствуют этому расстоянию?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O'zbekiston Xaritasi Harakatlar strategiyasi mohiyatiga ko'ra, jamiyat ...  - Алмут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2543473"/>
            <a:ext cx="5844384" cy="40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798415" y="3376024"/>
            <a:ext cx="1987802" cy="936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3780" y="268838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42741" y="381506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04659" y="3519382"/>
            <a:ext cx="389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: 40 000 000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784" y="5119392"/>
            <a:ext cx="606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40 000 000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 = 400 км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0852" y="2952578"/>
            <a:ext cx="3823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Масштаб</a:t>
            </a:r>
            <a:r>
              <a:rPr lang="en-US" sz="2800" b="1" dirty="0" smtClean="0"/>
              <a:t> 1</a:t>
            </a:r>
            <a:r>
              <a:rPr lang="ru-RU" sz="2800" b="1" dirty="0" smtClean="0"/>
              <a:t> </a:t>
            </a:r>
            <a:r>
              <a:rPr lang="en-US" sz="2800" b="1" dirty="0" smtClean="0"/>
              <a:t>: 40 000 000</a:t>
            </a:r>
            <a:r>
              <a:rPr lang="ru-RU" sz="2800" b="1" dirty="0" smtClean="0"/>
              <a:t> в 1 см 400 км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360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958" y="1148014"/>
            <a:ext cx="1116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Длина произвольного отрезка на чертеже и длина соответствующего ему реального отрезка являются прямо пропорциональными величинами.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112" y="3062644"/>
            <a:ext cx="11416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отношение расстояния на карте к реальному расстоянию.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число, показывающее во сколько раз расстояние на карте меньше реального расстояния.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2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58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696" y="908268"/>
            <a:ext cx="11505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карте, на чертеже могут применяться масштабы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1 : 100, M 1 : 1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000, …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масштабы чертежей и карт (</a:t>
            </a:r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уменьшенный масштаб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8697" y="2795528"/>
            <a:ext cx="87398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Например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1 :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означает, что расстояние на чертеже относиться к реальному как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Чтобы </a:t>
            </a:r>
            <a:r>
              <a:rPr lang="ru-RU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реальный размер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размер на карте умножить на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(увеличить в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волга"/>
          <p:cNvPicPr>
            <a:picLocks noChangeAspect="1" noChangeArrowheads="1"/>
          </p:cNvPicPr>
          <p:nvPr/>
        </p:nvPicPr>
        <p:blipFill>
          <a:blip r:embed="rId3"/>
          <a:srcRect l="2631"/>
          <a:stretch>
            <a:fillRect/>
          </a:stretch>
        </p:blipFill>
        <p:spPr bwMode="auto">
          <a:xfrm>
            <a:off x="9329854" y="2795528"/>
            <a:ext cx="2245112" cy="2880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77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369" y="1081104"/>
            <a:ext cx="11306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того, чтобы показать малые размеры в крупном виде, используют масштабы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: 1,  100 : 1,  1000 : 1  …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 масштаб показывает, что размеры на чертеже увеличены в 10 раз, в 100 раз, …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увеличенный масштаб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Дом\Desktop\klet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62" y="3714376"/>
            <a:ext cx="4153409" cy="258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108" y="4649285"/>
            <a:ext cx="404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КЛЕТКИ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9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43229" y="285729"/>
            <a:ext cx="4953035" cy="500066"/>
          </a:xfrm>
          <a:prstGeom prst="rect">
            <a:avLst/>
          </a:prstGeom>
          <a:solidFill>
            <a:srgbClr val="96FCB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13" name="Прямоугольник 12"/>
          <p:cNvSpPr/>
          <p:nvPr/>
        </p:nvSpPr>
        <p:spPr>
          <a:xfrm>
            <a:off x="327892" y="887831"/>
            <a:ext cx="5318684" cy="2714644"/>
          </a:xfrm>
          <a:prstGeom prst="rect">
            <a:avLst/>
          </a:prstGeom>
          <a:solidFill>
            <a:srgbClr val="92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14" name="Овал 13"/>
          <p:cNvSpPr/>
          <p:nvPr/>
        </p:nvSpPr>
        <p:spPr>
          <a:xfrm>
            <a:off x="849432" y="2195678"/>
            <a:ext cx="190502" cy="142876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15" name="Овал 14"/>
          <p:cNvSpPr/>
          <p:nvPr/>
        </p:nvSpPr>
        <p:spPr>
          <a:xfrm>
            <a:off x="5045627" y="1534445"/>
            <a:ext cx="190502" cy="142876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16" name="Овал 15"/>
          <p:cNvSpPr/>
          <p:nvPr/>
        </p:nvSpPr>
        <p:spPr>
          <a:xfrm>
            <a:off x="4931941" y="2488468"/>
            <a:ext cx="190502" cy="142876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22" name="Полилиния 21"/>
          <p:cNvSpPr/>
          <p:nvPr/>
        </p:nvSpPr>
        <p:spPr>
          <a:xfrm>
            <a:off x="1039933" y="1622559"/>
            <a:ext cx="4100945" cy="920338"/>
          </a:xfrm>
          <a:custGeom>
            <a:avLst/>
            <a:gdLst>
              <a:gd name="connsiteX0" fmla="*/ 0 w 3075709"/>
              <a:gd name="connsiteY0" fmla="*/ 593766 h 920338"/>
              <a:gd name="connsiteX1" fmla="*/ 95003 w 3075709"/>
              <a:gd name="connsiteY1" fmla="*/ 570016 h 920338"/>
              <a:gd name="connsiteX2" fmla="*/ 225631 w 3075709"/>
              <a:gd name="connsiteY2" fmla="*/ 570016 h 920338"/>
              <a:gd name="connsiteX3" fmla="*/ 380010 w 3075709"/>
              <a:gd name="connsiteY3" fmla="*/ 700644 h 920338"/>
              <a:gd name="connsiteX4" fmla="*/ 475013 w 3075709"/>
              <a:gd name="connsiteY4" fmla="*/ 724395 h 920338"/>
              <a:gd name="connsiteX5" fmla="*/ 546265 w 3075709"/>
              <a:gd name="connsiteY5" fmla="*/ 807522 h 920338"/>
              <a:gd name="connsiteX6" fmla="*/ 617517 w 3075709"/>
              <a:gd name="connsiteY6" fmla="*/ 890650 h 920338"/>
              <a:gd name="connsiteX7" fmla="*/ 783771 w 3075709"/>
              <a:gd name="connsiteY7" fmla="*/ 914400 h 920338"/>
              <a:gd name="connsiteX8" fmla="*/ 855023 w 3075709"/>
              <a:gd name="connsiteY8" fmla="*/ 855024 h 920338"/>
              <a:gd name="connsiteX9" fmla="*/ 843148 w 3075709"/>
              <a:gd name="connsiteY9" fmla="*/ 736270 h 920338"/>
              <a:gd name="connsiteX10" fmla="*/ 866899 w 3075709"/>
              <a:gd name="connsiteY10" fmla="*/ 676894 h 920338"/>
              <a:gd name="connsiteX11" fmla="*/ 902525 w 3075709"/>
              <a:gd name="connsiteY11" fmla="*/ 605642 h 920338"/>
              <a:gd name="connsiteX12" fmla="*/ 997527 w 3075709"/>
              <a:gd name="connsiteY12" fmla="*/ 581891 h 920338"/>
              <a:gd name="connsiteX13" fmla="*/ 1163782 w 3075709"/>
              <a:gd name="connsiteY13" fmla="*/ 771896 h 920338"/>
              <a:gd name="connsiteX14" fmla="*/ 1163782 w 3075709"/>
              <a:gd name="connsiteY14" fmla="*/ 771896 h 920338"/>
              <a:gd name="connsiteX15" fmla="*/ 1341912 w 3075709"/>
              <a:gd name="connsiteY15" fmla="*/ 748146 h 920338"/>
              <a:gd name="connsiteX16" fmla="*/ 1401288 w 3075709"/>
              <a:gd name="connsiteY16" fmla="*/ 676894 h 920338"/>
              <a:gd name="connsiteX17" fmla="*/ 1496291 w 3075709"/>
              <a:gd name="connsiteY17" fmla="*/ 498764 h 920338"/>
              <a:gd name="connsiteX18" fmla="*/ 1543792 w 3075709"/>
              <a:gd name="connsiteY18" fmla="*/ 415637 h 920338"/>
              <a:gd name="connsiteX19" fmla="*/ 1591293 w 3075709"/>
              <a:gd name="connsiteY19" fmla="*/ 356260 h 920338"/>
              <a:gd name="connsiteX20" fmla="*/ 1793174 w 3075709"/>
              <a:gd name="connsiteY20" fmla="*/ 308759 h 920338"/>
              <a:gd name="connsiteX21" fmla="*/ 1793174 w 3075709"/>
              <a:gd name="connsiteY21" fmla="*/ 285008 h 920338"/>
              <a:gd name="connsiteX22" fmla="*/ 1876301 w 3075709"/>
              <a:gd name="connsiteY22" fmla="*/ 261257 h 920338"/>
              <a:gd name="connsiteX23" fmla="*/ 1959428 w 3075709"/>
              <a:gd name="connsiteY23" fmla="*/ 273133 h 920338"/>
              <a:gd name="connsiteX24" fmla="*/ 2090057 w 3075709"/>
              <a:gd name="connsiteY24" fmla="*/ 261257 h 920338"/>
              <a:gd name="connsiteX25" fmla="*/ 2173184 w 3075709"/>
              <a:gd name="connsiteY25" fmla="*/ 201881 h 920338"/>
              <a:gd name="connsiteX26" fmla="*/ 2208810 w 3075709"/>
              <a:gd name="connsiteY26" fmla="*/ 130629 h 920338"/>
              <a:gd name="connsiteX27" fmla="*/ 2422566 w 3075709"/>
              <a:gd name="connsiteY27" fmla="*/ 47502 h 920338"/>
              <a:gd name="connsiteX28" fmla="*/ 2576945 w 3075709"/>
              <a:gd name="connsiteY28" fmla="*/ 11876 h 920338"/>
              <a:gd name="connsiteX29" fmla="*/ 2612571 w 3075709"/>
              <a:gd name="connsiteY29" fmla="*/ 47502 h 920338"/>
              <a:gd name="connsiteX30" fmla="*/ 2743200 w 3075709"/>
              <a:gd name="connsiteY30" fmla="*/ 106878 h 920338"/>
              <a:gd name="connsiteX31" fmla="*/ 2850078 w 3075709"/>
              <a:gd name="connsiteY31" fmla="*/ 47502 h 920338"/>
              <a:gd name="connsiteX32" fmla="*/ 3028208 w 3075709"/>
              <a:gd name="connsiteY32" fmla="*/ 23751 h 920338"/>
              <a:gd name="connsiteX33" fmla="*/ 3075709 w 3075709"/>
              <a:gd name="connsiteY33" fmla="*/ 0 h 9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75709" h="920338">
                <a:moveTo>
                  <a:pt x="0" y="593766"/>
                </a:moveTo>
                <a:cubicBezTo>
                  <a:pt x="28699" y="583870"/>
                  <a:pt x="57398" y="573974"/>
                  <a:pt x="95003" y="570016"/>
                </a:cubicBezTo>
                <a:cubicBezTo>
                  <a:pt x="132608" y="566058"/>
                  <a:pt x="178130" y="548245"/>
                  <a:pt x="225631" y="570016"/>
                </a:cubicBezTo>
                <a:cubicBezTo>
                  <a:pt x="273132" y="591787"/>
                  <a:pt x="338446" y="674914"/>
                  <a:pt x="380010" y="700644"/>
                </a:cubicBezTo>
                <a:cubicBezTo>
                  <a:pt x="421574" y="726374"/>
                  <a:pt x="447304" y="706582"/>
                  <a:pt x="475013" y="724395"/>
                </a:cubicBezTo>
                <a:cubicBezTo>
                  <a:pt x="502722" y="742208"/>
                  <a:pt x="546265" y="807522"/>
                  <a:pt x="546265" y="807522"/>
                </a:cubicBezTo>
                <a:cubicBezTo>
                  <a:pt x="570016" y="835231"/>
                  <a:pt x="577933" y="872837"/>
                  <a:pt x="617517" y="890650"/>
                </a:cubicBezTo>
                <a:cubicBezTo>
                  <a:pt x="657101" y="908463"/>
                  <a:pt x="744187" y="920338"/>
                  <a:pt x="783771" y="914400"/>
                </a:cubicBezTo>
                <a:cubicBezTo>
                  <a:pt x="823355" y="908462"/>
                  <a:pt x="845127" y="884712"/>
                  <a:pt x="855023" y="855024"/>
                </a:cubicBezTo>
                <a:cubicBezTo>
                  <a:pt x="864919" y="825336"/>
                  <a:pt x="841169" y="765958"/>
                  <a:pt x="843148" y="736270"/>
                </a:cubicBezTo>
                <a:cubicBezTo>
                  <a:pt x="845127" y="706582"/>
                  <a:pt x="857003" y="698665"/>
                  <a:pt x="866899" y="676894"/>
                </a:cubicBezTo>
                <a:cubicBezTo>
                  <a:pt x="876795" y="655123"/>
                  <a:pt x="880754" y="621476"/>
                  <a:pt x="902525" y="605642"/>
                </a:cubicBezTo>
                <a:cubicBezTo>
                  <a:pt x="924296" y="589808"/>
                  <a:pt x="953984" y="554182"/>
                  <a:pt x="997527" y="581891"/>
                </a:cubicBezTo>
                <a:cubicBezTo>
                  <a:pt x="1041070" y="609600"/>
                  <a:pt x="1163782" y="771896"/>
                  <a:pt x="1163782" y="771896"/>
                </a:cubicBezTo>
                <a:lnTo>
                  <a:pt x="1163782" y="771896"/>
                </a:lnTo>
                <a:cubicBezTo>
                  <a:pt x="1193470" y="767938"/>
                  <a:pt x="1302328" y="763980"/>
                  <a:pt x="1341912" y="748146"/>
                </a:cubicBezTo>
                <a:cubicBezTo>
                  <a:pt x="1381496" y="732312"/>
                  <a:pt x="1375558" y="718458"/>
                  <a:pt x="1401288" y="676894"/>
                </a:cubicBezTo>
                <a:cubicBezTo>
                  <a:pt x="1427018" y="635330"/>
                  <a:pt x="1472540" y="542307"/>
                  <a:pt x="1496291" y="498764"/>
                </a:cubicBezTo>
                <a:cubicBezTo>
                  <a:pt x="1520042" y="455221"/>
                  <a:pt x="1527958" y="439388"/>
                  <a:pt x="1543792" y="415637"/>
                </a:cubicBezTo>
                <a:cubicBezTo>
                  <a:pt x="1559626" y="391886"/>
                  <a:pt x="1549729" y="374073"/>
                  <a:pt x="1591293" y="356260"/>
                </a:cubicBezTo>
                <a:cubicBezTo>
                  <a:pt x="1632857" y="338447"/>
                  <a:pt x="1759527" y="320634"/>
                  <a:pt x="1793174" y="308759"/>
                </a:cubicBezTo>
                <a:cubicBezTo>
                  <a:pt x="1826821" y="296884"/>
                  <a:pt x="1779320" y="292925"/>
                  <a:pt x="1793174" y="285008"/>
                </a:cubicBezTo>
                <a:cubicBezTo>
                  <a:pt x="1807028" y="277091"/>
                  <a:pt x="1848592" y="263236"/>
                  <a:pt x="1876301" y="261257"/>
                </a:cubicBezTo>
                <a:cubicBezTo>
                  <a:pt x="1904010" y="259278"/>
                  <a:pt x="1923802" y="273133"/>
                  <a:pt x="1959428" y="273133"/>
                </a:cubicBezTo>
                <a:cubicBezTo>
                  <a:pt x="1995054" y="273133"/>
                  <a:pt x="2054431" y="273132"/>
                  <a:pt x="2090057" y="261257"/>
                </a:cubicBezTo>
                <a:cubicBezTo>
                  <a:pt x="2125683" y="249382"/>
                  <a:pt x="2153392" y="223652"/>
                  <a:pt x="2173184" y="201881"/>
                </a:cubicBezTo>
                <a:cubicBezTo>
                  <a:pt x="2192976" y="180110"/>
                  <a:pt x="2167246" y="156359"/>
                  <a:pt x="2208810" y="130629"/>
                </a:cubicBezTo>
                <a:cubicBezTo>
                  <a:pt x="2250374" y="104899"/>
                  <a:pt x="2361210" y="67294"/>
                  <a:pt x="2422566" y="47502"/>
                </a:cubicBezTo>
                <a:cubicBezTo>
                  <a:pt x="2483922" y="27710"/>
                  <a:pt x="2545278" y="11876"/>
                  <a:pt x="2576945" y="11876"/>
                </a:cubicBezTo>
                <a:cubicBezTo>
                  <a:pt x="2608612" y="11876"/>
                  <a:pt x="2584862" y="31668"/>
                  <a:pt x="2612571" y="47502"/>
                </a:cubicBezTo>
                <a:cubicBezTo>
                  <a:pt x="2640280" y="63336"/>
                  <a:pt x="2703616" y="106878"/>
                  <a:pt x="2743200" y="106878"/>
                </a:cubicBezTo>
                <a:cubicBezTo>
                  <a:pt x="2782784" y="106878"/>
                  <a:pt x="2802577" y="61357"/>
                  <a:pt x="2850078" y="47502"/>
                </a:cubicBezTo>
                <a:cubicBezTo>
                  <a:pt x="2897579" y="33648"/>
                  <a:pt x="2990603" y="31668"/>
                  <a:pt x="3028208" y="23751"/>
                </a:cubicBezTo>
                <a:cubicBezTo>
                  <a:pt x="3065813" y="15834"/>
                  <a:pt x="3075709" y="0"/>
                  <a:pt x="3075709" y="0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23" name="Полилиния 22"/>
          <p:cNvSpPr/>
          <p:nvPr/>
        </p:nvSpPr>
        <p:spPr>
          <a:xfrm>
            <a:off x="3166648" y="1797708"/>
            <a:ext cx="1793904" cy="795939"/>
          </a:xfrm>
          <a:custGeom>
            <a:avLst/>
            <a:gdLst>
              <a:gd name="connsiteX0" fmla="*/ 0 w 1221179"/>
              <a:gd name="connsiteY0" fmla="*/ 110836 h 409699"/>
              <a:gd name="connsiteX1" fmla="*/ 59377 w 1221179"/>
              <a:gd name="connsiteY1" fmla="*/ 15834 h 409699"/>
              <a:gd name="connsiteX2" fmla="*/ 154379 w 1221179"/>
              <a:gd name="connsiteY2" fmla="*/ 15834 h 409699"/>
              <a:gd name="connsiteX3" fmla="*/ 225631 w 1221179"/>
              <a:gd name="connsiteY3" fmla="*/ 51460 h 409699"/>
              <a:gd name="connsiteX4" fmla="*/ 273133 w 1221179"/>
              <a:gd name="connsiteY4" fmla="*/ 122712 h 409699"/>
              <a:gd name="connsiteX5" fmla="*/ 296883 w 1221179"/>
              <a:gd name="connsiteY5" fmla="*/ 122712 h 409699"/>
              <a:gd name="connsiteX6" fmla="*/ 439387 w 1221179"/>
              <a:gd name="connsiteY6" fmla="*/ 205839 h 409699"/>
              <a:gd name="connsiteX7" fmla="*/ 546265 w 1221179"/>
              <a:gd name="connsiteY7" fmla="*/ 312717 h 409699"/>
              <a:gd name="connsiteX8" fmla="*/ 712520 w 1221179"/>
              <a:gd name="connsiteY8" fmla="*/ 324592 h 409699"/>
              <a:gd name="connsiteX9" fmla="*/ 795647 w 1221179"/>
              <a:gd name="connsiteY9" fmla="*/ 348343 h 409699"/>
              <a:gd name="connsiteX10" fmla="*/ 938151 w 1221179"/>
              <a:gd name="connsiteY10" fmla="*/ 348343 h 409699"/>
              <a:gd name="connsiteX11" fmla="*/ 1175657 w 1221179"/>
              <a:gd name="connsiteY11" fmla="*/ 383969 h 409699"/>
              <a:gd name="connsiteX12" fmla="*/ 1211283 w 1221179"/>
              <a:gd name="connsiteY12" fmla="*/ 407720 h 409699"/>
              <a:gd name="connsiteX13" fmla="*/ 1211283 w 1221179"/>
              <a:gd name="connsiteY13" fmla="*/ 395844 h 409699"/>
              <a:gd name="connsiteX14" fmla="*/ 1211283 w 1221179"/>
              <a:gd name="connsiteY14" fmla="*/ 360218 h 40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1179" h="409699">
                <a:moveTo>
                  <a:pt x="0" y="110836"/>
                </a:moveTo>
                <a:cubicBezTo>
                  <a:pt x="16823" y="71252"/>
                  <a:pt x="33647" y="31668"/>
                  <a:pt x="59377" y="15834"/>
                </a:cubicBezTo>
                <a:cubicBezTo>
                  <a:pt x="85107" y="0"/>
                  <a:pt x="126670" y="9896"/>
                  <a:pt x="154379" y="15834"/>
                </a:cubicBezTo>
                <a:cubicBezTo>
                  <a:pt x="182088" y="21772"/>
                  <a:pt x="205839" y="33647"/>
                  <a:pt x="225631" y="51460"/>
                </a:cubicBezTo>
                <a:cubicBezTo>
                  <a:pt x="245423" y="69273"/>
                  <a:pt x="261258" y="110837"/>
                  <a:pt x="273133" y="122712"/>
                </a:cubicBezTo>
                <a:cubicBezTo>
                  <a:pt x="285008" y="134587"/>
                  <a:pt x="269174" y="108858"/>
                  <a:pt x="296883" y="122712"/>
                </a:cubicBezTo>
                <a:cubicBezTo>
                  <a:pt x="324592" y="136566"/>
                  <a:pt x="397823" y="174172"/>
                  <a:pt x="439387" y="205839"/>
                </a:cubicBezTo>
                <a:cubicBezTo>
                  <a:pt x="480951" y="237507"/>
                  <a:pt x="500743" y="292925"/>
                  <a:pt x="546265" y="312717"/>
                </a:cubicBezTo>
                <a:cubicBezTo>
                  <a:pt x="591787" y="332509"/>
                  <a:pt x="670956" y="318654"/>
                  <a:pt x="712520" y="324592"/>
                </a:cubicBezTo>
                <a:cubicBezTo>
                  <a:pt x="754084" y="330530"/>
                  <a:pt x="758042" y="344385"/>
                  <a:pt x="795647" y="348343"/>
                </a:cubicBezTo>
                <a:cubicBezTo>
                  <a:pt x="833252" y="352301"/>
                  <a:pt x="874816" y="342405"/>
                  <a:pt x="938151" y="348343"/>
                </a:cubicBezTo>
                <a:cubicBezTo>
                  <a:pt x="1001486" y="354281"/>
                  <a:pt x="1130135" y="374073"/>
                  <a:pt x="1175657" y="383969"/>
                </a:cubicBezTo>
                <a:cubicBezTo>
                  <a:pt x="1221179" y="393865"/>
                  <a:pt x="1205345" y="405741"/>
                  <a:pt x="1211283" y="407720"/>
                </a:cubicBezTo>
                <a:cubicBezTo>
                  <a:pt x="1217221" y="409699"/>
                  <a:pt x="1211283" y="395844"/>
                  <a:pt x="1211283" y="395844"/>
                </a:cubicBezTo>
                <a:lnTo>
                  <a:pt x="1211283" y="360218"/>
                </a:lnTo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24" name="TextBox 23"/>
          <p:cNvSpPr txBox="1"/>
          <p:nvPr/>
        </p:nvSpPr>
        <p:spPr>
          <a:xfrm>
            <a:off x="346576" y="1654314"/>
            <a:ext cx="1619262" cy="40493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1917" b="1" dirty="0">
                <a:latin typeface="Times New Roman" pitchFamily="18" charset="0"/>
                <a:cs typeface="Times New Roman" pitchFamily="18" charset="0"/>
              </a:rPr>
              <a:t>Ташкент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4414" y="1186064"/>
            <a:ext cx="1809763" cy="40493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1917" b="1" dirty="0">
                <a:latin typeface="Times New Roman" pitchFamily="18" charset="0"/>
                <a:cs typeface="Times New Roman" pitchFamily="18" charset="0"/>
              </a:rPr>
              <a:t>Андижан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5906" y="2802609"/>
            <a:ext cx="1619262" cy="40493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1917" b="1" dirty="0">
                <a:latin typeface="Times New Roman" pitchFamily="18" charset="0"/>
                <a:cs typeface="Times New Roman" pitchFamily="18" charset="0"/>
              </a:rPr>
              <a:t>Наманган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0406" y="3117467"/>
            <a:ext cx="3098266" cy="455127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28" name="TextBox 27"/>
          <p:cNvSpPr txBox="1"/>
          <p:nvPr/>
        </p:nvSpPr>
        <p:spPr>
          <a:xfrm>
            <a:off x="322453" y="3070913"/>
            <a:ext cx="3421961" cy="62281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3333" b="1" dirty="0">
                <a:latin typeface="Times New Roman" pitchFamily="18" charset="0"/>
                <a:cs typeface="Times New Roman" pitchFamily="18" charset="0"/>
              </a:rPr>
              <a:t>М:  </a:t>
            </a:r>
            <a:r>
              <a:rPr lang="ru-RU" sz="3333" b="1" dirty="0" smtClean="0">
                <a:latin typeface="Times New Roman" pitchFamily="18" charset="0"/>
                <a:cs typeface="Times New Roman" pitchFamily="18" charset="0"/>
              </a:rPr>
              <a:t>1 : 5 000 </a:t>
            </a:r>
            <a:r>
              <a:rPr lang="ru-RU" sz="3333" b="1" dirty="0"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02674" y="882768"/>
            <a:ext cx="5064125" cy="2728338"/>
          </a:xfrm>
          <a:prstGeom prst="rect">
            <a:avLst/>
          </a:prstGeom>
          <a:solidFill>
            <a:srgbClr val="7BC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31" name="Овал 30"/>
          <p:cNvSpPr/>
          <p:nvPr/>
        </p:nvSpPr>
        <p:spPr>
          <a:xfrm>
            <a:off x="10348447" y="1031172"/>
            <a:ext cx="190502" cy="142876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32" name="Овал 31"/>
          <p:cNvSpPr/>
          <p:nvPr/>
        </p:nvSpPr>
        <p:spPr>
          <a:xfrm>
            <a:off x="10581188" y="1713872"/>
            <a:ext cx="190502" cy="142876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33" name="Овал 32"/>
          <p:cNvSpPr/>
          <p:nvPr/>
        </p:nvSpPr>
        <p:spPr>
          <a:xfrm>
            <a:off x="6760286" y="1833617"/>
            <a:ext cx="190502" cy="142876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34" name="Овал 33"/>
          <p:cNvSpPr/>
          <p:nvPr/>
        </p:nvSpPr>
        <p:spPr>
          <a:xfrm>
            <a:off x="6961659" y="2659734"/>
            <a:ext cx="190502" cy="142876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35" name="Прямоугольник 34"/>
          <p:cNvSpPr/>
          <p:nvPr/>
        </p:nvSpPr>
        <p:spPr>
          <a:xfrm>
            <a:off x="6503916" y="3112550"/>
            <a:ext cx="3159112" cy="50023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37" name="Полилиния 36"/>
          <p:cNvSpPr/>
          <p:nvPr/>
        </p:nvSpPr>
        <p:spPr>
          <a:xfrm>
            <a:off x="8120728" y="2060956"/>
            <a:ext cx="79169" cy="23751"/>
          </a:xfrm>
          <a:custGeom>
            <a:avLst/>
            <a:gdLst>
              <a:gd name="connsiteX0" fmla="*/ 0 w 59377"/>
              <a:gd name="connsiteY0" fmla="*/ 0 h 23751"/>
              <a:gd name="connsiteX1" fmla="*/ 59377 w 59377"/>
              <a:gd name="connsiteY1" fmla="*/ 23751 h 2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77" h="23751">
                <a:moveTo>
                  <a:pt x="0" y="0"/>
                </a:moveTo>
                <a:lnTo>
                  <a:pt x="59377" y="2375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38" name="Полилиния 37"/>
          <p:cNvSpPr/>
          <p:nvPr/>
        </p:nvSpPr>
        <p:spPr>
          <a:xfrm>
            <a:off x="6855536" y="1114875"/>
            <a:ext cx="3588163" cy="926691"/>
          </a:xfrm>
          <a:custGeom>
            <a:avLst/>
            <a:gdLst>
              <a:gd name="connsiteX0" fmla="*/ 0 w 2929246"/>
              <a:gd name="connsiteY0" fmla="*/ 961901 h 1084612"/>
              <a:gd name="connsiteX1" fmla="*/ 59376 w 2929246"/>
              <a:gd name="connsiteY1" fmla="*/ 1009402 h 1084612"/>
              <a:gd name="connsiteX2" fmla="*/ 118753 w 2929246"/>
              <a:gd name="connsiteY2" fmla="*/ 1056903 h 1084612"/>
              <a:gd name="connsiteX3" fmla="*/ 225631 w 2929246"/>
              <a:gd name="connsiteY3" fmla="*/ 1080654 h 1084612"/>
              <a:gd name="connsiteX4" fmla="*/ 332509 w 2929246"/>
              <a:gd name="connsiteY4" fmla="*/ 1080654 h 1084612"/>
              <a:gd name="connsiteX5" fmla="*/ 403761 w 2929246"/>
              <a:gd name="connsiteY5" fmla="*/ 1068779 h 1084612"/>
              <a:gd name="connsiteX6" fmla="*/ 439387 w 2929246"/>
              <a:gd name="connsiteY6" fmla="*/ 1056903 h 1084612"/>
              <a:gd name="connsiteX7" fmla="*/ 463137 w 2929246"/>
              <a:gd name="connsiteY7" fmla="*/ 1021277 h 1084612"/>
              <a:gd name="connsiteX8" fmla="*/ 534389 w 2929246"/>
              <a:gd name="connsiteY8" fmla="*/ 950025 h 1084612"/>
              <a:gd name="connsiteX9" fmla="*/ 617516 w 2929246"/>
              <a:gd name="connsiteY9" fmla="*/ 902524 h 1084612"/>
              <a:gd name="connsiteX10" fmla="*/ 676893 w 2929246"/>
              <a:gd name="connsiteY10" fmla="*/ 878773 h 1084612"/>
              <a:gd name="connsiteX11" fmla="*/ 724394 w 2929246"/>
              <a:gd name="connsiteY11" fmla="*/ 866898 h 1084612"/>
              <a:gd name="connsiteX12" fmla="*/ 771896 w 2929246"/>
              <a:gd name="connsiteY12" fmla="*/ 878773 h 1084612"/>
              <a:gd name="connsiteX13" fmla="*/ 902524 w 2929246"/>
              <a:gd name="connsiteY13" fmla="*/ 961901 h 1084612"/>
              <a:gd name="connsiteX14" fmla="*/ 914400 w 2929246"/>
              <a:gd name="connsiteY14" fmla="*/ 1021277 h 1084612"/>
              <a:gd name="connsiteX15" fmla="*/ 1021277 w 2929246"/>
              <a:gd name="connsiteY15" fmla="*/ 1045028 h 1084612"/>
              <a:gd name="connsiteX16" fmla="*/ 1163781 w 2929246"/>
              <a:gd name="connsiteY16" fmla="*/ 1045028 h 1084612"/>
              <a:gd name="connsiteX17" fmla="*/ 1246909 w 2929246"/>
              <a:gd name="connsiteY17" fmla="*/ 1021277 h 1084612"/>
              <a:gd name="connsiteX18" fmla="*/ 1330036 w 2929246"/>
              <a:gd name="connsiteY18" fmla="*/ 938150 h 1084612"/>
              <a:gd name="connsiteX19" fmla="*/ 1413163 w 2929246"/>
              <a:gd name="connsiteY19" fmla="*/ 843147 h 1084612"/>
              <a:gd name="connsiteX20" fmla="*/ 1472540 w 2929246"/>
              <a:gd name="connsiteY20" fmla="*/ 771895 h 1084612"/>
              <a:gd name="connsiteX21" fmla="*/ 1496290 w 2929246"/>
              <a:gd name="connsiteY21" fmla="*/ 748145 h 1084612"/>
              <a:gd name="connsiteX22" fmla="*/ 1543792 w 2929246"/>
              <a:gd name="connsiteY22" fmla="*/ 617516 h 1084612"/>
              <a:gd name="connsiteX23" fmla="*/ 1603168 w 2929246"/>
              <a:gd name="connsiteY23" fmla="*/ 570015 h 1084612"/>
              <a:gd name="connsiteX24" fmla="*/ 1733797 w 2929246"/>
              <a:gd name="connsiteY24" fmla="*/ 486888 h 1084612"/>
              <a:gd name="connsiteX25" fmla="*/ 1876301 w 2929246"/>
              <a:gd name="connsiteY25" fmla="*/ 439386 h 1084612"/>
              <a:gd name="connsiteX26" fmla="*/ 1888176 w 2929246"/>
              <a:gd name="connsiteY26" fmla="*/ 439386 h 1084612"/>
              <a:gd name="connsiteX27" fmla="*/ 1947553 w 2929246"/>
              <a:gd name="connsiteY27" fmla="*/ 451262 h 1084612"/>
              <a:gd name="connsiteX28" fmla="*/ 2030680 w 2929246"/>
              <a:gd name="connsiteY28" fmla="*/ 439386 h 1084612"/>
              <a:gd name="connsiteX29" fmla="*/ 2101932 w 2929246"/>
              <a:gd name="connsiteY29" fmla="*/ 403760 h 1084612"/>
              <a:gd name="connsiteX30" fmla="*/ 2339439 w 2929246"/>
              <a:gd name="connsiteY30" fmla="*/ 344384 h 1084612"/>
              <a:gd name="connsiteX31" fmla="*/ 2327563 w 2929246"/>
              <a:gd name="connsiteY31" fmla="*/ 296882 h 1084612"/>
              <a:gd name="connsiteX32" fmla="*/ 2446316 w 2929246"/>
              <a:gd name="connsiteY32" fmla="*/ 201880 h 1084612"/>
              <a:gd name="connsiteX33" fmla="*/ 2576945 w 2929246"/>
              <a:gd name="connsiteY33" fmla="*/ 166254 h 1084612"/>
              <a:gd name="connsiteX34" fmla="*/ 2624446 w 2929246"/>
              <a:gd name="connsiteY34" fmla="*/ 190005 h 1084612"/>
              <a:gd name="connsiteX35" fmla="*/ 2695698 w 2929246"/>
              <a:gd name="connsiteY35" fmla="*/ 166254 h 1084612"/>
              <a:gd name="connsiteX36" fmla="*/ 2873828 w 2929246"/>
              <a:gd name="connsiteY36" fmla="*/ 95002 h 1084612"/>
              <a:gd name="connsiteX37" fmla="*/ 2921329 w 2929246"/>
              <a:gd name="connsiteY37" fmla="*/ 11875 h 1084612"/>
              <a:gd name="connsiteX38" fmla="*/ 2921329 w 2929246"/>
              <a:gd name="connsiteY38" fmla="*/ 23750 h 108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29246" h="1084612">
                <a:moveTo>
                  <a:pt x="0" y="961901"/>
                </a:moveTo>
                <a:lnTo>
                  <a:pt x="59376" y="1009402"/>
                </a:lnTo>
                <a:cubicBezTo>
                  <a:pt x="79168" y="1025236"/>
                  <a:pt x="91044" y="1045028"/>
                  <a:pt x="118753" y="1056903"/>
                </a:cubicBezTo>
                <a:cubicBezTo>
                  <a:pt x="146462" y="1068778"/>
                  <a:pt x="190005" y="1076696"/>
                  <a:pt x="225631" y="1080654"/>
                </a:cubicBezTo>
                <a:cubicBezTo>
                  <a:pt x="261257" y="1084612"/>
                  <a:pt x="302821" y="1082633"/>
                  <a:pt x="332509" y="1080654"/>
                </a:cubicBezTo>
                <a:cubicBezTo>
                  <a:pt x="362197" y="1078675"/>
                  <a:pt x="385948" y="1072737"/>
                  <a:pt x="403761" y="1068779"/>
                </a:cubicBezTo>
                <a:cubicBezTo>
                  <a:pt x="421574" y="1064821"/>
                  <a:pt x="429491" y="1064820"/>
                  <a:pt x="439387" y="1056903"/>
                </a:cubicBezTo>
                <a:cubicBezTo>
                  <a:pt x="449283" y="1048986"/>
                  <a:pt x="447303" y="1039090"/>
                  <a:pt x="463137" y="1021277"/>
                </a:cubicBezTo>
                <a:cubicBezTo>
                  <a:pt x="478971" y="1003464"/>
                  <a:pt x="508659" y="969817"/>
                  <a:pt x="534389" y="950025"/>
                </a:cubicBezTo>
                <a:cubicBezTo>
                  <a:pt x="560119" y="930233"/>
                  <a:pt x="593765" y="914399"/>
                  <a:pt x="617516" y="902524"/>
                </a:cubicBezTo>
                <a:cubicBezTo>
                  <a:pt x="641267" y="890649"/>
                  <a:pt x="659080" y="884711"/>
                  <a:pt x="676893" y="878773"/>
                </a:cubicBezTo>
                <a:cubicBezTo>
                  <a:pt x="694706" y="872835"/>
                  <a:pt x="708560" y="866898"/>
                  <a:pt x="724394" y="866898"/>
                </a:cubicBezTo>
                <a:cubicBezTo>
                  <a:pt x="740228" y="866898"/>
                  <a:pt x="742208" y="862939"/>
                  <a:pt x="771896" y="878773"/>
                </a:cubicBezTo>
                <a:cubicBezTo>
                  <a:pt x="801584" y="894607"/>
                  <a:pt x="878773" y="938150"/>
                  <a:pt x="902524" y="961901"/>
                </a:cubicBezTo>
                <a:cubicBezTo>
                  <a:pt x="926275" y="985652"/>
                  <a:pt x="894608" y="1007423"/>
                  <a:pt x="914400" y="1021277"/>
                </a:cubicBezTo>
                <a:cubicBezTo>
                  <a:pt x="934192" y="1035131"/>
                  <a:pt x="979714" y="1041070"/>
                  <a:pt x="1021277" y="1045028"/>
                </a:cubicBezTo>
                <a:cubicBezTo>
                  <a:pt x="1062840" y="1048986"/>
                  <a:pt x="1126176" y="1048986"/>
                  <a:pt x="1163781" y="1045028"/>
                </a:cubicBezTo>
                <a:cubicBezTo>
                  <a:pt x="1201386" y="1041070"/>
                  <a:pt x="1219200" y="1039090"/>
                  <a:pt x="1246909" y="1021277"/>
                </a:cubicBezTo>
                <a:cubicBezTo>
                  <a:pt x="1274618" y="1003464"/>
                  <a:pt x="1302327" y="967838"/>
                  <a:pt x="1330036" y="938150"/>
                </a:cubicBezTo>
                <a:cubicBezTo>
                  <a:pt x="1357745" y="908462"/>
                  <a:pt x="1389412" y="870856"/>
                  <a:pt x="1413163" y="843147"/>
                </a:cubicBezTo>
                <a:cubicBezTo>
                  <a:pt x="1436914" y="815438"/>
                  <a:pt x="1458686" y="787729"/>
                  <a:pt x="1472540" y="771895"/>
                </a:cubicBezTo>
                <a:cubicBezTo>
                  <a:pt x="1486395" y="756061"/>
                  <a:pt x="1484415" y="773875"/>
                  <a:pt x="1496290" y="748145"/>
                </a:cubicBezTo>
                <a:cubicBezTo>
                  <a:pt x="1508165" y="722415"/>
                  <a:pt x="1525979" y="647204"/>
                  <a:pt x="1543792" y="617516"/>
                </a:cubicBezTo>
                <a:cubicBezTo>
                  <a:pt x="1561605" y="587828"/>
                  <a:pt x="1571501" y="591786"/>
                  <a:pt x="1603168" y="570015"/>
                </a:cubicBezTo>
                <a:cubicBezTo>
                  <a:pt x="1634835" y="548244"/>
                  <a:pt x="1688275" y="508659"/>
                  <a:pt x="1733797" y="486888"/>
                </a:cubicBezTo>
                <a:cubicBezTo>
                  <a:pt x="1779319" y="465117"/>
                  <a:pt x="1850571" y="447303"/>
                  <a:pt x="1876301" y="439386"/>
                </a:cubicBezTo>
                <a:cubicBezTo>
                  <a:pt x="1902031" y="431469"/>
                  <a:pt x="1876301" y="437407"/>
                  <a:pt x="1888176" y="439386"/>
                </a:cubicBezTo>
                <a:cubicBezTo>
                  <a:pt x="1900051" y="441365"/>
                  <a:pt x="1923802" y="451262"/>
                  <a:pt x="1947553" y="451262"/>
                </a:cubicBezTo>
                <a:cubicBezTo>
                  <a:pt x="1971304" y="451262"/>
                  <a:pt x="2004950" y="447303"/>
                  <a:pt x="2030680" y="439386"/>
                </a:cubicBezTo>
                <a:cubicBezTo>
                  <a:pt x="2056410" y="431469"/>
                  <a:pt x="2050472" y="419594"/>
                  <a:pt x="2101932" y="403760"/>
                </a:cubicBezTo>
                <a:cubicBezTo>
                  <a:pt x="2153392" y="387926"/>
                  <a:pt x="2301834" y="362197"/>
                  <a:pt x="2339439" y="344384"/>
                </a:cubicBezTo>
                <a:cubicBezTo>
                  <a:pt x="2377044" y="326571"/>
                  <a:pt x="2309750" y="320633"/>
                  <a:pt x="2327563" y="296882"/>
                </a:cubicBezTo>
                <a:cubicBezTo>
                  <a:pt x="2345376" y="273131"/>
                  <a:pt x="2404752" y="223651"/>
                  <a:pt x="2446316" y="201880"/>
                </a:cubicBezTo>
                <a:cubicBezTo>
                  <a:pt x="2487880" y="180109"/>
                  <a:pt x="2547257" y="168233"/>
                  <a:pt x="2576945" y="166254"/>
                </a:cubicBezTo>
                <a:cubicBezTo>
                  <a:pt x="2606633" y="164275"/>
                  <a:pt x="2604654" y="190005"/>
                  <a:pt x="2624446" y="190005"/>
                </a:cubicBezTo>
                <a:cubicBezTo>
                  <a:pt x="2644238" y="190005"/>
                  <a:pt x="2654134" y="182088"/>
                  <a:pt x="2695698" y="166254"/>
                </a:cubicBezTo>
                <a:cubicBezTo>
                  <a:pt x="2737262" y="150420"/>
                  <a:pt x="2836223" y="120732"/>
                  <a:pt x="2873828" y="95002"/>
                </a:cubicBezTo>
                <a:cubicBezTo>
                  <a:pt x="2911433" y="69272"/>
                  <a:pt x="2913412" y="23750"/>
                  <a:pt x="2921329" y="11875"/>
                </a:cubicBezTo>
                <a:cubicBezTo>
                  <a:pt x="2929246" y="0"/>
                  <a:pt x="2925287" y="11875"/>
                  <a:pt x="2921329" y="23750"/>
                </a:cubicBezTo>
              </a:path>
            </a:pathLst>
          </a:custGeom>
          <a:ln w="19050">
            <a:solidFill>
              <a:srgbClr val="441D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39" name="Полилиния 38"/>
          <p:cNvSpPr/>
          <p:nvPr/>
        </p:nvSpPr>
        <p:spPr>
          <a:xfrm>
            <a:off x="8649617" y="1532215"/>
            <a:ext cx="2026823" cy="722651"/>
          </a:xfrm>
          <a:custGeom>
            <a:avLst/>
            <a:gdLst>
              <a:gd name="connsiteX0" fmla="*/ 0 w 1419102"/>
              <a:gd name="connsiteY0" fmla="*/ 201880 h 674914"/>
              <a:gd name="connsiteX1" fmla="*/ 106878 w 1419102"/>
              <a:gd name="connsiteY1" fmla="*/ 190005 h 674914"/>
              <a:gd name="connsiteX2" fmla="*/ 261257 w 1419102"/>
              <a:gd name="connsiteY2" fmla="*/ 142504 h 674914"/>
              <a:gd name="connsiteX3" fmla="*/ 332509 w 1419102"/>
              <a:gd name="connsiteY3" fmla="*/ 71252 h 674914"/>
              <a:gd name="connsiteX4" fmla="*/ 427512 w 1419102"/>
              <a:gd name="connsiteY4" fmla="*/ 35626 h 674914"/>
              <a:gd name="connsiteX5" fmla="*/ 629392 w 1419102"/>
              <a:gd name="connsiteY5" fmla="*/ 23750 h 674914"/>
              <a:gd name="connsiteX6" fmla="*/ 712520 w 1419102"/>
              <a:gd name="connsiteY6" fmla="*/ 178129 h 674914"/>
              <a:gd name="connsiteX7" fmla="*/ 760021 w 1419102"/>
              <a:gd name="connsiteY7" fmla="*/ 225631 h 674914"/>
              <a:gd name="connsiteX8" fmla="*/ 819398 w 1419102"/>
              <a:gd name="connsiteY8" fmla="*/ 380010 h 674914"/>
              <a:gd name="connsiteX9" fmla="*/ 902525 w 1419102"/>
              <a:gd name="connsiteY9" fmla="*/ 486888 h 674914"/>
              <a:gd name="connsiteX10" fmla="*/ 985652 w 1419102"/>
              <a:gd name="connsiteY10" fmla="*/ 605641 h 674914"/>
              <a:gd name="connsiteX11" fmla="*/ 1092530 w 1419102"/>
              <a:gd name="connsiteY11" fmla="*/ 665018 h 674914"/>
              <a:gd name="connsiteX12" fmla="*/ 1199408 w 1419102"/>
              <a:gd name="connsiteY12" fmla="*/ 665018 h 674914"/>
              <a:gd name="connsiteX13" fmla="*/ 1246909 w 1419102"/>
              <a:gd name="connsiteY13" fmla="*/ 605641 h 674914"/>
              <a:gd name="connsiteX14" fmla="*/ 1282535 w 1419102"/>
              <a:gd name="connsiteY14" fmla="*/ 486888 h 674914"/>
              <a:gd name="connsiteX15" fmla="*/ 1318161 w 1419102"/>
              <a:gd name="connsiteY15" fmla="*/ 403761 h 674914"/>
              <a:gd name="connsiteX16" fmla="*/ 1341912 w 1419102"/>
              <a:gd name="connsiteY16" fmla="*/ 332509 h 674914"/>
              <a:gd name="connsiteX17" fmla="*/ 1377538 w 1419102"/>
              <a:gd name="connsiteY17" fmla="*/ 249381 h 674914"/>
              <a:gd name="connsiteX18" fmla="*/ 1413164 w 1419102"/>
              <a:gd name="connsiteY18" fmla="*/ 213755 h 674914"/>
              <a:gd name="connsiteX19" fmla="*/ 1413164 w 1419102"/>
              <a:gd name="connsiteY19" fmla="*/ 201880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9102" h="674914">
                <a:moveTo>
                  <a:pt x="0" y="201880"/>
                </a:moveTo>
                <a:cubicBezTo>
                  <a:pt x="31667" y="200890"/>
                  <a:pt x="63335" y="199901"/>
                  <a:pt x="106878" y="190005"/>
                </a:cubicBezTo>
                <a:cubicBezTo>
                  <a:pt x="150421" y="180109"/>
                  <a:pt x="223652" y="162296"/>
                  <a:pt x="261257" y="142504"/>
                </a:cubicBezTo>
                <a:cubicBezTo>
                  <a:pt x="298862" y="122712"/>
                  <a:pt x="304800" y="89065"/>
                  <a:pt x="332509" y="71252"/>
                </a:cubicBezTo>
                <a:cubicBezTo>
                  <a:pt x="360218" y="53439"/>
                  <a:pt x="378032" y="43543"/>
                  <a:pt x="427512" y="35626"/>
                </a:cubicBezTo>
                <a:cubicBezTo>
                  <a:pt x="476993" y="27709"/>
                  <a:pt x="581891" y="0"/>
                  <a:pt x="629392" y="23750"/>
                </a:cubicBezTo>
                <a:cubicBezTo>
                  <a:pt x="676893" y="47500"/>
                  <a:pt x="690749" y="144482"/>
                  <a:pt x="712520" y="178129"/>
                </a:cubicBezTo>
                <a:cubicBezTo>
                  <a:pt x="734291" y="211776"/>
                  <a:pt x="742208" y="191984"/>
                  <a:pt x="760021" y="225631"/>
                </a:cubicBezTo>
                <a:cubicBezTo>
                  <a:pt x="777834" y="259278"/>
                  <a:pt x="795647" y="336467"/>
                  <a:pt x="819398" y="380010"/>
                </a:cubicBezTo>
                <a:cubicBezTo>
                  <a:pt x="843149" y="423553"/>
                  <a:pt x="874816" y="449283"/>
                  <a:pt x="902525" y="486888"/>
                </a:cubicBezTo>
                <a:cubicBezTo>
                  <a:pt x="930234" y="524493"/>
                  <a:pt x="953985" y="575953"/>
                  <a:pt x="985652" y="605641"/>
                </a:cubicBezTo>
                <a:cubicBezTo>
                  <a:pt x="1017319" y="635329"/>
                  <a:pt x="1056904" y="655122"/>
                  <a:pt x="1092530" y="665018"/>
                </a:cubicBezTo>
                <a:cubicBezTo>
                  <a:pt x="1128156" y="674914"/>
                  <a:pt x="1173678" y="674914"/>
                  <a:pt x="1199408" y="665018"/>
                </a:cubicBezTo>
                <a:cubicBezTo>
                  <a:pt x="1225138" y="655122"/>
                  <a:pt x="1233055" y="635329"/>
                  <a:pt x="1246909" y="605641"/>
                </a:cubicBezTo>
                <a:cubicBezTo>
                  <a:pt x="1260763" y="575953"/>
                  <a:pt x="1270660" y="520535"/>
                  <a:pt x="1282535" y="486888"/>
                </a:cubicBezTo>
                <a:cubicBezTo>
                  <a:pt x="1294410" y="453241"/>
                  <a:pt x="1308265" y="429491"/>
                  <a:pt x="1318161" y="403761"/>
                </a:cubicBezTo>
                <a:cubicBezTo>
                  <a:pt x="1328057" y="378031"/>
                  <a:pt x="1332016" y="358239"/>
                  <a:pt x="1341912" y="332509"/>
                </a:cubicBezTo>
                <a:cubicBezTo>
                  <a:pt x="1351808" y="306779"/>
                  <a:pt x="1365663" y="269173"/>
                  <a:pt x="1377538" y="249381"/>
                </a:cubicBezTo>
                <a:cubicBezTo>
                  <a:pt x="1389413" y="229589"/>
                  <a:pt x="1407226" y="221672"/>
                  <a:pt x="1413164" y="213755"/>
                </a:cubicBezTo>
                <a:cubicBezTo>
                  <a:pt x="1419102" y="205838"/>
                  <a:pt x="1416133" y="203859"/>
                  <a:pt x="1413164" y="201880"/>
                </a:cubicBezTo>
              </a:path>
            </a:pathLst>
          </a:custGeom>
          <a:ln w="19050">
            <a:solidFill>
              <a:srgbClr val="233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40" name="Полилиния 39"/>
          <p:cNvSpPr/>
          <p:nvPr/>
        </p:nvSpPr>
        <p:spPr>
          <a:xfrm>
            <a:off x="7007890" y="1696488"/>
            <a:ext cx="1955471" cy="1082633"/>
          </a:xfrm>
          <a:custGeom>
            <a:avLst/>
            <a:gdLst>
              <a:gd name="connsiteX0" fmla="*/ 17813 w 1466603"/>
              <a:gd name="connsiteY0" fmla="*/ 1082633 h 1082633"/>
              <a:gd name="connsiteX1" fmla="*/ 5938 w 1466603"/>
              <a:gd name="connsiteY1" fmla="*/ 1011381 h 1082633"/>
              <a:gd name="connsiteX2" fmla="*/ 53439 w 1466603"/>
              <a:gd name="connsiteY2" fmla="*/ 952005 h 1082633"/>
              <a:gd name="connsiteX3" fmla="*/ 136566 w 1466603"/>
              <a:gd name="connsiteY3" fmla="*/ 880753 h 1082633"/>
              <a:gd name="connsiteX4" fmla="*/ 148442 w 1466603"/>
              <a:gd name="connsiteY4" fmla="*/ 857002 h 1082633"/>
              <a:gd name="connsiteX5" fmla="*/ 172192 w 1466603"/>
              <a:gd name="connsiteY5" fmla="*/ 797625 h 1082633"/>
              <a:gd name="connsiteX6" fmla="*/ 231569 w 1466603"/>
              <a:gd name="connsiteY6" fmla="*/ 678872 h 1082633"/>
              <a:gd name="connsiteX7" fmla="*/ 255320 w 1466603"/>
              <a:gd name="connsiteY7" fmla="*/ 619495 h 1082633"/>
              <a:gd name="connsiteX8" fmla="*/ 302821 w 1466603"/>
              <a:gd name="connsiteY8" fmla="*/ 560119 h 1082633"/>
              <a:gd name="connsiteX9" fmla="*/ 338447 w 1466603"/>
              <a:gd name="connsiteY9" fmla="*/ 536368 h 1082633"/>
              <a:gd name="connsiteX10" fmla="*/ 433450 w 1466603"/>
              <a:gd name="connsiteY10" fmla="*/ 453241 h 1082633"/>
              <a:gd name="connsiteX11" fmla="*/ 457200 w 1466603"/>
              <a:gd name="connsiteY11" fmla="*/ 417615 h 1082633"/>
              <a:gd name="connsiteX12" fmla="*/ 564078 w 1466603"/>
              <a:gd name="connsiteY12" fmla="*/ 322612 h 1082633"/>
              <a:gd name="connsiteX13" fmla="*/ 647205 w 1466603"/>
              <a:gd name="connsiteY13" fmla="*/ 334488 h 1082633"/>
              <a:gd name="connsiteX14" fmla="*/ 670956 w 1466603"/>
              <a:gd name="connsiteY14" fmla="*/ 334488 h 1082633"/>
              <a:gd name="connsiteX15" fmla="*/ 730333 w 1466603"/>
              <a:gd name="connsiteY15" fmla="*/ 334488 h 1082633"/>
              <a:gd name="connsiteX16" fmla="*/ 860961 w 1466603"/>
              <a:gd name="connsiteY16" fmla="*/ 381989 h 1082633"/>
              <a:gd name="connsiteX17" fmla="*/ 944089 w 1466603"/>
              <a:gd name="connsiteY17" fmla="*/ 393864 h 1082633"/>
              <a:gd name="connsiteX18" fmla="*/ 1110343 w 1466603"/>
              <a:gd name="connsiteY18" fmla="*/ 417615 h 1082633"/>
              <a:gd name="connsiteX19" fmla="*/ 1335974 w 1466603"/>
              <a:gd name="connsiteY19" fmla="*/ 393864 h 1082633"/>
              <a:gd name="connsiteX20" fmla="*/ 1371600 w 1466603"/>
              <a:gd name="connsiteY20" fmla="*/ 298862 h 1082633"/>
              <a:gd name="connsiteX21" fmla="*/ 1407226 w 1466603"/>
              <a:gd name="connsiteY21" fmla="*/ 263236 h 1082633"/>
              <a:gd name="connsiteX22" fmla="*/ 1430977 w 1466603"/>
              <a:gd name="connsiteY22" fmla="*/ 156358 h 1082633"/>
              <a:gd name="connsiteX23" fmla="*/ 1430977 w 1466603"/>
              <a:gd name="connsiteY23" fmla="*/ 96981 h 1082633"/>
              <a:gd name="connsiteX24" fmla="*/ 1430977 w 1466603"/>
              <a:gd name="connsiteY24" fmla="*/ 13854 h 1082633"/>
              <a:gd name="connsiteX25" fmla="*/ 1466603 w 1466603"/>
              <a:gd name="connsiteY25" fmla="*/ 13854 h 1082633"/>
              <a:gd name="connsiteX26" fmla="*/ 1454728 w 1466603"/>
              <a:gd name="connsiteY26" fmla="*/ 13854 h 108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66603" h="1082633">
                <a:moveTo>
                  <a:pt x="17813" y="1082633"/>
                </a:moveTo>
                <a:cubicBezTo>
                  <a:pt x="8906" y="1057892"/>
                  <a:pt x="0" y="1033152"/>
                  <a:pt x="5938" y="1011381"/>
                </a:cubicBezTo>
                <a:cubicBezTo>
                  <a:pt x="11876" y="989610"/>
                  <a:pt x="31668" y="973776"/>
                  <a:pt x="53439" y="952005"/>
                </a:cubicBezTo>
                <a:cubicBezTo>
                  <a:pt x="75210" y="930234"/>
                  <a:pt x="120732" y="896587"/>
                  <a:pt x="136566" y="880753"/>
                </a:cubicBezTo>
                <a:cubicBezTo>
                  <a:pt x="152400" y="864919"/>
                  <a:pt x="142504" y="870857"/>
                  <a:pt x="148442" y="857002"/>
                </a:cubicBezTo>
                <a:cubicBezTo>
                  <a:pt x="154380" y="843147"/>
                  <a:pt x="158338" y="827313"/>
                  <a:pt x="172192" y="797625"/>
                </a:cubicBezTo>
                <a:cubicBezTo>
                  <a:pt x="186046" y="767937"/>
                  <a:pt x="217714" y="708560"/>
                  <a:pt x="231569" y="678872"/>
                </a:cubicBezTo>
                <a:cubicBezTo>
                  <a:pt x="245424" y="649184"/>
                  <a:pt x="243445" y="639287"/>
                  <a:pt x="255320" y="619495"/>
                </a:cubicBezTo>
                <a:cubicBezTo>
                  <a:pt x="267195" y="599703"/>
                  <a:pt x="288967" y="573973"/>
                  <a:pt x="302821" y="560119"/>
                </a:cubicBezTo>
                <a:cubicBezTo>
                  <a:pt x="316675" y="546265"/>
                  <a:pt x="316676" y="554181"/>
                  <a:pt x="338447" y="536368"/>
                </a:cubicBezTo>
                <a:cubicBezTo>
                  <a:pt x="360219" y="518555"/>
                  <a:pt x="413658" y="473033"/>
                  <a:pt x="433450" y="453241"/>
                </a:cubicBezTo>
                <a:cubicBezTo>
                  <a:pt x="453242" y="433449"/>
                  <a:pt x="435429" y="439386"/>
                  <a:pt x="457200" y="417615"/>
                </a:cubicBezTo>
                <a:cubicBezTo>
                  <a:pt x="478971" y="395844"/>
                  <a:pt x="532410" y="336467"/>
                  <a:pt x="564078" y="322612"/>
                </a:cubicBezTo>
                <a:cubicBezTo>
                  <a:pt x="595746" y="308757"/>
                  <a:pt x="629392" y="332509"/>
                  <a:pt x="647205" y="334488"/>
                </a:cubicBezTo>
                <a:cubicBezTo>
                  <a:pt x="665018" y="336467"/>
                  <a:pt x="670956" y="334488"/>
                  <a:pt x="670956" y="334488"/>
                </a:cubicBezTo>
                <a:cubicBezTo>
                  <a:pt x="684811" y="334488"/>
                  <a:pt x="698666" y="326571"/>
                  <a:pt x="730333" y="334488"/>
                </a:cubicBezTo>
                <a:cubicBezTo>
                  <a:pt x="762000" y="342405"/>
                  <a:pt x="825335" y="372093"/>
                  <a:pt x="860961" y="381989"/>
                </a:cubicBezTo>
                <a:cubicBezTo>
                  <a:pt x="896587" y="391885"/>
                  <a:pt x="944089" y="393864"/>
                  <a:pt x="944089" y="393864"/>
                </a:cubicBezTo>
                <a:cubicBezTo>
                  <a:pt x="985653" y="399802"/>
                  <a:pt x="1045029" y="417615"/>
                  <a:pt x="1110343" y="417615"/>
                </a:cubicBezTo>
                <a:cubicBezTo>
                  <a:pt x="1175657" y="417615"/>
                  <a:pt x="1292431" y="413656"/>
                  <a:pt x="1335974" y="393864"/>
                </a:cubicBezTo>
                <a:cubicBezTo>
                  <a:pt x="1379517" y="374072"/>
                  <a:pt x="1359725" y="320633"/>
                  <a:pt x="1371600" y="298862"/>
                </a:cubicBezTo>
                <a:cubicBezTo>
                  <a:pt x="1383475" y="277091"/>
                  <a:pt x="1397330" y="286987"/>
                  <a:pt x="1407226" y="263236"/>
                </a:cubicBezTo>
                <a:cubicBezTo>
                  <a:pt x="1417122" y="239485"/>
                  <a:pt x="1427019" y="184067"/>
                  <a:pt x="1430977" y="156358"/>
                </a:cubicBezTo>
                <a:cubicBezTo>
                  <a:pt x="1434935" y="128649"/>
                  <a:pt x="1430977" y="96981"/>
                  <a:pt x="1430977" y="96981"/>
                </a:cubicBezTo>
                <a:cubicBezTo>
                  <a:pt x="1430977" y="73230"/>
                  <a:pt x="1425039" y="27709"/>
                  <a:pt x="1430977" y="13854"/>
                </a:cubicBezTo>
                <a:cubicBezTo>
                  <a:pt x="1436915" y="0"/>
                  <a:pt x="1466603" y="13854"/>
                  <a:pt x="1466603" y="13854"/>
                </a:cubicBezTo>
                <a:lnTo>
                  <a:pt x="1454728" y="13854"/>
                </a:lnTo>
              </a:path>
            </a:pathLst>
          </a:custGeom>
          <a:ln w="19050">
            <a:solidFill>
              <a:srgbClr val="233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1500"/>
          </a:p>
        </p:txBody>
      </p:sp>
      <p:sp>
        <p:nvSpPr>
          <p:cNvPr id="42" name="TextBox 41"/>
          <p:cNvSpPr txBox="1"/>
          <p:nvPr/>
        </p:nvSpPr>
        <p:spPr>
          <a:xfrm>
            <a:off x="6617808" y="2254866"/>
            <a:ext cx="2190723" cy="40493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1917" b="1" dirty="0" smtClean="0">
                <a:latin typeface="Times New Roman" pitchFamily="18" charset="0"/>
                <a:cs typeface="Times New Roman" pitchFamily="18" charset="0"/>
              </a:rPr>
              <a:t>Хорезм </a:t>
            </a:r>
            <a:endParaRPr lang="ru-RU" sz="19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48316" y="1166244"/>
            <a:ext cx="2190765" cy="40493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1917" b="1" dirty="0">
                <a:latin typeface="Times New Roman" pitchFamily="18" charset="0"/>
                <a:cs typeface="Times New Roman" pitchFamily="18" charset="0"/>
              </a:rPr>
              <a:t>Ташкент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14788" y="1993244"/>
            <a:ext cx="1905013" cy="40493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1917" b="1" dirty="0">
                <a:latin typeface="Times New Roman" pitchFamily="18" charset="0"/>
                <a:cs typeface="Times New Roman" pitchFamily="18" charset="0"/>
              </a:rPr>
              <a:t>Самарканд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3682" y="1420124"/>
            <a:ext cx="2095472" cy="40493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1917" b="1" dirty="0">
                <a:latin typeface="Times New Roman" pitchFamily="18" charset="0"/>
                <a:cs typeface="Times New Roman" pitchFamily="18" charset="0"/>
              </a:rPr>
              <a:t>Бухара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22547" y="3106199"/>
            <a:ext cx="3397792" cy="62281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3333" b="1" dirty="0">
                <a:latin typeface="Times New Roman" pitchFamily="18" charset="0"/>
                <a:cs typeface="Times New Roman" pitchFamily="18" charset="0"/>
              </a:rPr>
              <a:t>М:  </a:t>
            </a:r>
            <a:r>
              <a:rPr lang="ru-RU" sz="3333" b="1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ru-RU" sz="3333" b="1" dirty="0">
                <a:latin typeface="Times New Roman" pitchFamily="18" charset="0"/>
                <a:cs typeface="Times New Roman" pitchFamily="18" charset="0"/>
              </a:rPr>
              <a:t>1 000 000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43361" y="295405"/>
            <a:ext cx="2952771" cy="545868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ctr"/>
            <a:r>
              <a:rPr lang="ru-RU" sz="2833" b="1" dirty="0">
                <a:solidFill>
                  <a:srgbClr val="102B32"/>
                </a:solidFill>
                <a:latin typeface="Arial" pitchFamily="34" charset="0"/>
                <a:cs typeface="Arial" pitchFamily="34" charset="0"/>
              </a:rPr>
              <a:t>Масштаб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097" y="3740838"/>
            <a:ext cx="8786692" cy="981820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2833" b="1" dirty="0">
                <a:latin typeface="Arial" pitchFamily="34" charset="0"/>
                <a:cs typeface="Arial" pitchFamily="34" charset="0"/>
              </a:rPr>
              <a:t>Данный масштаб означает, что 1 см на карте </a:t>
            </a:r>
          </a:p>
          <a:p>
            <a:r>
              <a:rPr lang="ru-RU" sz="2833" b="1" dirty="0" smtClean="0">
                <a:latin typeface="Arial" pitchFamily="34" charset="0"/>
                <a:cs typeface="Arial" pitchFamily="34" charset="0"/>
              </a:rPr>
              <a:t>обозначает 5 000 </a:t>
            </a:r>
            <a:r>
              <a:rPr lang="ru-RU" sz="2833" b="1" dirty="0">
                <a:latin typeface="Arial" pitchFamily="34" charset="0"/>
                <a:cs typeface="Arial" pitchFamily="34" charset="0"/>
              </a:rPr>
              <a:t>000 см на местности.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43229" y="4698690"/>
            <a:ext cx="6477045" cy="545868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2833" b="1" dirty="0" smtClean="0">
                <a:latin typeface="Arial" pitchFamily="34" charset="0"/>
                <a:cs typeface="Arial" pitchFamily="34" charset="0"/>
              </a:rPr>
              <a:t>5 000 </a:t>
            </a:r>
            <a:r>
              <a:rPr lang="ru-RU" sz="2833" b="1" dirty="0">
                <a:latin typeface="Arial" pitchFamily="34" charset="0"/>
                <a:cs typeface="Arial" pitchFamily="34" charset="0"/>
              </a:rPr>
              <a:t>000 см = </a:t>
            </a:r>
            <a:r>
              <a:rPr lang="ru-RU" sz="2833" b="1" dirty="0" smtClean="0">
                <a:latin typeface="Arial" pitchFamily="34" charset="0"/>
                <a:cs typeface="Arial" pitchFamily="34" charset="0"/>
              </a:rPr>
              <a:t>50 000 </a:t>
            </a:r>
            <a:r>
              <a:rPr lang="ru-RU" sz="2833" b="1" dirty="0">
                <a:latin typeface="Arial" pitchFamily="34" charset="0"/>
                <a:cs typeface="Arial" pitchFamily="34" charset="0"/>
              </a:rPr>
              <a:t>м = 50 км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8096" y="5226706"/>
            <a:ext cx="10858576" cy="981820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28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равно расстояние от Ташкента до Андижана, если на карте 8 см?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66648" y="5952442"/>
            <a:ext cx="7082152" cy="545868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ru-RU" sz="2833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833" b="1" dirty="0" smtClean="0">
                <a:latin typeface="Arial" pitchFamily="34" charset="0"/>
                <a:ea typeface="Cambria Math"/>
                <a:cs typeface="Arial" pitchFamily="34" charset="0"/>
              </a:rPr>
              <a:t>∙ 5 000 000 = 40 000 000 см = 400</a:t>
            </a:r>
            <a:r>
              <a:rPr lang="ru-RU" sz="2833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33" b="1" dirty="0">
                <a:latin typeface="Arial" pitchFamily="34" charset="0"/>
                <a:cs typeface="Arial" pitchFamily="34" charset="0"/>
              </a:rPr>
              <a:t>км</a:t>
            </a:r>
          </a:p>
        </p:txBody>
      </p:sp>
    </p:spTree>
    <p:extLst>
      <p:ext uri="{BB962C8B-B14F-4D97-AF65-F5344CB8AC3E}">
        <p14:creationId xmlns:p14="http://schemas.microsoft.com/office/powerpoint/2010/main" val="15753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812" y="1026765"/>
            <a:ext cx="11259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 чертежа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: 400.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Каковы реальные размеры спортплощадки, если на чертеже её длина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3397" y="3430873"/>
            <a:ext cx="3679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: x = 1 : 400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243397" y="4189304"/>
                <a:ext cx="66903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50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 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400 = 20 000 (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97" y="4189304"/>
                <a:ext cx="6690392" cy="646331"/>
              </a:xfrm>
              <a:prstGeom prst="rect">
                <a:avLst/>
              </a:prstGeom>
              <a:blipFill>
                <a:blip r:embed="rId2"/>
                <a:stretch>
                  <a:fillRect l="-2732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349892" y="2673492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792" y="4808779"/>
            <a:ext cx="10364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Пусть реальная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 спортплощадки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см.</a:t>
            </a:r>
            <a:endParaRPr lang="ru-RU" sz="3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22702" y="5423782"/>
            <a:ext cx="4841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 : x = 1 : 400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22702" y="6107384"/>
                <a:ext cx="66903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40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 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400 = 16 000 (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2" y="6107384"/>
                <a:ext cx="6690392" cy="646331"/>
              </a:xfrm>
              <a:prstGeom prst="rect">
                <a:avLst/>
              </a:prstGeom>
              <a:blipFill>
                <a:blip r:embed="rId3"/>
                <a:stretch>
                  <a:fillRect l="-2826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6647312" y="6107383"/>
            <a:ext cx="1731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160 (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913121" y="5407505"/>
            <a:ext cx="4815504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Ответ: </a:t>
            </a:r>
            <a:r>
              <a:rPr lang="en-US" sz="3600" b="1" dirty="0" smtClean="0">
                <a:solidFill>
                  <a:srgbClr val="002060"/>
                </a:solidFill>
              </a:rPr>
              <a:t> 200</a:t>
            </a:r>
            <a:r>
              <a:rPr lang="ru-RU" sz="3600" b="1" dirty="0" smtClean="0">
                <a:solidFill>
                  <a:srgbClr val="002060"/>
                </a:solidFill>
              </a:rPr>
              <a:t> м</a:t>
            </a:r>
            <a:r>
              <a:rPr lang="en-US" sz="3600" b="1" dirty="0" smtClean="0">
                <a:solidFill>
                  <a:srgbClr val="002060"/>
                </a:solidFill>
              </a:rPr>
              <a:t>, 160</a:t>
            </a:r>
            <a:r>
              <a:rPr lang="ru-RU" sz="3600" b="1" dirty="0" smtClean="0">
                <a:solidFill>
                  <a:srgbClr val="002060"/>
                </a:solidFill>
              </a:rPr>
              <a:t> 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65121" y="2783638"/>
            <a:ext cx="917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реальная длина спортплощадки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см.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212852" y="4187616"/>
            <a:ext cx="1731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17567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93acfccb88ec6fd7787f1f07234df49d09bf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</TotalTime>
  <Words>944</Words>
  <Application>Microsoft Office PowerPoint</Application>
  <PresentationFormat>Широкоэкранный</PresentationFormat>
  <Paragraphs>154</Paragraphs>
  <Slides>16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Тема Office</vt:lpstr>
      <vt:lpstr>Формула</vt:lpstr>
      <vt:lpstr>МАТЕМАТИКА</vt:lpstr>
      <vt:lpstr>ПОВТОРЕНИЕ</vt:lpstr>
      <vt:lpstr>УСТНЫЙ СЧЁТ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790</cp:revision>
  <dcterms:created xsi:type="dcterms:W3CDTF">2020-08-26T00:15:27Z</dcterms:created>
  <dcterms:modified xsi:type="dcterms:W3CDTF">2021-01-03T14:10:09Z</dcterms:modified>
</cp:coreProperties>
</file>