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913" r:id="rId1"/>
  </p:sldMasterIdLst>
  <p:notesMasterIdLst>
    <p:notesMasterId r:id="rId13"/>
  </p:notesMasterIdLst>
  <p:handoutMasterIdLst>
    <p:handoutMasterId r:id="rId14"/>
  </p:handoutMasterIdLst>
  <p:sldIdLst>
    <p:sldId id="528" r:id="rId2"/>
    <p:sldId id="1167" r:id="rId3"/>
    <p:sldId id="1170" r:id="rId4"/>
    <p:sldId id="1171" r:id="rId5"/>
    <p:sldId id="1173" r:id="rId6"/>
    <p:sldId id="1174" r:id="rId7"/>
    <p:sldId id="1175" r:id="rId8"/>
    <p:sldId id="1176" r:id="rId9"/>
    <p:sldId id="1177" r:id="rId10"/>
    <p:sldId id="1172" r:id="rId11"/>
    <p:sldId id="480" r:id="rId12"/>
  </p:sldIdLst>
  <p:sldSz cx="5768975" cy="3244850"/>
  <p:notesSz cx="9866313" cy="6735763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FCFC"/>
    <a:srgbClr val="0066CC"/>
    <a:srgbClr val="00A859"/>
    <a:srgbClr val="F0FFFF"/>
    <a:srgbClr val="FFFCFF"/>
    <a:srgbClr val="EFE4F0"/>
    <a:srgbClr val="5FCBEF"/>
    <a:srgbClr val="00C695"/>
    <a:srgbClr val="000000"/>
    <a:srgbClr val="BAD7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5" autoAdjust="0"/>
    <p:restoredTop sz="86372" autoAdjust="0"/>
  </p:normalViewPr>
  <p:slideViewPr>
    <p:cSldViewPr>
      <p:cViewPr varScale="1">
        <p:scale>
          <a:sx n="128" d="100"/>
          <a:sy n="128" d="100"/>
        </p:scale>
        <p:origin x="984" y="120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171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C480B5ED-0184-4641-8B39-8340A9A00A0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9BA05CFF-9AF4-4F9B-BB9A-BB7BC03F59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5588000" y="0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947B9AB-696C-4DF1-B488-04147F4FAC5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6397625"/>
            <a:ext cx="4275138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037759E4-E530-4602-B28C-64032CFA932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5588000" y="6397625"/>
            <a:ext cx="4276725" cy="338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D7DF31-001B-4685-B3EB-A27169C2414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149427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587834" y="1"/>
            <a:ext cx="4275764" cy="336129"/>
          </a:xfrm>
          <a:prstGeom prst="rect">
            <a:avLst/>
          </a:prstGeom>
        </p:spPr>
        <p:txBody>
          <a:bodyPr vert="horz" lIns="168469" tIns="84235" rIns="168469" bIns="84235" rtlCol="0"/>
          <a:lstStyle>
            <a:lvl1pPr algn="r">
              <a:defRPr sz="2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687638" y="504825"/>
            <a:ext cx="4491037" cy="2527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68469" tIns="84235" rIns="168469" bIns="8423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86090" y="3199818"/>
            <a:ext cx="7894137" cy="3031752"/>
          </a:xfrm>
          <a:prstGeom prst="rect">
            <a:avLst/>
          </a:prstGeom>
        </p:spPr>
        <p:txBody>
          <a:bodyPr vert="horz" lIns="168469" tIns="84235" rIns="168469" bIns="8423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l">
              <a:defRPr sz="2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587834" y="6396340"/>
            <a:ext cx="4275764" cy="339423"/>
          </a:xfrm>
          <a:prstGeom prst="rect">
            <a:avLst/>
          </a:prstGeom>
        </p:spPr>
        <p:txBody>
          <a:bodyPr vert="horz" lIns="168469" tIns="84235" rIns="168469" bIns="84235" rtlCol="0" anchor="b"/>
          <a:lstStyle>
            <a:lvl1pPr algn="r">
              <a:defRPr sz="2200"/>
            </a:lvl1pPr>
          </a:lstStyle>
          <a:p>
            <a:fld id="{7A6411C4-7043-4456-B984-BDE449DF6EB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27393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71DAFB0E-27B0-4BB7-8B90-35C3603B5B49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82882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80277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11</a:t>
            </a:fld>
            <a:endParaRPr lang="ru-RU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34F309F-E797-414C-85D0-3BBF42D3897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35129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11264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139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11978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00153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37711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96528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93835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6411C4-7043-4456-B984-BDE449DF6EB0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44255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3110" y="1137701"/>
            <a:ext cx="3675136" cy="778945"/>
          </a:xfrm>
        </p:spPr>
        <p:txBody>
          <a:bodyPr anchor="b">
            <a:noAutofit/>
          </a:bodyPr>
          <a:lstStyle>
            <a:lvl1pPr algn="r">
              <a:defRPr sz="2555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13110" y="1916644"/>
            <a:ext cx="3675136" cy="51899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26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4890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65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81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97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141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30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8004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288431"/>
            <a:ext cx="4067746" cy="1610407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3038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46426" y="1718569"/>
            <a:ext cx="3418479" cy="180269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757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15161"/>
            <a:ext cx="4067746" cy="743298"/>
          </a:xfrm>
        </p:spPr>
        <p:txBody>
          <a:bodyPr anchor="ctr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45604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914117"/>
            <a:ext cx="4067746" cy="1228037"/>
          </a:xfrm>
        </p:spPr>
        <p:txBody>
          <a:bodyPr anchor="b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2730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0686" y="288431"/>
            <a:ext cx="3829959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256400" y="373966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207969" y="1365768"/>
            <a:ext cx="288449" cy="276686"/>
          </a:xfrm>
          <a:prstGeom prst="rect">
            <a:avLst/>
          </a:prstGeom>
        </p:spPr>
        <p:txBody>
          <a:bodyPr vert="horz" lIns="43265" tIns="21632" rIns="43265" bIns="21632" rtlCol="0" anchor="ctr">
            <a:noAutofit/>
          </a:bodyPr>
          <a:lstStyle/>
          <a:p>
            <a:pPr lvl="0"/>
            <a:r>
              <a:rPr lang="en-US" sz="3785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376875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505" y="288431"/>
            <a:ext cx="4063741" cy="1430138"/>
          </a:xfrm>
        </p:spPr>
        <p:txBody>
          <a:bodyPr anchor="ctr">
            <a:normAutofit/>
          </a:bodyPr>
          <a:lstStyle>
            <a:lvl1pPr algn="l">
              <a:defRPr sz="208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0498" y="1898838"/>
            <a:ext cx="4067747" cy="24331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135">
                <a:solidFill>
                  <a:schemeClr val="accent1"/>
                </a:solidFill>
              </a:defRPr>
            </a:lvl1pPr>
            <a:lvl2pPr marL="216301" indent="0">
              <a:buFontTx/>
              <a:buNone/>
              <a:defRPr/>
            </a:lvl2pPr>
            <a:lvl3pPr marL="432603" indent="0">
              <a:buFontTx/>
              <a:buNone/>
              <a:defRPr/>
            </a:lvl3pPr>
            <a:lvl4pPr marL="648904" indent="0">
              <a:buFontTx/>
              <a:buNone/>
              <a:defRPr/>
            </a:lvl4pPr>
            <a:lvl5pPr marL="865205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716306"/>
          </a:xfrm>
        </p:spPr>
        <p:txBody>
          <a:bodyPr anchor="t">
            <a:normAutofit/>
          </a:bodyPr>
          <a:lstStyle>
            <a:lvl1pPr marL="0" indent="0" algn="l">
              <a:buNone/>
              <a:defRPr sz="85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90136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47843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70121" y="288431"/>
            <a:ext cx="617374" cy="2484714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0499" y="288431"/>
            <a:ext cx="3340701" cy="248471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9458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676" y="132463"/>
            <a:ext cx="4903630" cy="38682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673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7022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61371" y="660990"/>
            <a:ext cx="1574931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673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7022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61371" y="2356548"/>
            <a:ext cx="1574931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676" y="441663"/>
            <a:ext cx="4903630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77643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2778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00" y="1277911"/>
            <a:ext cx="4067746" cy="864243"/>
          </a:xfrm>
        </p:spPr>
        <p:txBody>
          <a:bodyPr anchor="b"/>
          <a:lstStyle>
            <a:lvl1pPr algn="l">
              <a:defRPr sz="1892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500" y="2142153"/>
            <a:ext cx="4067746" cy="407097"/>
          </a:xfrm>
        </p:spPr>
        <p:txBody>
          <a:bodyPr anchor="t"/>
          <a:lstStyle>
            <a:lvl1pPr marL="0" indent="0" algn="l">
              <a:buNone/>
              <a:defRPr sz="94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216301" indent="0">
              <a:buNone/>
              <a:defRPr sz="852">
                <a:solidFill>
                  <a:schemeClr val="tx1">
                    <a:tint val="75000"/>
                  </a:schemeClr>
                </a:solidFill>
              </a:defRPr>
            </a:lvl2pPr>
            <a:lvl3pPr marL="432603" indent="0">
              <a:buNone/>
              <a:defRPr sz="757">
                <a:solidFill>
                  <a:schemeClr val="tx1">
                    <a:tint val="75000"/>
                  </a:schemeClr>
                </a:solidFill>
              </a:defRPr>
            </a:lvl3pPr>
            <a:lvl4pPr marL="648904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4pPr>
            <a:lvl5pPr marL="865205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5pPr>
            <a:lvl6pPr marL="1081507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6pPr>
            <a:lvl7pPr marL="1297808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7pPr>
            <a:lvl8pPr marL="1514109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8pPr>
            <a:lvl9pPr marL="1730411" indent="0">
              <a:buNone/>
              <a:defRPr sz="6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8298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0499" y="1022279"/>
            <a:ext cx="1979789" cy="18361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08457" y="1022279"/>
            <a:ext cx="1979789" cy="183618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8183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9747" y="1022465"/>
            <a:ext cx="1980541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9747" y="1295123"/>
            <a:ext cx="1980541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07706" y="1022465"/>
            <a:ext cx="1980539" cy="272657"/>
          </a:xfrm>
        </p:spPr>
        <p:txBody>
          <a:bodyPr anchor="b">
            <a:noAutofit/>
          </a:bodyPr>
          <a:lstStyle>
            <a:lvl1pPr marL="0" indent="0">
              <a:buNone/>
              <a:defRPr sz="1135" b="0"/>
            </a:lvl1pPr>
            <a:lvl2pPr marL="216301" indent="0">
              <a:buNone/>
              <a:defRPr sz="946" b="1"/>
            </a:lvl2pPr>
            <a:lvl3pPr marL="432603" indent="0">
              <a:buNone/>
              <a:defRPr sz="852" b="1"/>
            </a:lvl3pPr>
            <a:lvl4pPr marL="648904" indent="0">
              <a:buNone/>
              <a:defRPr sz="757" b="1"/>
            </a:lvl4pPr>
            <a:lvl5pPr marL="865205" indent="0">
              <a:buNone/>
              <a:defRPr sz="757" b="1"/>
            </a:lvl5pPr>
            <a:lvl6pPr marL="1081507" indent="0">
              <a:buNone/>
              <a:defRPr sz="757" b="1"/>
            </a:lvl6pPr>
            <a:lvl7pPr marL="1297808" indent="0">
              <a:buNone/>
              <a:defRPr sz="757" b="1"/>
            </a:lvl7pPr>
            <a:lvl8pPr marL="1514109" indent="0">
              <a:buNone/>
              <a:defRPr sz="757" b="1"/>
            </a:lvl8pPr>
            <a:lvl9pPr marL="1730411" indent="0">
              <a:buNone/>
              <a:defRPr sz="757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07707" y="1295123"/>
            <a:ext cx="1980538" cy="15633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831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740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9704-BF7D-4231-A5E8-A5E132FC5C1D}" type="datetime1">
              <a:rPr lang="ru-RU" smtClean="0"/>
              <a:t>08.12.2020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789B37-E9E0-4D16-9404-785B81C05CD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99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709062"/>
            <a:ext cx="1823874" cy="604904"/>
          </a:xfrm>
        </p:spPr>
        <p:txBody>
          <a:bodyPr anchor="b">
            <a:normAutofit/>
          </a:bodyPr>
          <a:lstStyle>
            <a:lvl1pPr>
              <a:defRPr sz="946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541" y="243636"/>
            <a:ext cx="2135704" cy="2614823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1313965"/>
            <a:ext cx="1823874" cy="1222827"/>
          </a:xfrm>
        </p:spPr>
        <p:txBody>
          <a:bodyPr>
            <a:normAutofit/>
          </a:bodyPr>
          <a:lstStyle>
            <a:lvl1pPr marL="0" indent="0">
              <a:buNone/>
              <a:defRPr sz="662"/>
            </a:lvl1pPr>
            <a:lvl2pPr marL="216237" indent="0">
              <a:buNone/>
              <a:defRPr sz="662"/>
            </a:lvl2pPr>
            <a:lvl3pPr marL="432473" indent="0">
              <a:buNone/>
              <a:defRPr sz="568"/>
            </a:lvl3pPr>
            <a:lvl4pPr marL="648710" indent="0">
              <a:buNone/>
              <a:defRPr sz="473"/>
            </a:lvl4pPr>
            <a:lvl5pPr marL="864946" indent="0">
              <a:buNone/>
              <a:defRPr sz="473"/>
            </a:lvl5pPr>
            <a:lvl6pPr marL="1081182" indent="0">
              <a:buNone/>
              <a:defRPr sz="473"/>
            </a:lvl6pPr>
            <a:lvl7pPr marL="1297419" indent="0">
              <a:buNone/>
              <a:defRPr sz="473"/>
            </a:lvl7pPr>
            <a:lvl8pPr marL="1513655" indent="0">
              <a:buNone/>
              <a:defRPr sz="473"/>
            </a:lvl8pPr>
            <a:lvl9pPr marL="1729892" indent="0">
              <a:buNone/>
              <a:defRPr sz="473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3150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499" y="2271395"/>
            <a:ext cx="4067746" cy="268151"/>
          </a:xfrm>
        </p:spPr>
        <p:txBody>
          <a:bodyPr anchor="b">
            <a:normAutofit/>
          </a:bodyPr>
          <a:lstStyle>
            <a:lvl1pPr algn="l">
              <a:defRPr sz="1135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0499" y="288431"/>
            <a:ext cx="4067746" cy="1819594"/>
          </a:xfrm>
        </p:spPr>
        <p:txBody>
          <a:bodyPr anchor="t">
            <a:normAutofit/>
          </a:bodyPr>
          <a:lstStyle>
            <a:lvl1pPr marL="0" indent="0" algn="ctr">
              <a:buNone/>
              <a:defRPr sz="757"/>
            </a:lvl1pPr>
            <a:lvl2pPr marL="216301" indent="0">
              <a:buNone/>
              <a:defRPr sz="757"/>
            </a:lvl2pPr>
            <a:lvl3pPr marL="432603" indent="0">
              <a:buNone/>
              <a:defRPr sz="757"/>
            </a:lvl3pPr>
            <a:lvl4pPr marL="648904" indent="0">
              <a:buNone/>
              <a:defRPr sz="757"/>
            </a:lvl4pPr>
            <a:lvl5pPr marL="865205" indent="0">
              <a:buNone/>
              <a:defRPr sz="757"/>
            </a:lvl5pPr>
            <a:lvl6pPr marL="1081507" indent="0">
              <a:buNone/>
              <a:defRPr sz="757"/>
            </a:lvl6pPr>
            <a:lvl7pPr marL="1297808" indent="0">
              <a:buNone/>
              <a:defRPr sz="757"/>
            </a:lvl7pPr>
            <a:lvl8pPr marL="1514109" indent="0">
              <a:buNone/>
              <a:defRPr sz="757"/>
            </a:lvl8pPr>
            <a:lvl9pPr marL="1730411" indent="0">
              <a:buNone/>
              <a:defRPr sz="757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0499" y="2539546"/>
            <a:ext cx="4067746" cy="318913"/>
          </a:xfrm>
        </p:spPr>
        <p:txBody>
          <a:bodyPr>
            <a:normAutofit/>
          </a:bodyPr>
          <a:lstStyle>
            <a:lvl1pPr marL="0" indent="0">
              <a:buNone/>
              <a:defRPr sz="568"/>
            </a:lvl1pPr>
            <a:lvl2pPr marL="216301" indent="0">
              <a:buNone/>
              <a:defRPr sz="568"/>
            </a:lvl2pPr>
            <a:lvl3pPr marL="432603" indent="0">
              <a:buNone/>
              <a:defRPr sz="473"/>
            </a:lvl3pPr>
            <a:lvl4pPr marL="648904" indent="0">
              <a:buNone/>
              <a:defRPr sz="426"/>
            </a:lvl4pPr>
            <a:lvl5pPr marL="865205" indent="0">
              <a:buNone/>
              <a:defRPr sz="426"/>
            </a:lvl5pPr>
            <a:lvl6pPr marL="1081507" indent="0">
              <a:buNone/>
              <a:defRPr sz="426"/>
            </a:lvl6pPr>
            <a:lvl7pPr marL="1297808" indent="0">
              <a:buNone/>
              <a:defRPr sz="426"/>
            </a:lvl7pPr>
            <a:lvl8pPr marL="1514109" indent="0">
              <a:buNone/>
              <a:defRPr sz="426"/>
            </a:lvl8pPr>
            <a:lvl9pPr marL="1730411" indent="0">
              <a:buNone/>
              <a:defRPr sz="42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12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4006"/>
            <a:ext cx="5768975" cy="3248856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499" y="288431"/>
            <a:ext cx="4067746" cy="62493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0499" y="1022279"/>
            <a:ext cx="4067746" cy="18361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09304" y="2858460"/>
            <a:ext cx="431509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12/8/2020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499" y="2858460"/>
            <a:ext cx="2979886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64905" y="2858460"/>
            <a:ext cx="323340" cy="1727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6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9404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4" r:id="rId1"/>
    <p:sldLayoutId id="2147483915" r:id="rId2"/>
    <p:sldLayoutId id="2147483916" r:id="rId3"/>
    <p:sldLayoutId id="2147483917" r:id="rId4"/>
    <p:sldLayoutId id="2147483918" r:id="rId5"/>
    <p:sldLayoutId id="2147483919" r:id="rId6"/>
    <p:sldLayoutId id="2147483920" r:id="rId7"/>
    <p:sldLayoutId id="2147483921" r:id="rId8"/>
    <p:sldLayoutId id="2147483922" r:id="rId9"/>
    <p:sldLayoutId id="2147483923" r:id="rId10"/>
    <p:sldLayoutId id="2147483924" r:id="rId11"/>
    <p:sldLayoutId id="2147483925" r:id="rId12"/>
    <p:sldLayoutId id="2147483926" r:id="rId13"/>
    <p:sldLayoutId id="2147483927" r:id="rId14"/>
    <p:sldLayoutId id="2147483928" r:id="rId15"/>
    <p:sldLayoutId id="2147483929" r:id="rId16"/>
    <p:sldLayoutId id="2147483930" r:id="rId17"/>
  </p:sldLayoutIdLst>
  <p:txStyles>
    <p:titleStyle>
      <a:lvl1pPr algn="l" defTabSz="216301" rtl="0" eaLnBrk="1" latinLnBrk="0" hangingPunct="1">
        <a:spcBef>
          <a:spcPct val="0"/>
        </a:spcBef>
        <a:buNone/>
        <a:defRPr sz="1703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62226" indent="-162226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85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51490" indent="-135188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75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40753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662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57055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73356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89657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405959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622260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838561" indent="-108151" algn="l" defTabSz="216301" rtl="0" eaLnBrk="1" latinLnBrk="0" hangingPunct="1">
        <a:spcBef>
          <a:spcPts val="473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56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1pPr>
      <a:lvl2pPr marL="21630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2pPr>
      <a:lvl3pPr marL="432603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3pPr>
      <a:lvl4pPr marL="648904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4pPr>
      <a:lvl5pPr marL="865205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5pPr>
      <a:lvl6pPr marL="1081507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6pPr>
      <a:lvl7pPr marL="1297808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7pPr>
      <a:lvl8pPr marL="1514109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8pPr>
      <a:lvl9pPr marL="1730411" algn="l" defTabSz="216301" rtl="0" eaLnBrk="1" latinLnBrk="0" hangingPunct="1">
        <a:defRPr sz="85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-1" y="0"/>
            <a:ext cx="5768975" cy="102919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979488" y="250825"/>
            <a:ext cx="3482756" cy="537833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>
              <a:spcBef>
                <a:spcPts val="114"/>
              </a:spcBef>
            </a:pPr>
            <a:r>
              <a:rPr lang="ru-RU" sz="3399" b="1" spc="5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МАТЕМАТИКА</a:t>
            </a:r>
            <a:endParaRPr sz="3399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600193" y="1297278"/>
            <a:ext cx="2253427" cy="1504252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</a:p>
          <a:p>
            <a:pPr marL="18407">
              <a:spcBef>
                <a:spcPts val="110"/>
              </a:spcBef>
            </a:pP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РЕШЕНИЕ</a:t>
            </a:r>
            <a:b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</a:br>
            <a:r>
              <a:rPr lang="ru-RU" sz="3200" b="1" dirty="0">
                <a:solidFill>
                  <a:srgbClr val="002060"/>
                </a:solidFill>
                <a:latin typeface="Arial"/>
                <a:cs typeface="Arial"/>
              </a:rPr>
              <a:t>ЗАДАЧ</a:t>
            </a: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70242" y="1622425"/>
            <a:ext cx="304799" cy="109999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2916" y="242202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2916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710145" y="243294"/>
            <a:ext cx="612743" cy="385356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400" b="1" dirty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2400" b="1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4665670" y="576064"/>
            <a:ext cx="671534" cy="166236"/>
          </a:xfrm>
          <a:prstGeom prst="rect">
            <a:avLst/>
          </a:prstGeom>
        </p:spPr>
        <p:txBody>
          <a:bodyPr vert="horz" wrap="square" lIns="0" tIns="12060" rIns="0" bIns="0" rtlCol="0">
            <a:spAutoFit/>
          </a:bodyPr>
          <a:lstStyle/>
          <a:p>
            <a:pPr algn="ctr">
              <a:spcBef>
                <a:spcPts val="95"/>
              </a:spcBef>
            </a:pPr>
            <a:r>
              <a:rPr lang="ru-RU" sz="1001" b="1" spc="-5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1001" b="1" dirty="0">
              <a:latin typeface="Arial"/>
              <a:cs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687" y="327025"/>
            <a:ext cx="481781" cy="488472"/>
          </a:xfrm>
          <a:prstGeom prst="rect">
            <a:avLst/>
          </a:prstGeom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E98DB86-9DB8-4413-9E4F-FC4843F0011F}"/>
              </a:ext>
            </a:extLst>
          </p:cNvPr>
          <p:cNvSpPr/>
          <p:nvPr/>
        </p:nvSpPr>
        <p:spPr>
          <a:xfrm>
            <a:off x="5475287" y="1698625"/>
            <a:ext cx="167736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E9EBDA7-8C4A-47A6-BA00-7228922EA2DF}"/>
              </a:ext>
            </a:extLst>
          </p:cNvPr>
          <p:cNvSpPr/>
          <p:nvPr/>
        </p:nvSpPr>
        <p:spPr>
          <a:xfrm flipH="1">
            <a:off x="5438743" y="2141861"/>
            <a:ext cx="319980" cy="17123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571EBCBC-249D-424E-A56C-4DDBCDD817D2}"/>
              </a:ext>
            </a:extLst>
          </p:cNvPr>
          <p:cNvSpPr/>
          <p:nvPr/>
        </p:nvSpPr>
        <p:spPr>
          <a:xfrm>
            <a:off x="4775747" y="2917825"/>
            <a:ext cx="850490" cy="2461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A65B4C4B-8D5C-4FA8-910E-FD28021DC3FA}"/>
              </a:ext>
            </a:extLst>
          </p:cNvPr>
          <p:cNvSpPr/>
          <p:nvPr/>
        </p:nvSpPr>
        <p:spPr>
          <a:xfrm>
            <a:off x="5066783" y="2722420"/>
            <a:ext cx="531950" cy="171233"/>
          </a:xfrm>
          <a:prstGeom prst="rect">
            <a:avLst/>
          </a:prstGeom>
          <a:solidFill>
            <a:srgbClr val="FCFC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Презентация по математике на тему &quot;Округление десятичных чисел&quot;">
            <a:extLst>
              <a:ext uri="{FF2B5EF4-FFF2-40B4-BE49-F238E27FC236}">
                <a16:creationId xmlns:a16="http://schemas.microsoft.com/office/drawing/2014/main" id="{DBD20A8A-2E2B-4A6D-B635-F2253CE684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0164" y="1159433"/>
            <a:ext cx="2466975" cy="184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9081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822E9DE-86E1-4F80-8102-4B5CE12BD86E}"/>
              </a:ext>
            </a:extLst>
          </p:cNvPr>
          <p:cNvSpPr/>
          <p:nvPr/>
        </p:nvSpPr>
        <p:spPr>
          <a:xfrm>
            <a:off x="65088" y="409053"/>
            <a:ext cx="5638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solidFill>
                  <a:srgbClr val="0070C0"/>
                </a:solidFill>
                <a:latin typeface="Arial" panose="020B0604020202020204" pitchFamily="34" charset="0"/>
              </a:rPr>
              <a:t>377.</a:t>
            </a:r>
            <a:r>
              <a:rPr lang="ru-RU" sz="1100" b="1" dirty="0">
                <a:solidFill>
                  <a:srgbClr val="211D1E"/>
                </a:solidFill>
                <a:latin typeface="Arial" panose="020B0604020202020204" pitchFamily="34" charset="0"/>
              </a:rPr>
              <a:t> Расстояние от Ташкента до Бухары равно 600 км. Из двух пунктов одновременно выехали два автомобиля. Из Ташкента выехал автомобиль со скоростью 90 км/ч, из Бухары выехал второй автомобиль со скоростью 110 км/ч. Через сколько часов они встретятся? </a:t>
            </a:r>
            <a:endParaRPr lang="ru-RU" sz="1100" b="1" dirty="0"/>
          </a:p>
        </p:txBody>
      </p:sp>
      <p:pic>
        <p:nvPicPr>
          <p:cNvPr id="4100" name="Picture 4" descr="Презентация по математике на тему &quot;Задачи на движение&quot;">
            <a:extLst>
              <a:ext uri="{FF2B5EF4-FFF2-40B4-BE49-F238E27FC236}">
                <a16:creationId xmlns:a16="http://schemas.microsoft.com/office/drawing/2014/main" id="{CBBBF065-169E-4697-AB48-4ED96590ECC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06" b="38259"/>
          <a:stretch/>
        </p:blipFill>
        <p:spPr bwMode="auto">
          <a:xfrm>
            <a:off x="595000" y="1314961"/>
            <a:ext cx="4325938" cy="68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C75E46A-47D1-4B6C-A0DE-FA8794AD2BEF}"/>
              </a:ext>
            </a:extLst>
          </p:cNvPr>
          <p:cNvSpPr txBox="1"/>
          <p:nvPr/>
        </p:nvSpPr>
        <p:spPr>
          <a:xfrm>
            <a:off x="750887" y="1077433"/>
            <a:ext cx="152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90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км/ч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FD26AA41-6842-48DC-BC2A-2ACA9ADE0A58}"/>
              </a:ext>
            </a:extLst>
          </p:cNvPr>
          <p:cNvSpPr/>
          <p:nvPr/>
        </p:nvSpPr>
        <p:spPr>
          <a:xfrm>
            <a:off x="3646487" y="1024605"/>
            <a:ext cx="127445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1400" b="1" baseline="-250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км/ч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7469010A-4E86-417F-AF53-AFAEB40416C2}"/>
              </a:ext>
            </a:extLst>
          </p:cNvPr>
          <p:cNvSpPr/>
          <p:nvPr/>
        </p:nvSpPr>
        <p:spPr>
          <a:xfrm>
            <a:off x="2344916" y="1846873"/>
            <a:ext cx="107914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dirty="0">
                <a:solidFill>
                  <a:srgbClr val="0070C0"/>
                </a:solidFill>
                <a:latin typeface="Arial" panose="020B0604020202020204" pitchFamily="34" charset="0"/>
              </a:rPr>
              <a:t>S = </a:t>
            </a:r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600 км</a:t>
            </a:r>
            <a:endParaRPr lang="ru-RU" sz="1400" dirty="0">
              <a:solidFill>
                <a:srgbClr val="0070C0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517727F6-2ED4-45A0-84FA-DD01D6CF9F35}"/>
              </a:ext>
            </a:extLst>
          </p:cNvPr>
          <p:cNvSpPr/>
          <p:nvPr/>
        </p:nvSpPr>
        <p:spPr>
          <a:xfrm>
            <a:off x="2513590" y="1033071"/>
            <a:ext cx="68159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b="1" dirty="0">
                <a:solidFill>
                  <a:srgbClr val="0070C0"/>
                </a:solidFill>
                <a:latin typeface="Arial" panose="020B0604020202020204" pitchFamily="34" charset="0"/>
              </a:rPr>
              <a:t>t </a:t>
            </a:r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- ?ч</a:t>
            </a:r>
            <a:endParaRPr lang="ru-RU" sz="1600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920A12F7-3239-42D2-8736-7C9D2C1ED599}"/>
              </a:ext>
            </a:extLst>
          </p:cNvPr>
          <p:cNvSpPr/>
          <p:nvPr/>
        </p:nvSpPr>
        <p:spPr>
          <a:xfrm>
            <a:off x="141288" y="1984032"/>
            <a:ext cx="5237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Решение: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1) 90 +110 = 200 (км/ч)-</a:t>
            </a: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сближения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2) 600 : 200 = 3 (ч) – время встречи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Ответ: через 3 часа автомобили встретятся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43941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0"/>
            <a:ext cx="5767387" cy="40322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6147" y="-51359"/>
            <a:ext cx="5638799" cy="318532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ЗАДАНИЯ ДЛЯ  САМОСТОЯТЕЛЬНОЙ  РАБОТЫ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4D7BBC5-4808-4428-AE9D-E679B7AD078C}"/>
              </a:ext>
            </a:extLst>
          </p:cNvPr>
          <p:cNvSpPr/>
          <p:nvPr/>
        </p:nvSpPr>
        <p:spPr>
          <a:xfrm>
            <a:off x="1443038" y="1058168"/>
            <a:ext cx="2882900" cy="1128514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>
              <a:latin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</a:rPr>
              <a:t> </a:t>
            </a:r>
            <a:endParaRPr lang="ru-RU" baseline="30000" dirty="0">
              <a:latin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</a:endParaRPr>
          </a:p>
          <a:p>
            <a:endParaRPr lang="ru-RU" sz="800" dirty="0">
              <a:latin typeface="Times New Roman" panose="02020603050405020304" pitchFamily="18" charset="0"/>
            </a:endParaRPr>
          </a:p>
          <a:p>
            <a:endParaRPr lang="ru-RU" sz="800" baseline="-25000" dirty="0">
              <a:latin typeface="Times New Roman" panose="02020603050405020304" pitchFamily="18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B97C88DD-1C6A-4E39-973C-32C9A6BFCD84}"/>
              </a:ext>
            </a:extLst>
          </p:cNvPr>
          <p:cNvSpPr/>
          <p:nvPr/>
        </p:nvSpPr>
        <p:spPr>
          <a:xfrm>
            <a:off x="2122487" y="555625"/>
            <a:ext cx="1066800" cy="838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3E1FCFC-34F2-410F-8218-644405297094}"/>
              </a:ext>
            </a:extLst>
          </p:cNvPr>
          <p:cNvSpPr/>
          <p:nvPr/>
        </p:nvSpPr>
        <p:spPr>
          <a:xfrm>
            <a:off x="126147" y="403225"/>
            <a:ext cx="1691540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60AB92E-A5F8-4CC1-B078-20CF4F7447BD}"/>
              </a:ext>
            </a:extLst>
          </p:cNvPr>
          <p:cNvSpPr/>
          <p:nvPr/>
        </p:nvSpPr>
        <p:spPr>
          <a:xfrm>
            <a:off x="63073" y="2186682"/>
            <a:ext cx="230614" cy="152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Равнобедренный треугольник 5">
            <a:extLst>
              <a:ext uri="{FF2B5EF4-FFF2-40B4-BE49-F238E27FC236}">
                <a16:creationId xmlns:a16="http://schemas.microsoft.com/office/drawing/2014/main" id="{CCB1274E-3BA8-4E49-8A86-48C37C5A590C}"/>
              </a:ext>
            </a:extLst>
          </p:cNvPr>
          <p:cNvSpPr/>
          <p:nvPr/>
        </p:nvSpPr>
        <p:spPr>
          <a:xfrm rot="18699191">
            <a:off x="1684839" y="1680662"/>
            <a:ext cx="875294" cy="483792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C18C8DC4-8EB4-44C6-BEFC-E23E4727ADDE}"/>
              </a:ext>
            </a:extLst>
          </p:cNvPr>
          <p:cNvSpPr/>
          <p:nvPr/>
        </p:nvSpPr>
        <p:spPr>
          <a:xfrm>
            <a:off x="649678" y="1161126"/>
            <a:ext cx="1472809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FD878222-8F5E-4C88-9EE1-20D40E3EB359}"/>
              </a:ext>
            </a:extLst>
          </p:cNvPr>
          <p:cNvSpPr/>
          <p:nvPr/>
        </p:nvSpPr>
        <p:spPr>
          <a:xfrm>
            <a:off x="1131887" y="990059"/>
            <a:ext cx="1066800" cy="17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CBE6325-CFF7-4FDE-BEC2-F617680940C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770"/>
          <a:stretch/>
        </p:blipFill>
        <p:spPr>
          <a:xfrm>
            <a:off x="154415" y="454584"/>
            <a:ext cx="5551487" cy="2615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649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17C14FE-AA62-4FA5-ADC5-37A7D43155EF}"/>
              </a:ext>
            </a:extLst>
          </p:cNvPr>
          <p:cNvSpPr/>
          <p:nvPr/>
        </p:nvSpPr>
        <p:spPr>
          <a:xfrm>
            <a:off x="6377" y="409053"/>
            <a:ext cx="57610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378. 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Самая высокая точка земного шара - вершина горы Джомолунгма (Эверест), высота которой 8848 м. Округлите эту высоту до километров. </a:t>
            </a:r>
            <a:endParaRPr lang="ru-RU" sz="1200" b="1" dirty="0"/>
          </a:p>
        </p:txBody>
      </p:sp>
      <p:pic>
        <p:nvPicPr>
          <p:cNvPr id="1026" name="Picture 2" descr="Фото горы Эверест (58 фото)">
            <a:extLst>
              <a:ext uri="{FF2B5EF4-FFF2-40B4-BE49-F238E27FC236}">
                <a16:creationId xmlns:a16="http://schemas.microsoft.com/office/drawing/2014/main" id="{786E440B-BFC3-43D9-B16C-9E988CB911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0287" y="870718"/>
            <a:ext cx="2057400" cy="1666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959603F-4C9E-480D-8AFA-8925455FDE37}"/>
                  </a:ext>
                </a:extLst>
              </p:cNvPr>
              <p:cNvSpPr/>
              <p:nvPr/>
            </p:nvSpPr>
            <p:spPr>
              <a:xfrm>
                <a:off x="41484" y="1097083"/>
                <a:ext cx="4334841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8848 м</a:t>
                </a:r>
                <a:r>
                  <a:rPr lang="en-US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= 8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км 848 м = 8,848 км</a:t>
                </a:r>
              </a:p>
              <a:p>
                <a:r>
                  <a:rPr lang="ru-RU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8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48 км</a:t>
                </a:r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 км</a:t>
                </a: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высота горы Эверест</a:t>
                </a:r>
                <a:r>
                  <a:rPr lang="ru-RU" dirty="0">
                    <a:ln w="0"/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9 км </a:t>
                </a: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8959603F-4C9E-480D-8AFA-8925455FDE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484" y="1097083"/>
                <a:ext cx="4334841" cy="1754326"/>
              </a:xfrm>
              <a:prstGeom prst="rect">
                <a:avLst/>
              </a:prstGeom>
              <a:blipFill>
                <a:blip r:embed="rId4"/>
                <a:stretch>
                  <a:fillRect l="-1266" t="-2083" b="-4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93559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ADAC412-F471-444F-A798-B9E74DD3757F}"/>
              </a:ext>
            </a:extLst>
          </p:cNvPr>
          <p:cNvSpPr/>
          <p:nvPr/>
        </p:nvSpPr>
        <p:spPr>
          <a:xfrm>
            <a:off x="65088" y="433256"/>
            <a:ext cx="5638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379. 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Самая глубокая впадина в мире - Марианская впадина в Тихом океане. Ее глубина - 11 022 м. Округлите глубину впадины до километров. </a:t>
            </a:r>
          </a:p>
        </p:txBody>
      </p:sp>
      <p:pic>
        <p:nvPicPr>
          <p:cNvPr id="2050" name="Picture 2" descr="Марианская впадина: интересные факты, фото">
            <a:extLst>
              <a:ext uri="{FF2B5EF4-FFF2-40B4-BE49-F238E27FC236}">
                <a16:creationId xmlns:a16="http://schemas.microsoft.com/office/drawing/2014/main" id="{81916422-3FE0-44C1-8793-99FAE66529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9345" y="936625"/>
            <a:ext cx="2579688" cy="1698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20EF7DD-D4E6-4F5D-A3A6-580D04F1CFEA}"/>
                  </a:ext>
                </a:extLst>
              </p:cNvPr>
              <p:cNvSpPr/>
              <p:nvPr/>
            </p:nvSpPr>
            <p:spPr>
              <a:xfrm>
                <a:off x="197950" y="1222096"/>
                <a:ext cx="5373074" cy="175432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Решение: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11 022 м = 11 км 022 м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22 км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solidFill>
                          <a:srgbClr val="0070C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11 км</a:t>
                </a: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endParaRPr lang="ru-RU" b="1" dirty="0">
                  <a:solidFill>
                    <a:srgbClr val="0070C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глубина Марианской впадины</a:t>
                </a:r>
                <a:r>
                  <a:rPr lang="ru-RU" b="1" dirty="0">
                    <a:ln w="0"/>
                    <a:solidFill>
                      <a:srgbClr val="0070C0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solidFill>
                          <a:srgbClr val="0070C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11 км</a:t>
                </a:r>
                <a:endParaRPr lang="ru-RU" dirty="0"/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F20EF7DD-D4E6-4F5D-A3A6-580D04F1CFE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7950" y="1222096"/>
                <a:ext cx="5373074" cy="1754326"/>
              </a:xfrm>
              <a:prstGeom prst="rect">
                <a:avLst/>
              </a:prstGeom>
              <a:blipFill>
                <a:blip r:embed="rId4"/>
                <a:stretch>
                  <a:fillRect l="-907" t="-1736" r="-227" b="-451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59316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86ACE8A-0C2E-4A19-9B35-EB926F26D5C7}"/>
              </a:ext>
            </a:extLst>
          </p:cNvPr>
          <p:cNvSpPr/>
          <p:nvPr/>
        </p:nvSpPr>
        <p:spPr>
          <a:xfrm>
            <a:off x="102563" y="409053"/>
            <a:ext cx="55625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solidFill>
                  <a:srgbClr val="0070C0"/>
                </a:solidFill>
                <a:latin typeface="Arial" panose="020B0604020202020204" pitchFamily="34" charset="0"/>
              </a:rPr>
              <a:t>380.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Население Земли к 2020 году составляло 7 757 156 173 человек. Округлите это число до: а) тысяч; б) миллионов; в) миллиардов. </a:t>
            </a:r>
            <a:endParaRPr lang="ru-RU" sz="1600" b="1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782A0E2-93C8-4887-B433-87A87E2CC1AE}"/>
                  </a:ext>
                </a:extLst>
              </p:cNvPr>
              <p:cNvSpPr/>
              <p:nvPr/>
            </p:nvSpPr>
            <p:spPr>
              <a:xfrm>
                <a:off x="0" y="1393825"/>
                <a:ext cx="5718873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а) до тысяч: 7 757 15</a:t>
                </a:r>
                <a:r>
                  <a:rPr lang="ru-RU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73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solidFill>
                          <a:srgbClr val="0070C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757 156 000 </a:t>
                </a: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б) до миллионов: 7 75</a:t>
                </a:r>
                <a:r>
                  <a:rPr lang="ru-RU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56 173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solidFill>
                          <a:srgbClr val="0070C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7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757 000 000 </a:t>
                </a:r>
                <a:endParaRPr lang="ru-RU" dirty="0">
                  <a:solidFill>
                    <a:srgbClr val="0070C0"/>
                  </a:solidFill>
                </a:endParaRPr>
              </a:p>
              <a:p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в) до миллиардов: </a:t>
                </a:r>
                <a:r>
                  <a:rPr lang="ru-RU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</a:t>
                </a:r>
                <a:r>
                  <a:rPr lang="ru-RU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57 156 173 </a:t>
                </a:r>
                <a14:m>
                  <m:oMath xmlns:m="http://schemas.openxmlformats.org/officeDocument/2006/math">
                    <m:r>
                      <a:rPr lang="ru-RU" i="1">
                        <a:ln w="0"/>
                        <a:solidFill>
                          <a:srgbClr val="0070C0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≈</m:t>
                    </m:r>
                  </m:oMath>
                </a14:m>
                <a:r>
                  <a:rPr lang="ru-RU" dirty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8</a:t>
                </a:r>
                <a:r>
                  <a:rPr lang="ru-RU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000 000 000 </a:t>
                </a:r>
                <a:endParaRPr lang="ru-RU" dirty="0">
                  <a:solidFill>
                    <a:srgbClr val="0070C0"/>
                  </a:solidFill>
                </a:endParaRPr>
              </a:p>
              <a:p>
                <a:endParaRPr lang="ru-RU" dirty="0">
                  <a:solidFill>
                    <a:srgbClr val="0070C0"/>
                  </a:solidFill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7782A0E2-93C8-4887-B433-87A87E2CC1A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93825"/>
                <a:ext cx="5718873" cy="1200329"/>
              </a:xfrm>
              <a:prstGeom prst="rect">
                <a:avLst/>
              </a:prstGeom>
              <a:blipFill>
                <a:blip r:embed="rId3"/>
                <a:stretch>
                  <a:fillRect l="-853" t="-304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621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708DFB-EBE7-4DC7-86E5-E5FCE22A02F4}"/>
              </a:ext>
            </a:extLst>
          </p:cNvPr>
          <p:cNvSpPr/>
          <p:nvPr/>
        </p:nvSpPr>
        <p:spPr>
          <a:xfrm>
            <a:off x="65088" y="409053"/>
            <a:ext cx="57023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381. Правильно ли выполнено округление?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а) 4,88 ≈ 4,8    б) 12,34 ≈ 12,34     в) 8,761 ≈ 8,77    г) 3,6601 ≈ 3,70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д) 21,3 ≈ 22      е) 3,5001 ≈ 3 </a:t>
            </a:r>
            <a:endParaRPr lang="ru-RU" sz="14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69EB1F6-6537-4EAC-BA31-BAE32482BDC0}"/>
              </a:ext>
            </a:extLst>
          </p:cNvPr>
          <p:cNvSpPr/>
          <p:nvPr/>
        </p:nvSpPr>
        <p:spPr>
          <a:xfrm>
            <a:off x="123929" y="1147717"/>
            <a:ext cx="550375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а) 4,88 ≈ 4,8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не правильно            4,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8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8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≈ 4,9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б) 12,34 ≈ 12,34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не правильно      12,34 = 12,34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в) 8,761 ≈ 8,77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не правильно        8,7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1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≈ 8,76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г) 3,6601 ≈ 3,70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не правильно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3,6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 ≈ 3,66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д) 21,3 ≈ 22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не правильно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2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≈ 21 </a:t>
            </a:r>
          </a:p>
          <a:p>
            <a:pPr algn="just"/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е) 3,5001 ≈ 3 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не правильно</a:t>
            </a:r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001 ≈ 4 </a:t>
            </a:r>
          </a:p>
        </p:txBody>
      </p:sp>
    </p:spTree>
    <p:extLst>
      <p:ext uri="{BB962C8B-B14F-4D97-AF65-F5344CB8AC3E}">
        <p14:creationId xmlns:p14="http://schemas.microsoft.com/office/powerpoint/2010/main" val="4221787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2C23810-DF17-4403-8F6E-D12400709BCD}"/>
              </a:ext>
            </a:extLst>
          </p:cNvPr>
          <p:cNvSpPr/>
          <p:nvPr/>
        </p:nvSpPr>
        <p:spPr>
          <a:xfrm>
            <a:off x="65087" y="433256"/>
            <a:ext cx="563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382. Округлите дроби до целых (до разряда единиц): </a:t>
            </a: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a) 7,265     б) 11,638     в) 0,23    г) 8,5    д) 300,499     е) 6,5108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0644C468-8E1B-4A98-B7FF-24EC6302F317}"/>
              </a:ext>
            </a:extLst>
          </p:cNvPr>
          <p:cNvSpPr/>
          <p:nvPr/>
        </p:nvSpPr>
        <p:spPr>
          <a:xfrm>
            <a:off x="446087" y="980679"/>
            <a:ext cx="28829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Округлить до единиц: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а) 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7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65 ≈ 7 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б) 1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1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6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38 ≈ 11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в) 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2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3 ≈ 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г) 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8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≈ 9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д) 30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0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4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99 ≈ 300</a:t>
            </a:r>
          </a:p>
          <a:p>
            <a:pPr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е) 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5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108 ≈ 7</a:t>
            </a:r>
          </a:p>
        </p:txBody>
      </p:sp>
      <p:pic>
        <p:nvPicPr>
          <p:cNvPr id="3076" name="Picture 4" descr="Учитель сова рисунок – Трогательные совы художницы Инги Пальцер">
            <a:extLst>
              <a:ext uri="{FF2B5EF4-FFF2-40B4-BE49-F238E27FC236}">
                <a16:creationId xmlns:a16="http://schemas.microsoft.com/office/drawing/2014/main" id="{FDF63772-FBFD-48A0-A81F-3A475FAD3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8969" y="956476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77050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6D58706A-CBF8-4908-914E-4E999DD0523C}"/>
              </a:ext>
            </a:extLst>
          </p:cNvPr>
          <p:cNvSpPr/>
          <p:nvPr/>
        </p:nvSpPr>
        <p:spPr>
          <a:xfrm>
            <a:off x="954" y="433256"/>
            <a:ext cx="5562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70C0"/>
                </a:solidFill>
                <a:latin typeface="Arial" panose="020B0604020202020204" pitchFamily="34" charset="0"/>
              </a:rPr>
              <a:t>383.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Один пуд равен 16,38 кг. Найдите его значение с точностью до килограммов (округлите до килограммов). До десятых долей килограмма? </a:t>
            </a:r>
            <a:endParaRPr lang="ru-RU" sz="1400" b="1" dirty="0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C3872D94-87FC-4B2A-B8B4-3CE87E17AA86}"/>
              </a:ext>
            </a:extLst>
          </p:cNvPr>
          <p:cNvSpPr/>
          <p:nvPr/>
        </p:nvSpPr>
        <p:spPr>
          <a:xfrm>
            <a:off x="750887" y="1393825"/>
            <a:ext cx="393409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До килограммов: 1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6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,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8 кг ≈ 16 кг </a:t>
            </a:r>
          </a:p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До десятых: 16,</a:t>
            </a:r>
            <a:r>
              <a:rPr lang="ru-RU" b="1" u="sng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</a:rPr>
              <a:t>8</a:t>
            </a: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> кг ≈ 16,4 кг </a:t>
            </a:r>
            <a:endParaRPr lang="ru-RU" dirty="0">
              <a:solidFill>
                <a:srgbClr val="0070C0"/>
              </a:solidFill>
            </a:endParaRPr>
          </a:p>
          <a:p>
            <a:r>
              <a:rPr lang="ru-RU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24502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E9C4930-9F65-4C02-9472-00BDEDDFEC99}"/>
              </a:ext>
            </a:extLst>
          </p:cNvPr>
          <p:cNvSpPr/>
          <p:nvPr/>
        </p:nvSpPr>
        <p:spPr>
          <a:xfrm>
            <a:off x="141288" y="409053"/>
            <a:ext cx="432593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384. Округлите дроби: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a) 2,781; 3,1423; 203,962; 62,35 – до десятых;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б) 0,07268; 1,35506; 10,081; 76,544 – до сотых; </a:t>
            </a:r>
          </a:p>
          <a:p>
            <a:pPr algn="just"/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в) 167,1; 2085,04; 444,4; 300,7 – до десятков; 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79C7E96-BA84-4FD3-99EB-8E22B419D6B1}"/>
                  </a:ext>
                </a:extLst>
              </p:cNvPr>
              <p:cNvSpPr/>
              <p:nvPr/>
            </p:nvSpPr>
            <p:spPr>
              <a:xfrm>
                <a:off x="0" y="1241425"/>
                <a:ext cx="5768975" cy="15388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а) 2,781; 3,1423; 203,962; 62,35 – до десятых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2,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8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sz="16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2,8</a:t>
                </a:r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   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3,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23</a:t>
                </a:r>
                <a:r>
                  <a:rPr lang="ru-RU" sz="16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3,1   203,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9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6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6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204,0     62,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3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ru-RU" sz="1600" b="1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62,4 </a:t>
                </a:r>
              </a:p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б) 0,07268; 1,35506; 10,081; 76,544 – до сотых</a:t>
                </a:r>
              </a:p>
              <a:p>
                <a:pPr algn="just"/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0,0</a:t>
                </a:r>
                <a:r>
                  <a:rPr lang="ru-RU" sz="14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2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68</a:t>
                </a:r>
                <a14:m>
                  <m:oMath xmlns:m="http://schemas.openxmlformats.org/officeDocument/2006/math">
                    <m:r>
                      <a:rPr lang="ru-RU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0,07    1,3</a:t>
                </a:r>
                <a:r>
                  <a:rPr lang="ru-RU" sz="14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06</a:t>
                </a:r>
                <a14:m>
                  <m:oMath xmlns:m="http://schemas.openxmlformats.org/officeDocument/2006/math">
                    <m:r>
                      <a:rPr lang="ru-RU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m:rPr>
                        <m:nor/>
                      </m:rPr>
                      <a:rPr lang="ru-RU" sz="14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1,3</m:t>
                    </m:r>
                    <m:r>
                      <m:rPr>
                        <m:nor/>
                      </m:rPr>
                      <a:rPr lang="ru-RU" sz="14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6  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10,0</a:t>
                </a:r>
                <a:r>
                  <a:rPr lang="ru-RU" sz="14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1</a:t>
                </a:r>
                <a14:m>
                  <m:oMath xmlns:m="http://schemas.openxmlformats.org/officeDocument/2006/math">
                    <m:r>
                      <a:rPr lang="ru-RU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ru-RU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10,08     76,5</a:t>
                </a:r>
                <a:r>
                  <a:rPr lang="ru-RU" sz="14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4 </a:t>
                </a:r>
                <a14:m>
                  <m:oMath xmlns:m="http://schemas.openxmlformats.org/officeDocument/2006/math">
                    <m:r>
                      <a:rPr lang="ru-RU" sz="1400" b="1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a:rPr lang="ru-RU" sz="1400" b="1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ru-RU" sz="14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76,54 </a:t>
                </a:r>
              </a:p>
              <a:p>
                <a:pPr algn="just"/>
                <a:r>
                  <a:rPr lang="ru-RU" sz="1600" b="1" dirty="0">
                    <a:solidFill>
                      <a:srgbClr val="211D1E"/>
                    </a:solidFill>
                    <a:latin typeface="Arial" panose="020B0604020202020204" pitchFamily="34" charset="0"/>
                  </a:rPr>
                  <a:t>в) 167,1; 2085,04; 444,4; 300,7 – до десятков </a:t>
                </a:r>
              </a:p>
              <a:p>
                <a:pPr algn="just"/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1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6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7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,1</a:t>
                </a:r>
                <a:r>
                  <a:rPr 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1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70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   20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8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5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,04</a:t>
                </a:r>
                <a:r>
                  <a:rPr 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20</m:t>
                    </m:r>
                    <m:r>
                      <m:rPr>
                        <m:nor/>
                      </m:rPr>
                      <a:rPr lang="ru-RU" sz="1600" b="1" i="0" dirty="0" smtClean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90      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4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,4</a:t>
                </a:r>
                <a:r>
                  <a:rPr 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</m:oMath>
                </a14:m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440    3</a:t>
                </a:r>
                <a:r>
                  <a:rPr lang="ru-RU" sz="1600" b="1" u="sng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</a:rPr>
                  <a:t>0</a:t>
                </a:r>
                <a:r>
                  <a:rPr lang="ru-RU" sz="1600" b="1" dirty="0">
                    <a:solidFill>
                      <a:srgbClr val="0070C0"/>
                    </a:solidFill>
                    <a:latin typeface="Arial" panose="020B0604020202020204" pitchFamily="34" charset="0"/>
                  </a:rPr>
                  <a:t>,7</a:t>
                </a:r>
                <a:r>
                  <a:rPr lang="ru-RU" sz="1600" b="1" dirty="0">
                    <a:solidFill>
                      <a:srgbClr val="0070C0"/>
                    </a:solidFill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ru-RU" sz="1600" b="1" i="1">
                        <a:solidFill>
                          <a:srgbClr val="0070C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≈</m:t>
                    </m:r>
                    <m:r>
                      <m:rPr>
                        <m:nor/>
                      </m:rPr>
                      <a: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</a:rPr>
                      <m:t>300</m:t>
                    </m:r>
                  </m:oMath>
                </a14:m>
                <a:endParaRPr lang="ru-RU" sz="1600" b="1" dirty="0">
                  <a:solidFill>
                    <a:srgbClr val="0070C0"/>
                  </a:solidFill>
                  <a:latin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879C7E96-BA84-4FD3-99EB-8E22B419D6B1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241425"/>
                <a:ext cx="5768975" cy="1538883"/>
              </a:xfrm>
              <a:prstGeom prst="rect">
                <a:avLst/>
              </a:prstGeom>
              <a:blipFill>
                <a:blip r:embed="rId3"/>
                <a:stretch>
                  <a:fillRect l="-529" t="-1190" b="-436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10685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588" y="-1978"/>
            <a:ext cx="5767387" cy="41103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1288" y="22225"/>
            <a:ext cx="5281932" cy="3868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РЕШЕНИЕ  ЗАДАЧ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FFC56E22-ACE7-44E7-8644-EF9A5CC3E1BF}"/>
              </a:ext>
            </a:extLst>
          </p:cNvPr>
          <p:cNvSpPr/>
          <p:nvPr/>
        </p:nvSpPr>
        <p:spPr>
          <a:xfrm>
            <a:off x="132673" y="433256"/>
            <a:ext cx="5636301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0070C0"/>
                </a:solidFill>
                <a:latin typeface="Arial" panose="020B0604020202020204" pitchFamily="34" charset="0"/>
              </a:rPr>
              <a:t>385. Какие цифры необходимо вписать в клетки, чтобы округления были верными:</a:t>
            </a:r>
            <a:r>
              <a:rPr lang="ru-RU" sz="12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а)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2,3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               </a:t>
            </a:r>
            <a:r>
              <a:rPr lang="en-US" sz="16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32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≈ 2,3             б) 1,3          </a:t>
            </a:r>
            <a:r>
              <a:rPr lang="ru-RU" sz="3200" b="1" dirty="0">
                <a:solidFill>
                  <a:srgbClr val="211D1E"/>
                </a:solidFill>
                <a:latin typeface="Arial" panose="020B0604020202020204" pitchFamily="34" charset="0"/>
              </a:rPr>
              <a:t>   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≈ 1,4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в) 2,03        </a:t>
            </a:r>
            <a:r>
              <a:rPr lang="ru-RU" sz="32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≈ 2,04      г) 0,           </a:t>
            </a:r>
            <a:r>
              <a:rPr lang="ru-RU" sz="3200" b="1" dirty="0">
                <a:solidFill>
                  <a:srgbClr val="211D1E"/>
                </a:solidFill>
                <a:latin typeface="Arial" panose="020B0604020202020204" pitchFamily="34" charset="0"/>
              </a:rPr>
              <a:t>   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≈ 0</a:t>
            </a:r>
          </a:p>
          <a:p>
            <a:pPr algn="just"/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д) 5,60       </a:t>
            </a:r>
            <a:r>
              <a:rPr lang="ru-RU" sz="3200" b="1" dirty="0">
                <a:solidFill>
                  <a:srgbClr val="211D1E"/>
                </a:solidFill>
                <a:latin typeface="Arial" panose="020B0604020202020204" pitchFamily="34" charset="0"/>
              </a:rPr>
              <a:t>    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≈ 5,60</a:t>
            </a:r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       </a:t>
            </a:r>
            <a:r>
              <a:rPr lang="ru-RU" sz="1600" b="1" dirty="0">
                <a:solidFill>
                  <a:srgbClr val="211D1E"/>
                </a:solidFill>
                <a:latin typeface="Arial" panose="020B0604020202020204" pitchFamily="34" charset="0"/>
              </a:rPr>
              <a:t>е) 12,08                     ≈ 12,09</a:t>
            </a:r>
            <a:endParaRPr lang="ru-RU" sz="1400" b="1" dirty="0">
              <a:solidFill>
                <a:srgbClr val="211D1E"/>
              </a:solidFill>
              <a:latin typeface="Arial" panose="020B0604020202020204" pitchFamily="34" charset="0"/>
            </a:endParaRPr>
          </a:p>
          <a:p>
            <a:pPr algn="just"/>
            <a:r>
              <a:rPr lang="ru-RU" sz="1400" b="1" dirty="0">
                <a:solidFill>
                  <a:srgbClr val="211D1E"/>
                </a:solidFill>
                <a:latin typeface="Arial" panose="020B0604020202020204" pitchFamily="34" charset="0"/>
              </a:rPr>
              <a:t> </a:t>
            </a:r>
            <a:endParaRPr lang="ru-RU" sz="1200" b="1" dirty="0"/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E4F9076-5C13-4029-98FD-910FBB8A6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1106084"/>
              </p:ext>
            </p:extLst>
          </p:nvPr>
        </p:nvGraphicFramePr>
        <p:xfrm>
          <a:off x="827087" y="1012825"/>
          <a:ext cx="990600" cy="335280"/>
        </p:xfrm>
        <a:graphic>
          <a:graphicData uri="http://schemas.openxmlformats.org/drawingml/2006/table">
            <a:tbl>
              <a:tblPr/>
              <a:tblGrid>
                <a:gridCol w="990600">
                  <a:extLst>
                    <a:ext uri="{9D8B030D-6E8A-4147-A177-3AD203B41FA5}">
                      <a16:colId xmlns:a16="http://schemas.microsoft.com/office/drawing/2014/main" val="2490684140"/>
                    </a:ext>
                  </a:extLst>
                </a:gridCol>
              </a:tblGrid>
              <a:tr h="310296">
                <a:tc>
                  <a:txBody>
                    <a:bodyPr/>
                    <a:lstStyle/>
                    <a:p>
                      <a:endParaRPr lang="ru-RU" sz="1600" b="1" dirty="0">
                        <a:solidFill>
                          <a:srgbClr val="0070C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6966200"/>
                  </a:ext>
                </a:extLst>
              </a:tr>
            </a:tbl>
          </a:graphicData>
        </a:graphic>
      </p:graphicFrame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B1234D7-7BD6-489E-BA88-F30D04E5332C}"/>
              </a:ext>
            </a:extLst>
          </p:cNvPr>
          <p:cNvSpPr/>
          <p:nvPr/>
        </p:nvSpPr>
        <p:spPr>
          <a:xfrm>
            <a:off x="781213" y="1012825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0,1,2,3,4</a:t>
            </a: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B8D57DD3-627C-4872-9195-F77A93983C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8171712"/>
              </p:ext>
            </p:extLst>
          </p:nvPr>
        </p:nvGraphicFramePr>
        <p:xfrm>
          <a:off x="3615888" y="1007650"/>
          <a:ext cx="1068179" cy="340689"/>
        </p:xfrm>
        <a:graphic>
          <a:graphicData uri="http://schemas.openxmlformats.org/drawingml/2006/table">
            <a:tbl>
              <a:tblPr/>
              <a:tblGrid>
                <a:gridCol w="1068179">
                  <a:extLst>
                    <a:ext uri="{9D8B030D-6E8A-4147-A177-3AD203B41FA5}">
                      <a16:colId xmlns:a16="http://schemas.microsoft.com/office/drawing/2014/main" val="2137764230"/>
                    </a:ext>
                  </a:extLst>
                </a:gridCol>
              </a:tblGrid>
              <a:tr h="34068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175487"/>
                  </a:ext>
                </a:extLst>
              </a:tr>
            </a:tbl>
          </a:graphicData>
        </a:graphic>
      </p:graphicFrame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EA9A905-C5A1-4D88-9EB0-63EC4E238EA2}"/>
              </a:ext>
            </a:extLst>
          </p:cNvPr>
          <p:cNvSpPr/>
          <p:nvPr/>
        </p:nvSpPr>
        <p:spPr>
          <a:xfrm>
            <a:off x="3601719" y="953789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5,6,7,8,9</a:t>
            </a:r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9FC64C20-E762-4774-B883-32F5EBE3E0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823493"/>
              </p:ext>
            </p:extLst>
          </p:nvPr>
        </p:nvGraphicFramePr>
        <p:xfrm>
          <a:off x="3798887" y="2015301"/>
          <a:ext cx="1130033" cy="338981"/>
        </p:xfrm>
        <a:graphic>
          <a:graphicData uri="http://schemas.openxmlformats.org/drawingml/2006/table">
            <a:tbl>
              <a:tblPr/>
              <a:tblGrid>
                <a:gridCol w="1130033">
                  <a:extLst>
                    <a:ext uri="{9D8B030D-6E8A-4147-A177-3AD203B41FA5}">
                      <a16:colId xmlns:a16="http://schemas.microsoft.com/office/drawing/2014/main" val="887824253"/>
                    </a:ext>
                  </a:extLst>
                </a:gridCol>
              </a:tblGrid>
              <a:tr h="3389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2747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24BBE445-4977-49F7-BE12-91A9C99463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672756"/>
              </p:ext>
            </p:extLst>
          </p:nvPr>
        </p:nvGraphicFramePr>
        <p:xfrm>
          <a:off x="926294" y="1986312"/>
          <a:ext cx="1130033" cy="338981"/>
        </p:xfrm>
        <a:graphic>
          <a:graphicData uri="http://schemas.openxmlformats.org/drawingml/2006/table">
            <a:tbl>
              <a:tblPr/>
              <a:tblGrid>
                <a:gridCol w="1130033">
                  <a:extLst>
                    <a:ext uri="{9D8B030D-6E8A-4147-A177-3AD203B41FA5}">
                      <a16:colId xmlns:a16="http://schemas.microsoft.com/office/drawing/2014/main" val="887824253"/>
                    </a:ext>
                  </a:extLst>
                </a:gridCol>
              </a:tblGrid>
              <a:tr h="3389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2747"/>
                  </a:ext>
                </a:extLst>
              </a:tr>
            </a:tbl>
          </a:graphicData>
        </a:graphic>
      </p:graphicFrame>
      <p:graphicFrame>
        <p:nvGraphicFramePr>
          <p:cNvPr id="11" name="Таблица 10">
            <a:extLst>
              <a:ext uri="{FF2B5EF4-FFF2-40B4-BE49-F238E27FC236}">
                <a16:creationId xmlns:a16="http://schemas.microsoft.com/office/drawing/2014/main" id="{FD6EB4FB-232D-4826-8C20-03CFA88D41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5387010"/>
              </p:ext>
            </p:extLst>
          </p:nvPr>
        </p:nvGraphicFramePr>
        <p:xfrm>
          <a:off x="3494087" y="1519888"/>
          <a:ext cx="1130033" cy="338981"/>
        </p:xfrm>
        <a:graphic>
          <a:graphicData uri="http://schemas.openxmlformats.org/drawingml/2006/table">
            <a:tbl>
              <a:tblPr/>
              <a:tblGrid>
                <a:gridCol w="1130033">
                  <a:extLst>
                    <a:ext uri="{9D8B030D-6E8A-4147-A177-3AD203B41FA5}">
                      <a16:colId xmlns:a16="http://schemas.microsoft.com/office/drawing/2014/main" val="887824253"/>
                    </a:ext>
                  </a:extLst>
                </a:gridCol>
              </a:tblGrid>
              <a:tr h="3389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2747"/>
                  </a:ext>
                </a:extLst>
              </a:tr>
            </a:tbl>
          </a:graphicData>
        </a:graphic>
      </p:graphicFrame>
      <p:graphicFrame>
        <p:nvGraphicFramePr>
          <p:cNvPr id="12" name="Таблица 11">
            <a:extLst>
              <a:ext uri="{FF2B5EF4-FFF2-40B4-BE49-F238E27FC236}">
                <a16:creationId xmlns:a16="http://schemas.microsoft.com/office/drawing/2014/main" id="{FE1E8A7C-0489-40C2-8ABC-F4563F4DCA2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5982129"/>
              </p:ext>
            </p:extLst>
          </p:nvPr>
        </p:nvGraphicFramePr>
        <p:xfrm>
          <a:off x="935337" y="1514744"/>
          <a:ext cx="1130033" cy="338981"/>
        </p:xfrm>
        <a:graphic>
          <a:graphicData uri="http://schemas.openxmlformats.org/drawingml/2006/table">
            <a:tbl>
              <a:tblPr/>
              <a:tblGrid>
                <a:gridCol w="1130033">
                  <a:extLst>
                    <a:ext uri="{9D8B030D-6E8A-4147-A177-3AD203B41FA5}">
                      <a16:colId xmlns:a16="http://schemas.microsoft.com/office/drawing/2014/main" val="887824253"/>
                    </a:ext>
                  </a:extLst>
                </a:gridCol>
              </a:tblGrid>
              <a:tr h="33898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42747"/>
                  </a:ext>
                </a:extLst>
              </a:tr>
            </a:tbl>
          </a:graphicData>
        </a:graphic>
      </p:graphicFrame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C58B740-1E4F-451D-8E30-1EBF3D2D36AE}"/>
              </a:ext>
            </a:extLst>
          </p:cNvPr>
          <p:cNvSpPr/>
          <p:nvPr/>
        </p:nvSpPr>
        <p:spPr>
          <a:xfrm>
            <a:off x="973979" y="1457983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5,6,7,8,9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id="{D4B1A147-DE0F-4B38-9D4E-0DDD58E867FD}"/>
              </a:ext>
            </a:extLst>
          </p:cNvPr>
          <p:cNvSpPr/>
          <p:nvPr/>
        </p:nvSpPr>
        <p:spPr>
          <a:xfrm>
            <a:off x="3846572" y="1981141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5,6,7,8,9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562E2A39-D752-41B0-A5AA-E649E81D9168}"/>
              </a:ext>
            </a:extLst>
          </p:cNvPr>
          <p:cNvSpPr/>
          <p:nvPr/>
        </p:nvSpPr>
        <p:spPr>
          <a:xfrm>
            <a:off x="926294" y="1948234"/>
            <a:ext cx="108234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0,1,2,3,4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id="{D4C9B941-EC46-474C-9FCA-39FC849BBFFA}"/>
              </a:ext>
            </a:extLst>
          </p:cNvPr>
          <p:cNvSpPr/>
          <p:nvPr/>
        </p:nvSpPr>
        <p:spPr>
          <a:xfrm>
            <a:off x="3517929" y="1486647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1,2,3,4</a:t>
            </a:r>
          </a:p>
        </p:txBody>
      </p:sp>
    </p:spTree>
    <p:extLst>
      <p:ext uri="{BB962C8B-B14F-4D97-AF65-F5344CB8AC3E}">
        <p14:creationId xmlns:p14="http://schemas.microsoft.com/office/powerpoint/2010/main" val="366841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4" grpId="0"/>
      <p:bldP spid="15" grpId="0"/>
      <p:bldP spid="9" grpId="0"/>
      <p:bldP spid="1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8894fd3cdfd233c3e99ae538a8a45d2b0bf95"/>
</p:tagLst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25954</TotalTime>
  <Words>691</Words>
  <Application>Microsoft Office PowerPoint</Application>
  <PresentationFormat>Произвольный</PresentationFormat>
  <Paragraphs>99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Times New Roman</vt:lpstr>
      <vt:lpstr>Trebuchet MS</vt:lpstr>
      <vt:lpstr>Wingdings 3</vt:lpstr>
      <vt:lpstr>Грань</vt:lpstr>
      <vt:lpstr>МАТЕМАТИКА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РЕШЕНИЕ  ЗАДАЧ</vt:lpstr>
      <vt:lpstr>ЗАДАНИЯ ДЛЯ  САМОСТОЯТЕЛЬНОЙ 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Komilov</dc:creator>
  <cp:lastModifiedBy>Пользователь Windows</cp:lastModifiedBy>
  <cp:revision>2111</cp:revision>
  <cp:lastPrinted>2020-09-30T03:25:16Z</cp:lastPrinted>
  <dcterms:created xsi:type="dcterms:W3CDTF">2020-04-09T07:32:19Z</dcterms:created>
  <dcterms:modified xsi:type="dcterms:W3CDTF">2020-12-08T13:52:07Z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