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3"/>
  </p:notesMasterIdLst>
  <p:handoutMasterIdLst>
    <p:handoutMasterId r:id="rId14"/>
  </p:handoutMasterIdLst>
  <p:sldIdLst>
    <p:sldId id="528" r:id="rId2"/>
    <p:sldId id="1167" r:id="rId3"/>
    <p:sldId id="1170" r:id="rId4"/>
    <p:sldId id="1171" r:id="rId5"/>
    <p:sldId id="1173" r:id="rId6"/>
    <p:sldId id="1174" r:id="rId7"/>
    <p:sldId id="1175" r:id="rId8"/>
    <p:sldId id="1176" r:id="rId9"/>
    <p:sldId id="1177" r:id="rId10"/>
    <p:sldId id="1172" r:id="rId11"/>
    <p:sldId id="480" r:id="rId12"/>
  </p:sldIdLst>
  <p:sldSz cx="5768975" cy="3244850"/>
  <p:notesSz cx="9866313" cy="6735763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27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12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9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1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77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52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383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2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00193" y="1297278"/>
            <a:ext cx="2253427" cy="1504252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  <a:b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0242" y="1622425"/>
            <a:ext cx="304799" cy="109999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Презентация по математике на тему &quot;Округление десятичных чисел&quot;">
            <a:extLst>
              <a:ext uri="{FF2B5EF4-FFF2-40B4-BE49-F238E27FC236}">
                <a16:creationId xmlns:a16="http://schemas.microsoft.com/office/drawing/2014/main" id="{DBD20A8A-2E2B-4A6D-B635-F2253CE68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164" y="115943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22E9DE-86E1-4F80-8102-4B5CE12BD86E}"/>
              </a:ext>
            </a:extLst>
          </p:cNvPr>
          <p:cNvSpPr/>
          <p:nvPr/>
        </p:nvSpPr>
        <p:spPr>
          <a:xfrm>
            <a:off x="65088" y="409053"/>
            <a:ext cx="563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0070C0"/>
                </a:solidFill>
                <a:latin typeface="Arial" panose="020B0604020202020204" pitchFamily="34" charset="0"/>
              </a:rPr>
              <a:t>377.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 Расстояние от Ташкента до Бухары равно 600 км. Из двух пунктов одновременно выехали два автомобиля. Из Ташкента выехал автомобиль со скоростью 90 км/ч, из Бухары выехал второй автомобиль со скоростью 110 км/ч. Через сколько часов они встретятся? </a:t>
            </a:r>
            <a:endParaRPr lang="ru-RU" sz="1100" b="1" dirty="0"/>
          </a:p>
        </p:txBody>
      </p:sp>
      <p:pic>
        <p:nvPicPr>
          <p:cNvPr id="4100" name="Picture 4" descr="Презентация по математике на тему &quot;Задачи на движение&quot;">
            <a:extLst>
              <a:ext uri="{FF2B5EF4-FFF2-40B4-BE49-F238E27FC236}">
                <a16:creationId xmlns:a16="http://schemas.microsoft.com/office/drawing/2014/main" id="{CBBBF065-169E-4697-AB48-4ED96590EC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6" b="38259"/>
          <a:stretch/>
        </p:blipFill>
        <p:spPr bwMode="auto">
          <a:xfrm>
            <a:off x="595000" y="1314961"/>
            <a:ext cx="4325938" cy="68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75E46A-47D1-4B6C-A0DE-FA8794AD2BEF}"/>
              </a:ext>
            </a:extLst>
          </p:cNvPr>
          <p:cNvSpPr txBox="1"/>
          <p:nvPr/>
        </p:nvSpPr>
        <p:spPr>
          <a:xfrm>
            <a:off x="750887" y="107743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90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км/ч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D26AA41-6842-48DC-BC2A-2ACA9ADE0A58}"/>
              </a:ext>
            </a:extLst>
          </p:cNvPr>
          <p:cNvSpPr/>
          <p:nvPr/>
        </p:nvSpPr>
        <p:spPr>
          <a:xfrm>
            <a:off x="3646487" y="1024605"/>
            <a:ext cx="1274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км/ч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69010A-4E86-417F-AF53-AFAEB40416C2}"/>
              </a:ext>
            </a:extLst>
          </p:cNvPr>
          <p:cNvSpPr/>
          <p:nvPr/>
        </p:nvSpPr>
        <p:spPr>
          <a:xfrm>
            <a:off x="2344916" y="1846873"/>
            <a:ext cx="1079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S =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600 км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7727F6-2ED4-45A0-84FA-DD01D6CF9F35}"/>
              </a:ext>
            </a:extLst>
          </p:cNvPr>
          <p:cNvSpPr/>
          <p:nvPr/>
        </p:nvSpPr>
        <p:spPr>
          <a:xfrm>
            <a:off x="2513590" y="1033071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t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- ?ч</a:t>
            </a:r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20A12F7-3239-42D2-8736-7C9D2C1ED599}"/>
              </a:ext>
            </a:extLst>
          </p:cNvPr>
          <p:cNvSpPr/>
          <p:nvPr/>
        </p:nvSpPr>
        <p:spPr>
          <a:xfrm>
            <a:off x="141288" y="1984032"/>
            <a:ext cx="5237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1) 90 +110 = 200 (км/ч)-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сближения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600 : 200 = 3 (ч) – время встречи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через 3 часа автомобили встретятся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39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BE6325-CFF7-4FDE-BEC2-F617680940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54415" y="454584"/>
            <a:ext cx="5551487" cy="26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17C14FE-AA62-4FA5-ADC5-37A7D43155EF}"/>
              </a:ext>
            </a:extLst>
          </p:cNvPr>
          <p:cNvSpPr/>
          <p:nvPr/>
        </p:nvSpPr>
        <p:spPr>
          <a:xfrm>
            <a:off x="6377" y="409053"/>
            <a:ext cx="5761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378.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Самая высокая точка земного шара - вершина горы Джомолунгма (Эверест), высота которой 8848 м. Округлите эту высоту до километров. </a:t>
            </a:r>
            <a:endParaRPr lang="ru-RU" sz="1200" b="1" dirty="0"/>
          </a:p>
        </p:txBody>
      </p:sp>
      <p:pic>
        <p:nvPicPr>
          <p:cNvPr id="1026" name="Picture 2" descr="Фото горы Эверест (58 фото)">
            <a:extLst>
              <a:ext uri="{FF2B5EF4-FFF2-40B4-BE49-F238E27FC236}">
                <a16:creationId xmlns:a16="http://schemas.microsoft.com/office/drawing/2014/main" id="{786E440B-BFC3-43D9-B16C-9E988CB91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870718"/>
            <a:ext cx="2057400" cy="166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59603F-4C9E-480D-8AFA-8925455FDE37}"/>
                  </a:ext>
                </a:extLst>
              </p:cNvPr>
              <p:cNvSpPr/>
              <p:nvPr/>
            </p:nvSpPr>
            <p:spPr>
              <a:xfrm>
                <a:off x="41484" y="1097083"/>
                <a:ext cx="4334841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8848 м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8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км 848 м = 8,848 км</a:t>
                </a:r>
              </a:p>
              <a:p>
                <a:r>
                  <a:rPr lang="ru-RU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48 км</a:t>
                </a:r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 км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высота горы Эверест</a:t>
                </a:r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 км </a:t>
                </a: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8959603F-4C9E-480D-8AFA-8925455FD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4" y="1097083"/>
                <a:ext cx="4334841" cy="1754326"/>
              </a:xfrm>
              <a:prstGeom prst="rect">
                <a:avLst/>
              </a:prstGeom>
              <a:blipFill>
                <a:blip r:embed="rId4"/>
                <a:stretch>
                  <a:fillRect l="-1266" t="-2083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35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DAC412-F471-444F-A798-B9E74DD3757F}"/>
              </a:ext>
            </a:extLst>
          </p:cNvPr>
          <p:cNvSpPr/>
          <p:nvPr/>
        </p:nvSpPr>
        <p:spPr>
          <a:xfrm>
            <a:off x="65088" y="433256"/>
            <a:ext cx="563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379.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Самая глубокая впадина в мире - Марианская впадина в Тихом океане. Ее глубина - 11 022 м. Округлите глубину впадины до километров. </a:t>
            </a:r>
          </a:p>
        </p:txBody>
      </p:sp>
      <p:pic>
        <p:nvPicPr>
          <p:cNvPr id="2050" name="Picture 2" descr="Марианская впадина: интересные факты, фото">
            <a:extLst>
              <a:ext uri="{FF2B5EF4-FFF2-40B4-BE49-F238E27FC236}">
                <a16:creationId xmlns:a16="http://schemas.microsoft.com/office/drawing/2014/main" id="{81916422-3FE0-44C1-8793-99FAE6652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345" y="936625"/>
            <a:ext cx="2579688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20EF7DD-D4E6-4F5D-A3A6-580D04F1CFEA}"/>
                  </a:ext>
                </a:extLst>
              </p:cNvPr>
              <p:cNvSpPr/>
              <p:nvPr/>
            </p:nvSpPr>
            <p:spPr>
              <a:xfrm>
                <a:off x="197950" y="1222096"/>
                <a:ext cx="5373074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11 022 м = 11 км 022 м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22 км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 км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глубина Марианской впадины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 км</a:t>
                </a:r>
                <a:endParaRPr lang="ru-RU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20EF7DD-D4E6-4F5D-A3A6-580D04F1CF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50" y="1222096"/>
                <a:ext cx="5373074" cy="1754326"/>
              </a:xfrm>
              <a:prstGeom prst="rect">
                <a:avLst/>
              </a:prstGeom>
              <a:blipFill>
                <a:blip r:embed="rId4"/>
                <a:stretch>
                  <a:fillRect l="-907" t="-1736" r="-227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3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6ACE8A-0C2E-4A19-9B35-EB926F26D5C7}"/>
              </a:ext>
            </a:extLst>
          </p:cNvPr>
          <p:cNvSpPr/>
          <p:nvPr/>
        </p:nvSpPr>
        <p:spPr>
          <a:xfrm>
            <a:off x="102563" y="409053"/>
            <a:ext cx="556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380.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Население Земли к 2020 году составляло 7 757 156 173 человек. Округлите это число до: а) тысяч; б) миллионов; в) миллиардов. </a:t>
            </a:r>
            <a:endParaRPr lang="ru-RU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782A0E2-93C8-4887-B433-87A87E2CC1AE}"/>
                  </a:ext>
                </a:extLst>
              </p:cNvPr>
              <p:cNvSpPr/>
              <p:nvPr/>
            </p:nvSpPr>
            <p:spPr>
              <a:xfrm>
                <a:off x="0" y="1393825"/>
                <a:ext cx="5718873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до тысяч: 7 757 15</a:t>
                </a:r>
                <a:r>
                  <a:rPr lang="ru-RU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73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757 156 000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до миллионов: 7 75</a:t>
                </a:r>
                <a:r>
                  <a:rPr lang="ru-RU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56 173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757 000 000 </a:t>
                </a:r>
                <a:endParaRPr lang="ru-RU" dirty="0">
                  <a:solidFill>
                    <a:srgbClr val="0070C0"/>
                  </a:solidFill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до миллиардов: </a:t>
                </a:r>
                <a:r>
                  <a:rPr lang="ru-RU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57 156 173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solidFill>
                          <a:srgbClr val="0070C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000 000 000 </a:t>
                </a:r>
                <a:endParaRPr lang="ru-RU" dirty="0">
                  <a:solidFill>
                    <a:srgbClr val="0070C0"/>
                  </a:solidFill>
                </a:endParaRPr>
              </a:p>
              <a:p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782A0E2-93C8-4887-B433-87A87E2CC1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93825"/>
                <a:ext cx="5718873" cy="1200329"/>
              </a:xfrm>
              <a:prstGeom prst="rect">
                <a:avLst/>
              </a:prstGeom>
              <a:blipFill>
                <a:blip r:embed="rId3"/>
                <a:stretch>
                  <a:fillRect l="-853" t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21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3708DFB-EBE7-4DC7-86E5-E5FCE22A02F4}"/>
              </a:ext>
            </a:extLst>
          </p:cNvPr>
          <p:cNvSpPr/>
          <p:nvPr/>
        </p:nvSpPr>
        <p:spPr>
          <a:xfrm>
            <a:off x="65088" y="409053"/>
            <a:ext cx="57023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381. Правильно ли выполнено округление?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а) 4,88 ≈ 4,8    б) 12,34 ≈ 12,34     в) 8,761 ≈ 8,77    г) 3,6601 ≈ 3,70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д) 21,3 ≈ 22      е) 3,5001 ≈ 3 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9EB1F6-6537-4EAC-BA31-BAE32482BDC0}"/>
              </a:ext>
            </a:extLst>
          </p:cNvPr>
          <p:cNvSpPr/>
          <p:nvPr/>
        </p:nvSpPr>
        <p:spPr>
          <a:xfrm>
            <a:off x="123929" y="1147717"/>
            <a:ext cx="55037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а) 4,88 ≈ 4,8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не правильно            4,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8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≈ 4,9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б) 12,34 ≈ 12,34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не правильно      12,34 = 12,34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в) 8,761 ≈ 8,77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не правильно        8,7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≈ 8,76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г) 3,6601 ≈ 3,70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не правильно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3,6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≈ 3,66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д) 21,3 ≈ 22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не правильно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≈ 21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е) 3,5001 ≈ 3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не правильно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001 ≈ 4 </a:t>
            </a:r>
          </a:p>
        </p:txBody>
      </p:sp>
    </p:spTree>
    <p:extLst>
      <p:ext uri="{BB962C8B-B14F-4D97-AF65-F5344CB8AC3E}">
        <p14:creationId xmlns:p14="http://schemas.microsoft.com/office/powerpoint/2010/main" val="42217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C23810-DF17-4403-8F6E-D12400709BCD}"/>
              </a:ext>
            </a:extLst>
          </p:cNvPr>
          <p:cNvSpPr/>
          <p:nvPr/>
        </p:nvSpPr>
        <p:spPr>
          <a:xfrm>
            <a:off x="65087" y="433256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382. Округлите дроби до целых (до разряда единиц):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a) 7,265     б) 11,638     в) 0,23    г) 8,5    д) 300,499     е) 6,5108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644C468-8E1B-4A98-B7FF-24EC6302F317}"/>
              </a:ext>
            </a:extLst>
          </p:cNvPr>
          <p:cNvSpPr/>
          <p:nvPr/>
        </p:nvSpPr>
        <p:spPr>
          <a:xfrm>
            <a:off x="446087" y="980679"/>
            <a:ext cx="28829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Округлить до единиц: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7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65 ≈ 7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1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38 ≈ 11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 ≈ 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≈ 9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30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99 ≈ 300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5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108 ≈ 7</a:t>
            </a:r>
          </a:p>
        </p:txBody>
      </p:sp>
      <p:pic>
        <p:nvPicPr>
          <p:cNvPr id="3076" name="Picture 4" descr="Учитель сова рисунок – Трогательные совы художницы Инги Пальцер">
            <a:extLst>
              <a:ext uri="{FF2B5EF4-FFF2-40B4-BE49-F238E27FC236}">
                <a16:creationId xmlns:a16="http://schemas.microsoft.com/office/drawing/2014/main" id="{FDF63772-FBFD-48A0-A81F-3A475FAD3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969" y="95647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70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58706A-CBF8-4908-914E-4E999DD0523C}"/>
              </a:ext>
            </a:extLst>
          </p:cNvPr>
          <p:cNvSpPr/>
          <p:nvPr/>
        </p:nvSpPr>
        <p:spPr>
          <a:xfrm>
            <a:off x="954" y="433256"/>
            <a:ext cx="5562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383.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Один пуд равен 16,38 кг. Найдите его значение с точностью до килограммов (округлите до килограммов). До десятых долей килограмма? 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872D94-87FC-4B2A-B8B4-3CE87E17AA86}"/>
              </a:ext>
            </a:extLst>
          </p:cNvPr>
          <p:cNvSpPr/>
          <p:nvPr/>
        </p:nvSpPr>
        <p:spPr>
          <a:xfrm>
            <a:off x="750887" y="1393825"/>
            <a:ext cx="3934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До килограммов: 1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8 кг ≈ 16 кг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До десятых: 16,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8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кг ≈ 16,4 кг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45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9C4930-9F65-4C02-9472-00BDEDDFEC99}"/>
              </a:ext>
            </a:extLst>
          </p:cNvPr>
          <p:cNvSpPr/>
          <p:nvPr/>
        </p:nvSpPr>
        <p:spPr>
          <a:xfrm>
            <a:off x="141288" y="409053"/>
            <a:ext cx="4325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384. Округлите дроби: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a) 2,781; 3,1423; 203,962; 62,35 – до десятых;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б) 0,07268; 1,35506; 10,081; 76,544 – до сотых;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в) 167,1; 2085,04; 444,4; 300,7 – до десятков;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79C7E96-BA84-4FD3-99EB-8E22B419D6B1}"/>
                  </a:ext>
                </a:extLst>
              </p:cNvPr>
              <p:cNvSpPr/>
              <p:nvPr/>
            </p:nvSpPr>
            <p:spPr>
              <a:xfrm>
                <a:off x="0" y="1241425"/>
                <a:ext cx="5768975" cy="153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 2,781; 3,1423; 203,962; 62,35 – до десятых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2,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sz="1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2,8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3,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23</a:t>
                </a:r>
                <a:r>
                  <a:rPr lang="ru-RU" sz="1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3,1   203,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6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204,0     62,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ru-RU" sz="1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62,4 </a:t>
                </a:r>
              </a:p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б) 0,07268; 1,35506; 10,081; 76,544 – до сотых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0,0</a:t>
                </a:r>
                <a:r>
                  <a:rPr lang="ru-RU" sz="14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68</a:t>
                </a:r>
                <a14:m>
                  <m:oMath xmlns:m="http://schemas.openxmlformats.org/officeDocument/2006/math">
                    <m:r>
                      <a:rPr lang="ru-RU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0,07    1,3</a:t>
                </a:r>
                <a:r>
                  <a:rPr lang="ru-RU" sz="14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06</a:t>
                </a:r>
                <a14:m>
                  <m:oMath xmlns:m="http://schemas.openxmlformats.org/officeDocument/2006/math">
                    <m:r>
                      <a:rPr lang="ru-RU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1,3</m:t>
                    </m:r>
                    <m:r>
                      <m:rPr>
                        <m:nor/>
                      </m:rPr>
                      <a:rPr lang="ru-RU" sz="14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6  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10,0</a:t>
                </a:r>
                <a:r>
                  <a:rPr lang="ru-RU" sz="14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ru-RU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10,08     76,5</a:t>
                </a:r>
                <a:r>
                  <a:rPr lang="ru-RU" sz="14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ru-RU" sz="1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76,54 </a:t>
                </a:r>
              </a:p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в) 167,1; 2085,04; 444,4; 300,7 – до десятков 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6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7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,1</a:t>
                </a:r>
                <a:r>
                  <a:rPr 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70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20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,04</a:t>
                </a:r>
                <a:r>
                  <a:rPr 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20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90      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,4</a:t>
                </a:r>
                <a:r>
                  <a:rPr 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440    3</a:t>
                </a:r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,7</a:t>
                </a:r>
                <a:r>
                  <a:rPr lang="ru-RU" sz="16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300</m:t>
                    </m:r>
                  </m:oMath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79C7E96-BA84-4FD3-99EB-8E22B419D6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41425"/>
                <a:ext cx="5768975" cy="1538883"/>
              </a:xfrm>
              <a:prstGeom prst="rect">
                <a:avLst/>
              </a:prstGeom>
              <a:blipFill>
                <a:blip r:embed="rId3"/>
                <a:stretch>
                  <a:fillRect l="-529" t="-1190" b="-4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06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C56E22-ACE7-44E7-8644-EF9A5CC3E1BF}"/>
              </a:ext>
            </a:extLst>
          </p:cNvPr>
          <p:cNvSpPr/>
          <p:nvPr/>
        </p:nvSpPr>
        <p:spPr>
          <a:xfrm>
            <a:off x="132673" y="433256"/>
            <a:ext cx="563630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385. Какие цифры необходимо вписать в клетки, чтобы округления были верными: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а)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2,3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≈ 2,3             б) 1,3          </a:t>
            </a:r>
            <a:r>
              <a:rPr lang="ru-RU" sz="3200" b="1" dirty="0">
                <a:solidFill>
                  <a:srgbClr val="211D1E"/>
                </a:solidFill>
                <a:latin typeface="Arial" panose="020B0604020202020204" pitchFamily="34" charset="0"/>
              </a:rPr>
              <a:t>  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≈ 1,4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в) 2,03        </a:t>
            </a:r>
            <a:r>
              <a:rPr lang="ru-RU" sz="32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≈ 2,04      г) 0,           </a:t>
            </a:r>
            <a:r>
              <a:rPr lang="ru-RU" sz="3200" b="1" dirty="0">
                <a:solidFill>
                  <a:srgbClr val="211D1E"/>
                </a:solidFill>
                <a:latin typeface="Arial" panose="020B0604020202020204" pitchFamily="34" charset="0"/>
              </a:rPr>
              <a:t>  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≈ 0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д) 5,60       </a:t>
            </a:r>
            <a:r>
              <a:rPr lang="ru-RU" sz="32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≈ 5,60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е) 12,08                     ≈ 12,09</a:t>
            </a:r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200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E4F9076-5C13-4029-98FD-910FBB8A6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106084"/>
              </p:ext>
            </p:extLst>
          </p:nvPr>
        </p:nvGraphicFramePr>
        <p:xfrm>
          <a:off x="827087" y="1012825"/>
          <a:ext cx="990600" cy="33528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490684140"/>
                    </a:ext>
                  </a:extLst>
                </a:gridCol>
              </a:tblGrid>
              <a:tr h="310296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966200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B1234D7-7BD6-489E-BA88-F30D04E5332C}"/>
              </a:ext>
            </a:extLst>
          </p:cNvPr>
          <p:cNvSpPr/>
          <p:nvPr/>
        </p:nvSpPr>
        <p:spPr>
          <a:xfrm>
            <a:off x="781213" y="1012825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0,1,2,3,4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8D57DD3-627C-4872-9195-F77A93983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71712"/>
              </p:ext>
            </p:extLst>
          </p:nvPr>
        </p:nvGraphicFramePr>
        <p:xfrm>
          <a:off x="3615888" y="1007650"/>
          <a:ext cx="1068179" cy="340689"/>
        </p:xfrm>
        <a:graphic>
          <a:graphicData uri="http://schemas.openxmlformats.org/drawingml/2006/table">
            <a:tbl>
              <a:tblPr/>
              <a:tblGrid>
                <a:gridCol w="1068179">
                  <a:extLst>
                    <a:ext uri="{9D8B030D-6E8A-4147-A177-3AD203B41FA5}">
                      <a16:colId xmlns:a16="http://schemas.microsoft.com/office/drawing/2014/main" val="2137764230"/>
                    </a:ext>
                  </a:extLst>
                </a:gridCol>
              </a:tblGrid>
              <a:tr h="3406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75487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EA9A905-C5A1-4D88-9EB0-63EC4E238EA2}"/>
              </a:ext>
            </a:extLst>
          </p:cNvPr>
          <p:cNvSpPr/>
          <p:nvPr/>
        </p:nvSpPr>
        <p:spPr>
          <a:xfrm>
            <a:off x="3601719" y="953789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5,6,7,8,9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9FC64C20-E762-4774-B883-32F5EBE3E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823493"/>
              </p:ext>
            </p:extLst>
          </p:nvPr>
        </p:nvGraphicFramePr>
        <p:xfrm>
          <a:off x="3798887" y="2015301"/>
          <a:ext cx="1130033" cy="338981"/>
        </p:xfrm>
        <a:graphic>
          <a:graphicData uri="http://schemas.openxmlformats.org/drawingml/2006/table">
            <a:tbl>
              <a:tblPr/>
              <a:tblGrid>
                <a:gridCol w="1130033">
                  <a:extLst>
                    <a:ext uri="{9D8B030D-6E8A-4147-A177-3AD203B41FA5}">
                      <a16:colId xmlns:a16="http://schemas.microsoft.com/office/drawing/2014/main" val="887824253"/>
                    </a:ext>
                  </a:extLst>
                </a:gridCol>
              </a:tblGrid>
              <a:tr h="338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2747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4BBE445-4977-49F7-BE12-91A9C9946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72756"/>
              </p:ext>
            </p:extLst>
          </p:nvPr>
        </p:nvGraphicFramePr>
        <p:xfrm>
          <a:off x="926294" y="1986312"/>
          <a:ext cx="1130033" cy="338981"/>
        </p:xfrm>
        <a:graphic>
          <a:graphicData uri="http://schemas.openxmlformats.org/drawingml/2006/table">
            <a:tbl>
              <a:tblPr/>
              <a:tblGrid>
                <a:gridCol w="1130033">
                  <a:extLst>
                    <a:ext uri="{9D8B030D-6E8A-4147-A177-3AD203B41FA5}">
                      <a16:colId xmlns:a16="http://schemas.microsoft.com/office/drawing/2014/main" val="887824253"/>
                    </a:ext>
                  </a:extLst>
                </a:gridCol>
              </a:tblGrid>
              <a:tr h="338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2747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D6EB4FB-232D-4826-8C20-03CFA88D4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87010"/>
              </p:ext>
            </p:extLst>
          </p:nvPr>
        </p:nvGraphicFramePr>
        <p:xfrm>
          <a:off x="3494087" y="1519888"/>
          <a:ext cx="1130033" cy="338981"/>
        </p:xfrm>
        <a:graphic>
          <a:graphicData uri="http://schemas.openxmlformats.org/drawingml/2006/table">
            <a:tbl>
              <a:tblPr/>
              <a:tblGrid>
                <a:gridCol w="1130033">
                  <a:extLst>
                    <a:ext uri="{9D8B030D-6E8A-4147-A177-3AD203B41FA5}">
                      <a16:colId xmlns:a16="http://schemas.microsoft.com/office/drawing/2014/main" val="887824253"/>
                    </a:ext>
                  </a:extLst>
                </a:gridCol>
              </a:tblGrid>
              <a:tr h="338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2747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FE1E8A7C-0489-40C2-8ABC-F4563F4DC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82129"/>
              </p:ext>
            </p:extLst>
          </p:nvPr>
        </p:nvGraphicFramePr>
        <p:xfrm>
          <a:off x="935337" y="1514744"/>
          <a:ext cx="1130033" cy="338981"/>
        </p:xfrm>
        <a:graphic>
          <a:graphicData uri="http://schemas.openxmlformats.org/drawingml/2006/table">
            <a:tbl>
              <a:tblPr/>
              <a:tblGrid>
                <a:gridCol w="1130033">
                  <a:extLst>
                    <a:ext uri="{9D8B030D-6E8A-4147-A177-3AD203B41FA5}">
                      <a16:colId xmlns:a16="http://schemas.microsoft.com/office/drawing/2014/main" val="887824253"/>
                    </a:ext>
                  </a:extLst>
                </a:gridCol>
              </a:tblGrid>
              <a:tr h="338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2747"/>
                  </a:ext>
                </a:extLst>
              </a:tr>
            </a:tbl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C58B740-1E4F-451D-8E30-1EBF3D2D36AE}"/>
              </a:ext>
            </a:extLst>
          </p:cNvPr>
          <p:cNvSpPr/>
          <p:nvPr/>
        </p:nvSpPr>
        <p:spPr>
          <a:xfrm>
            <a:off x="973979" y="1457983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5,6,7,8,9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4B1A147-DE0F-4B38-9D4E-0DDD58E867FD}"/>
              </a:ext>
            </a:extLst>
          </p:cNvPr>
          <p:cNvSpPr/>
          <p:nvPr/>
        </p:nvSpPr>
        <p:spPr>
          <a:xfrm>
            <a:off x="3846572" y="1981141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5,6,7,8,9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2E2A39-D752-41B0-A5AA-E649E81D9168}"/>
              </a:ext>
            </a:extLst>
          </p:cNvPr>
          <p:cNvSpPr/>
          <p:nvPr/>
        </p:nvSpPr>
        <p:spPr>
          <a:xfrm>
            <a:off x="926294" y="1948234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0,1,2,3,4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4C9B941-EC46-474C-9FCA-39FC849BBFFA}"/>
              </a:ext>
            </a:extLst>
          </p:cNvPr>
          <p:cNvSpPr/>
          <p:nvPr/>
        </p:nvSpPr>
        <p:spPr>
          <a:xfrm>
            <a:off x="3517929" y="1486647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1,2,3,4</a:t>
            </a:r>
          </a:p>
        </p:txBody>
      </p:sp>
    </p:spTree>
    <p:extLst>
      <p:ext uri="{BB962C8B-B14F-4D97-AF65-F5344CB8AC3E}">
        <p14:creationId xmlns:p14="http://schemas.microsoft.com/office/powerpoint/2010/main" val="366841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/>
      <p:bldP spid="9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25954</TotalTime>
  <Words>691</Words>
  <Application>Microsoft Office PowerPoint</Application>
  <PresentationFormat>Произвольный</PresentationFormat>
  <Paragraphs>99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2111</cp:revision>
  <cp:lastPrinted>2020-09-30T03:25:16Z</cp:lastPrinted>
  <dcterms:created xsi:type="dcterms:W3CDTF">2020-04-09T07:32:19Z</dcterms:created>
  <dcterms:modified xsi:type="dcterms:W3CDTF">2020-12-08T13:52:07Z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