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6"/>
  </p:notesMasterIdLst>
  <p:handoutMasterIdLst>
    <p:handoutMasterId r:id="rId17"/>
  </p:handoutMasterIdLst>
  <p:sldIdLst>
    <p:sldId id="528" r:id="rId2"/>
    <p:sldId id="1129" r:id="rId3"/>
    <p:sldId id="1160" r:id="rId4"/>
    <p:sldId id="1152" r:id="rId5"/>
    <p:sldId id="1153" r:id="rId6"/>
    <p:sldId id="1158" r:id="rId7"/>
    <p:sldId id="1122" r:id="rId8"/>
    <p:sldId id="1161" r:id="rId9"/>
    <p:sldId id="1154" r:id="rId10"/>
    <p:sldId id="1155" r:id="rId11"/>
    <p:sldId id="1156" r:id="rId12"/>
    <p:sldId id="1157" r:id="rId13"/>
    <p:sldId id="1149" r:id="rId14"/>
    <p:sldId id="480" r:id="rId15"/>
  </p:sldIdLst>
  <p:sldSz cx="5768975" cy="3244850"/>
  <p:notesSz cx="9866313" cy="6735763"/>
  <p:custDataLst>
    <p:tags r:id="rId1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CFC"/>
    <a:srgbClr val="0066CC"/>
    <a:srgbClr val="00A859"/>
    <a:srgbClr val="F0FFFF"/>
    <a:srgbClr val="FFFCFF"/>
    <a:srgbClr val="EFE4F0"/>
    <a:srgbClr val="5FCBEF"/>
    <a:srgbClr val="00C695"/>
    <a:srgbClr val="000000"/>
    <a:srgbClr val="BAD7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86372" autoAdjust="0"/>
  </p:normalViewPr>
  <p:slideViewPr>
    <p:cSldViewPr>
      <p:cViewPr varScale="1">
        <p:scale>
          <a:sx n="128" d="100"/>
          <a:sy n="128" d="100"/>
        </p:scale>
        <p:origin x="984" y="120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288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0170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9161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5421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8693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14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86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1288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88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2804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028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1833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0349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670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07.12.2020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12/7/2020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450953" y="1166514"/>
            <a:ext cx="3016455" cy="1986435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18407">
              <a:spcBef>
                <a:spcPts val="110"/>
              </a:spcBef>
            </a:pP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ЗАПИСЬ</a:t>
            </a:r>
          </a:p>
          <a:p>
            <a:pPr marL="18407">
              <a:spcBef>
                <a:spcPts val="110"/>
              </a:spcBef>
            </a:pP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ДЕСЯТИЧНОЙ</a:t>
            </a:r>
          </a:p>
          <a:p>
            <a:pPr marL="18407">
              <a:spcBef>
                <a:spcPts val="110"/>
              </a:spcBef>
            </a:pP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ДРОБИ В ВИДЕ</a:t>
            </a:r>
          </a:p>
          <a:p>
            <a:pPr marL="18407">
              <a:spcBef>
                <a:spcPts val="110"/>
              </a:spcBef>
            </a:pP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СУММЫ РАЗРЯДНЫХ</a:t>
            </a:r>
          </a:p>
          <a:p>
            <a:pPr marL="18407">
              <a:spcBef>
                <a:spcPts val="110"/>
              </a:spcBef>
            </a:pP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ЕДИНИЦ</a:t>
            </a:r>
            <a:endParaRPr lang="ru-RU" sz="2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98757" y="1429877"/>
            <a:ext cx="304799" cy="150754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71EBCBC-249D-424E-A56C-4DDBCDD817D2}"/>
              </a:ext>
            </a:extLst>
          </p:cNvPr>
          <p:cNvSpPr/>
          <p:nvPr/>
        </p:nvSpPr>
        <p:spPr>
          <a:xfrm>
            <a:off x="4775747" y="2917825"/>
            <a:ext cx="850490" cy="246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65B4C4B-8D5C-4FA8-910E-FD28021DC3FA}"/>
              </a:ext>
            </a:extLst>
          </p:cNvPr>
          <p:cNvSpPr/>
          <p:nvPr/>
        </p:nvSpPr>
        <p:spPr>
          <a:xfrm>
            <a:off x="5066783" y="2722420"/>
            <a:ext cx="531950" cy="171233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Десятичные дроби. Сложение и вычитание десятичных дробей | Уроки">
            <a:extLst>
              <a:ext uri="{FF2B5EF4-FFF2-40B4-BE49-F238E27FC236}">
                <a16:creationId xmlns:a16="http://schemas.microsoft.com/office/drawing/2014/main" id="{4D4A456B-2F06-49AF-9E63-412F8418C3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4" b="12721"/>
          <a:stretch/>
        </p:blipFill>
        <p:spPr bwMode="auto">
          <a:xfrm>
            <a:off x="3223481" y="1121428"/>
            <a:ext cx="2503488" cy="1815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081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8FE22EA-E265-4646-A6F6-5891AC1A7F1F}"/>
              </a:ext>
            </a:extLst>
          </p:cNvPr>
          <p:cNvSpPr/>
          <p:nvPr/>
        </p:nvSpPr>
        <p:spPr>
          <a:xfrm>
            <a:off x="141287" y="382560"/>
            <a:ext cx="544142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358. Выполните действия: </a:t>
            </a:r>
          </a:p>
          <a:p>
            <a:pPr algn="just"/>
            <a:r>
              <a:rPr lang="pt-BR" sz="1400" b="1" dirty="0">
                <a:solidFill>
                  <a:srgbClr val="211D1E"/>
                </a:solidFill>
                <a:latin typeface="Arial" panose="020B0604020202020204" pitchFamily="34" charset="0"/>
              </a:rPr>
              <a:t>a) 2,6 + 3,8 + 3,7 + 0,5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</a:t>
            </a:r>
            <a:r>
              <a:rPr lang="pt-BR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б) 6,5 – 2,3 + 3,1 – 2,5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в) 18 – (1,5 + 0,04) – 6,56       г) (3,09 + 4,08) – (23 – 20,7) </a:t>
            </a:r>
            <a:endParaRPr lang="ru-RU" sz="14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9A3D4DB-348F-44D2-9795-F239AEB41D03}"/>
              </a:ext>
            </a:extLst>
          </p:cNvPr>
          <p:cNvSpPr/>
          <p:nvPr/>
        </p:nvSpPr>
        <p:spPr>
          <a:xfrm>
            <a:off x="0" y="1112227"/>
            <a:ext cx="296587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a) 2,6 + 3,8 + 3,7 + 0,5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= 10,6 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75649BA-1F8E-4086-B8C5-49C835079E28}"/>
              </a:ext>
            </a:extLst>
          </p:cNvPr>
          <p:cNvSpPr/>
          <p:nvPr/>
        </p:nvSpPr>
        <p:spPr>
          <a:xfrm>
            <a:off x="141287" y="1345374"/>
            <a:ext cx="7104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1) 2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6</a:t>
            </a:r>
            <a:endParaRPr lang="ru-RU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ru-RU" sz="1600" b="1" u="sng" dirty="0">
                <a:solidFill>
                  <a:srgbClr val="000000"/>
                </a:solidFill>
                <a:latin typeface="Arial" panose="020B0604020202020204" pitchFamily="34" charset="0"/>
              </a:rPr>
              <a:t>3,8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6,4</a:t>
            </a:r>
            <a:endParaRPr lang="ru-RU" sz="16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0C94531-E8EA-45A5-AA84-525EC7A2C2A4}"/>
              </a:ext>
            </a:extLst>
          </p:cNvPr>
          <p:cNvSpPr/>
          <p:nvPr/>
        </p:nvSpPr>
        <p:spPr>
          <a:xfrm>
            <a:off x="848632" y="1347841"/>
            <a:ext cx="7104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6,4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ru-RU" sz="1600" b="1" u="sng" dirty="0">
                <a:solidFill>
                  <a:srgbClr val="000000"/>
                </a:solidFill>
                <a:latin typeface="Arial" panose="020B0604020202020204" pitchFamily="34" charset="0"/>
              </a:rPr>
              <a:t>3,7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10,1</a:t>
            </a:r>
            <a:endParaRPr lang="ru-RU" sz="16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36DC312-6D61-476D-8424-8494B04D1701}"/>
              </a:ext>
            </a:extLst>
          </p:cNvPr>
          <p:cNvSpPr/>
          <p:nvPr/>
        </p:nvSpPr>
        <p:spPr>
          <a:xfrm>
            <a:off x="1554960" y="1347841"/>
            <a:ext cx="8242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10,1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  </a:t>
            </a:r>
            <a:r>
              <a:rPr lang="ru-RU" sz="1600" b="1" u="sng" dirty="0">
                <a:solidFill>
                  <a:srgbClr val="000000"/>
                </a:solidFill>
                <a:latin typeface="Arial" panose="020B0604020202020204" pitchFamily="34" charset="0"/>
              </a:rPr>
              <a:t>0,5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10,6</a:t>
            </a:r>
            <a:endParaRPr lang="ru-RU" sz="1600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D1B964B7-903A-4BEA-9CF2-ED5030DFDA3C}"/>
              </a:ext>
            </a:extLst>
          </p:cNvPr>
          <p:cNvSpPr/>
          <p:nvPr/>
        </p:nvSpPr>
        <p:spPr>
          <a:xfrm>
            <a:off x="178573" y="1505762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FF874DA8-9636-4605-9803-59F4787F5D50}"/>
              </a:ext>
            </a:extLst>
          </p:cNvPr>
          <p:cNvSpPr/>
          <p:nvPr/>
        </p:nvSpPr>
        <p:spPr>
          <a:xfrm>
            <a:off x="881795" y="1492732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F86E0C6-E3ED-4519-A580-2A94BE7E49B4}"/>
              </a:ext>
            </a:extLst>
          </p:cNvPr>
          <p:cNvSpPr/>
          <p:nvPr/>
        </p:nvSpPr>
        <p:spPr>
          <a:xfrm>
            <a:off x="1711802" y="1481559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B638F60-2057-4AA2-8451-7EA64EE2E3C8}"/>
              </a:ext>
            </a:extLst>
          </p:cNvPr>
          <p:cNvSpPr/>
          <p:nvPr/>
        </p:nvSpPr>
        <p:spPr>
          <a:xfrm>
            <a:off x="2862001" y="1070276"/>
            <a:ext cx="29097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б) 6,5 – 2,3 + 3,1 – 2,5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= 4,8 </a:t>
            </a:r>
            <a:r>
              <a:rPr lang="pt-B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BFCA1554-6481-46A9-826D-FA28201FF445}"/>
              </a:ext>
            </a:extLst>
          </p:cNvPr>
          <p:cNvSpPr/>
          <p:nvPr/>
        </p:nvSpPr>
        <p:spPr>
          <a:xfrm>
            <a:off x="2852040" y="1345373"/>
            <a:ext cx="7104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1) 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6,5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ru-RU" sz="1600" b="1" u="sng" dirty="0">
                <a:solidFill>
                  <a:srgbClr val="000000"/>
                </a:solidFill>
                <a:latin typeface="Arial" panose="020B0604020202020204" pitchFamily="34" charset="0"/>
              </a:rPr>
              <a:t>2,3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4,2</a:t>
            </a:r>
            <a:endParaRPr lang="ru-RU" sz="160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8E39359-1CC1-487F-9308-0BFA90764AC0}"/>
              </a:ext>
            </a:extLst>
          </p:cNvPr>
          <p:cNvSpPr/>
          <p:nvPr/>
        </p:nvSpPr>
        <p:spPr>
          <a:xfrm>
            <a:off x="3558344" y="1314855"/>
            <a:ext cx="7104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4,2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ru-RU" sz="1600" b="1" u="sng" dirty="0">
                <a:solidFill>
                  <a:srgbClr val="000000"/>
                </a:solidFill>
                <a:latin typeface="Arial" panose="020B0604020202020204" pitchFamily="34" charset="0"/>
              </a:rPr>
              <a:t>3,1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7,3</a:t>
            </a:r>
            <a:endParaRPr lang="ru-RU" sz="1600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C6664C15-5A54-443C-883C-E55DB344AED0}"/>
              </a:ext>
            </a:extLst>
          </p:cNvPr>
          <p:cNvSpPr/>
          <p:nvPr/>
        </p:nvSpPr>
        <p:spPr>
          <a:xfrm>
            <a:off x="4278756" y="1307675"/>
            <a:ext cx="7104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7,3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ru-RU" sz="1600" b="1" u="sng" dirty="0">
                <a:solidFill>
                  <a:srgbClr val="000000"/>
                </a:solidFill>
                <a:latin typeface="Arial" panose="020B0604020202020204" pitchFamily="34" charset="0"/>
              </a:rPr>
              <a:t>2,5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4,8</a:t>
            </a:r>
            <a:endParaRPr lang="ru-RU" sz="1600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01EB1F4-FF61-4DA8-8A24-5986A6959745}"/>
              </a:ext>
            </a:extLst>
          </p:cNvPr>
          <p:cNvSpPr/>
          <p:nvPr/>
        </p:nvSpPr>
        <p:spPr>
          <a:xfrm>
            <a:off x="-74555" y="2049044"/>
            <a:ext cx="315983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в) 18 – (1,5 + 0,04) – 6,56 = 9,9 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DE43A9F1-4B7C-43A2-81D1-0116D8A9F3B6}"/>
              </a:ext>
            </a:extLst>
          </p:cNvPr>
          <p:cNvSpPr/>
          <p:nvPr/>
        </p:nvSpPr>
        <p:spPr>
          <a:xfrm>
            <a:off x="141287" y="2329483"/>
            <a:ext cx="8242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1,5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0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ru-RU" sz="1600" b="1" u="sng" dirty="0">
                <a:solidFill>
                  <a:srgbClr val="000000"/>
                </a:solidFill>
                <a:latin typeface="Arial" panose="020B0604020202020204" pitchFamily="34" charset="0"/>
              </a:rPr>
              <a:t>0,04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1,54</a:t>
            </a:r>
            <a:endParaRPr lang="ru-RU" sz="1600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1844D49-4A2D-4BDD-86F9-BC348D7F43B5}"/>
              </a:ext>
            </a:extLst>
          </p:cNvPr>
          <p:cNvSpPr/>
          <p:nvPr/>
        </p:nvSpPr>
        <p:spPr>
          <a:xfrm>
            <a:off x="1026593" y="2361602"/>
            <a:ext cx="93807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18,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00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  </a:t>
            </a:r>
            <a:r>
              <a:rPr lang="ru-RU" sz="1600" b="1" u="sng" dirty="0">
                <a:solidFill>
                  <a:srgbClr val="000000"/>
                </a:solidFill>
                <a:latin typeface="Arial" panose="020B0604020202020204" pitchFamily="34" charset="0"/>
              </a:rPr>
              <a:t>1,54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16,46</a:t>
            </a:r>
            <a:endParaRPr lang="ru-RU" sz="1600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EE5D82A4-9394-4C14-A441-0F9AC1A9A262}"/>
              </a:ext>
            </a:extLst>
          </p:cNvPr>
          <p:cNvSpPr/>
          <p:nvPr/>
        </p:nvSpPr>
        <p:spPr>
          <a:xfrm>
            <a:off x="1967092" y="2361602"/>
            <a:ext cx="93807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16,46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  </a:t>
            </a:r>
            <a:r>
              <a:rPr lang="ru-RU" sz="1600" b="1" u="sng" dirty="0">
                <a:solidFill>
                  <a:srgbClr val="000000"/>
                </a:solidFill>
                <a:latin typeface="Arial" panose="020B0604020202020204" pitchFamily="34" charset="0"/>
              </a:rPr>
              <a:t>6,56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  9,90</a:t>
            </a:r>
            <a:endParaRPr lang="ru-RU" sz="1600" dirty="0"/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247BCE8B-14BB-4004-9F90-BE615C0E6C36}"/>
              </a:ext>
            </a:extLst>
          </p:cNvPr>
          <p:cNvCxnSpPr/>
          <p:nvPr/>
        </p:nvCxnSpPr>
        <p:spPr>
          <a:xfrm>
            <a:off x="2655887" y="2955083"/>
            <a:ext cx="180149" cy="1151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B82908A0-A5F6-4408-80CE-43AEBF556E5E}"/>
              </a:ext>
            </a:extLst>
          </p:cNvPr>
          <p:cNvSpPr/>
          <p:nvPr/>
        </p:nvSpPr>
        <p:spPr>
          <a:xfrm>
            <a:off x="2969673" y="2049044"/>
            <a:ext cx="28829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г) (3,09 + 4,08)–(23 – 20,7)= 4,87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FBA2156E-8780-43B4-A527-2DF1A6E03B03}"/>
              </a:ext>
            </a:extLst>
          </p:cNvPr>
          <p:cNvSpPr/>
          <p:nvPr/>
        </p:nvSpPr>
        <p:spPr>
          <a:xfrm>
            <a:off x="3112698" y="2356425"/>
            <a:ext cx="8242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3,09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ru-RU" sz="1600" b="1" u="sng" dirty="0">
                <a:solidFill>
                  <a:srgbClr val="000000"/>
                </a:solidFill>
                <a:latin typeface="Arial" panose="020B0604020202020204" pitchFamily="34" charset="0"/>
              </a:rPr>
              <a:t>4,08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7,17</a:t>
            </a:r>
            <a:endParaRPr lang="ru-RU" sz="1600" dirty="0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5CE2DEA4-471A-4C9B-BD3D-420713FBDAF6}"/>
              </a:ext>
            </a:extLst>
          </p:cNvPr>
          <p:cNvSpPr/>
          <p:nvPr/>
        </p:nvSpPr>
        <p:spPr>
          <a:xfrm>
            <a:off x="3959820" y="2373044"/>
            <a:ext cx="8242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23,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0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ru-RU" sz="1600" b="1" u="sng" dirty="0">
                <a:solidFill>
                  <a:srgbClr val="000000"/>
                </a:solidFill>
                <a:latin typeface="Arial" panose="020B0604020202020204" pitchFamily="34" charset="0"/>
              </a:rPr>
              <a:t>20,7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  2,3</a:t>
            </a:r>
            <a:endParaRPr lang="ru-RU" sz="1600" dirty="0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E6ECF38A-F9F6-474D-9185-F666B86C2280}"/>
              </a:ext>
            </a:extLst>
          </p:cNvPr>
          <p:cNvSpPr/>
          <p:nvPr/>
        </p:nvSpPr>
        <p:spPr>
          <a:xfrm>
            <a:off x="4826842" y="2361602"/>
            <a:ext cx="8242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7,17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ru-RU" sz="1600" b="1" u="sng" dirty="0">
                <a:solidFill>
                  <a:srgbClr val="000000"/>
                </a:solidFill>
                <a:latin typeface="Arial" panose="020B0604020202020204" pitchFamily="34" charset="0"/>
              </a:rPr>
              <a:t>2,3</a:t>
            </a:r>
            <a:r>
              <a:rPr lang="ru-RU" sz="1600" b="1" u="sng" dirty="0">
                <a:solidFill>
                  <a:srgbClr val="0070C0"/>
                </a:solidFill>
                <a:latin typeface="Arial" panose="020B0604020202020204" pitchFamily="34" charset="0"/>
              </a:rPr>
              <a:t>0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4,87</a:t>
            </a:r>
            <a:endParaRPr lang="ru-RU" sz="1600" dirty="0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F2F04C27-5BDD-4E49-B808-A3C26BE73618}"/>
              </a:ext>
            </a:extLst>
          </p:cNvPr>
          <p:cNvSpPr/>
          <p:nvPr/>
        </p:nvSpPr>
        <p:spPr>
          <a:xfrm>
            <a:off x="3669099" y="1477027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2E545DAB-7E42-4187-B659-52469D1DD6EC}"/>
              </a:ext>
            </a:extLst>
          </p:cNvPr>
          <p:cNvSpPr/>
          <p:nvPr/>
        </p:nvSpPr>
        <p:spPr>
          <a:xfrm>
            <a:off x="184090" y="2492958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DF50F230-A4EC-47B1-A655-F0521EF57C76}"/>
              </a:ext>
            </a:extLst>
          </p:cNvPr>
          <p:cNvSpPr/>
          <p:nvPr/>
        </p:nvSpPr>
        <p:spPr>
          <a:xfrm>
            <a:off x="3190449" y="2495921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5CC54322-9609-42A1-8EEE-75D1F9426892}"/>
              </a:ext>
            </a:extLst>
          </p:cNvPr>
          <p:cNvSpPr/>
          <p:nvPr/>
        </p:nvSpPr>
        <p:spPr>
          <a:xfrm>
            <a:off x="2925994" y="147668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FFA40DB8-1F66-4901-BF45-8F6543A77C7C}"/>
              </a:ext>
            </a:extLst>
          </p:cNvPr>
          <p:cNvSpPr/>
          <p:nvPr/>
        </p:nvSpPr>
        <p:spPr>
          <a:xfrm>
            <a:off x="4347171" y="138432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57CCD1CC-FF2D-4B43-9376-4FFB975D4647}"/>
              </a:ext>
            </a:extLst>
          </p:cNvPr>
          <p:cNvSpPr/>
          <p:nvPr/>
        </p:nvSpPr>
        <p:spPr>
          <a:xfrm>
            <a:off x="1212626" y="248584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35A7CECB-448C-4E14-AF7E-CFB4F449B438}"/>
              </a:ext>
            </a:extLst>
          </p:cNvPr>
          <p:cNvSpPr/>
          <p:nvPr/>
        </p:nvSpPr>
        <p:spPr>
          <a:xfrm>
            <a:off x="2127238" y="248584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3BC62B74-E875-47F9-A14D-96289E66188E}"/>
              </a:ext>
            </a:extLst>
          </p:cNvPr>
          <p:cNvSpPr/>
          <p:nvPr/>
        </p:nvSpPr>
        <p:spPr>
          <a:xfrm>
            <a:off x="3975242" y="2484899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02834410-AE3F-41B9-87AC-62039AC10CD9}"/>
              </a:ext>
            </a:extLst>
          </p:cNvPr>
          <p:cNvSpPr/>
          <p:nvPr/>
        </p:nvSpPr>
        <p:spPr>
          <a:xfrm>
            <a:off x="4926068" y="2436693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4032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9BE2974-895A-4CC8-8932-8F9267A896B5}"/>
              </a:ext>
            </a:extLst>
          </p:cNvPr>
          <p:cNvSpPr/>
          <p:nvPr/>
        </p:nvSpPr>
        <p:spPr>
          <a:xfrm>
            <a:off x="0" y="409053"/>
            <a:ext cx="57673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359. Какому числу равна сумма разрядных слагаемых?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a) 0,4 + 0,06 + 0,009            б) 0,1 + 0,006 + 0,0003        в) 8 + 0,5 + 0,01 +0,005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г) 4 + 0,1 + 0,02 + 0,0004    д) 20 + 2 + 0,3 + 0,007          е) 50 + 6 + 0,06 +0,007 </a:t>
            </a:r>
            <a:endParaRPr lang="ru-RU" sz="12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1A0FB3C-275E-4177-9138-22CCC0179A64}"/>
              </a:ext>
            </a:extLst>
          </p:cNvPr>
          <p:cNvSpPr/>
          <p:nvPr/>
        </p:nvSpPr>
        <p:spPr>
          <a:xfrm>
            <a:off x="793" y="1050127"/>
            <a:ext cx="38742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а) 0,4 + 0,06 + 0,009 = 0,469            б) 0,1 + 0,006 + 0,0003 = 0,1063       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в) 8 + 0,5 + 0,01 + 0,005 = 8,515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г) 4 + 0,1 + 0,02 + 0,0004 = 4,1204  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д) 20 + 2 + 0,3 + 0,007 = 22,307         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е) 50 + 6 + 0,06 +0,007 = 56,067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8F7D312-D2F1-48E2-A4F7-1906CA4D5492}"/>
              </a:ext>
            </a:extLst>
          </p:cNvPr>
          <p:cNvSpPr/>
          <p:nvPr/>
        </p:nvSpPr>
        <p:spPr>
          <a:xfrm>
            <a:off x="4256087" y="1050916"/>
            <a:ext cx="115929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а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0,4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00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0,06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0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ru-RU" sz="1600" b="1" u="sng" dirty="0">
                <a:solidFill>
                  <a:srgbClr val="000000"/>
                </a:solidFill>
                <a:latin typeface="Arial" panose="020B0604020202020204" pitchFamily="34" charset="0"/>
              </a:rPr>
              <a:t>0,009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0,469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FDD13A3-6F1B-4D5D-9B2C-1D726DF5531A}"/>
              </a:ext>
            </a:extLst>
          </p:cNvPr>
          <p:cNvSpPr/>
          <p:nvPr/>
        </p:nvSpPr>
        <p:spPr>
          <a:xfrm>
            <a:off x="4256087" y="1315163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017443B-8BA8-4648-94B2-E404DEE91D27}"/>
              </a:ext>
            </a:extLst>
          </p:cNvPr>
          <p:cNvSpPr/>
          <p:nvPr/>
        </p:nvSpPr>
        <p:spPr>
          <a:xfrm>
            <a:off x="4256087" y="2104139"/>
            <a:ext cx="127470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д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22,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000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  0,3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00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  </a:t>
            </a:r>
            <a:r>
              <a:rPr lang="ru-RU" sz="1600" b="1" u="sng" dirty="0">
                <a:solidFill>
                  <a:srgbClr val="000000"/>
                </a:solidFill>
                <a:latin typeface="Arial" panose="020B0604020202020204" pitchFamily="34" charset="0"/>
              </a:rPr>
              <a:t>0,007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22,307</a:t>
            </a:r>
          </a:p>
        </p:txBody>
      </p:sp>
    </p:spTree>
    <p:extLst>
      <p:ext uri="{BB962C8B-B14F-4D97-AF65-F5344CB8AC3E}">
        <p14:creationId xmlns:p14="http://schemas.microsoft.com/office/powerpoint/2010/main" val="1266698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D3EF30D-C1E0-4047-A058-E7B9B9293F2B}"/>
              </a:ext>
            </a:extLst>
          </p:cNvPr>
          <p:cNvSpPr/>
          <p:nvPr/>
        </p:nvSpPr>
        <p:spPr>
          <a:xfrm>
            <a:off x="37943" y="479425"/>
            <a:ext cx="566594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360.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Представьте десятичную дробь в виде суммы разрядных слагаемых: a) 8,64     б) 7,532        в) 6,2703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Образец:</a:t>
            </a:r>
            <a:r>
              <a:rPr lang="ru-RU" b="1" dirty="0">
                <a:solidFill>
                  <a:srgbClr val="92258F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61,795 = 60 + 1 + 0,7 + 0,09 + 0,005.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75F578B-922D-4906-8892-A3718DB6D685}"/>
              </a:ext>
            </a:extLst>
          </p:cNvPr>
          <p:cNvSpPr/>
          <p:nvPr/>
        </p:nvSpPr>
        <p:spPr>
          <a:xfrm>
            <a:off x="712787" y="1457375"/>
            <a:ext cx="43433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а) 8,64 = 8 + 0,6 + 0,04</a:t>
            </a:r>
          </a:p>
          <a:p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б) 7,532 = 7 + 0,5 + 0,03 + 0,002</a:t>
            </a:r>
          </a:p>
          <a:p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в) 6,2703 = 6 + 0,2 + 0,07 + 0,0003 </a:t>
            </a:r>
            <a:endParaRPr lang="ru-RU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857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B270F6A-E7EA-4AEF-8FEE-C5A43508C4ED}"/>
              </a:ext>
            </a:extLst>
          </p:cNvPr>
          <p:cNvSpPr/>
          <p:nvPr/>
        </p:nvSpPr>
        <p:spPr>
          <a:xfrm>
            <a:off x="65087" y="327025"/>
            <a:ext cx="56388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361.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В первом саду было собрано 2,72 т яблок, а во втором на 1,01 т меньше, чем в первом. Сколько всего яблок было собрано? </a:t>
            </a:r>
            <a:endParaRPr lang="ru-RU" sz="1400" b="1" dirty="0">
              <a:solidFill>
                <a:srgbClr val="211D1E"/>
              </a:solidFill>
              <a:latin typeface="Arial" panose="020B0604020202020204" pitchFamily="34" charset="0"/>
            </a:endParaRPr>
          </a:p>
        </p:txBody>
      </p:sp>
      <p:pic>
        <p:nvPicPr>
          <p:cNvPr id="1026" name="Picture 2" descr="Лучшие сорта яблонь для Подмосковья: описание с фото, выращивание и уход,  отзывы">
            <a:extLst>
              <a:ext uri="{FF2B5EF4-FFF2-40B4-BE49-F238E27FC236}">
                <a16:creationId xmlns:a16="http://schemas.microsoft.com/office/drawing/2014/main" id="{3D529FFF-9581-4D3E-9614-B3EDC844F4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287" y="881024"/>
            <a:ext cx="2514600" cy="2036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B1B9EFC-DD83-48B9-AA96-F5A68A743413}"/>
              </a:ext>
            </a:extLst>
          </p:cNvPr>
          <p:cNvSpPr/>
          <p:nvPr/>
        </p:nvSpPr>
        <p:spPr>
          <a:xfrm>
            <a:off x="-12236" y="924213"/>
            <a:ext cx="3115533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1 сад – 2,72 т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 сад - ? на 1,01 т меньше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 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1) 2,72 – 1,01 = 1,71 (т) – со 2 сада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2) 2,72 + 1,71 = 4,43 (т) – всего 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5" name="Стрелка: изогнутая вверх 4">
            <a:extLst>
              <a:ext uri="{FF2B5EF4-FFF2-40B4-BE49-F238E27FC236}">
                <a16:creationId xmlns:a16="http://schemas.microsoft.com/office/drawing/2014/main" id="{119211B7-C897-4727-9482-0523A22AC38A}"/>
              </a:ext>
            </a:extLst>
          </p:cNvPr>
          <p:cNvSpPr/>
          <p:nvPr/>
        </p:nvSpPr>
        <p:spPr>
          <a:xfrm rot="16200000">
            <a:off x="2230662" y="1086971"/>
            <a:ext cx="381000" cy="1524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Правая фигурная скобка 5">
            <a:extLst>
              <a:ext uri="{FF2B5EF4-FFF2-40B4-BE49-F238E27FC236}">
                <a16:creationId xmlns:a16="http://schemas.microsoft.com/office/drawing/2014/main" id="{5B6D9335-F16C-4351-BABB-E600D592739D}"/>
              </a:ext>
            </a:extLst>
          </p:cNvPr>
          <p:cNvSpPr/>
          <p:nvPr/>
        </p:nvSpPr>
        <p:spPr>
          <a:xfrm>
            <a:off x="2497362" y="972671"/>
            <a:ext cx="234725" cy="423512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15A7E37-3A7C-4218-90C0-08FEF3B64354}"/>
              </a:ext>
            </a:extLst>
          </p:cNvPr>
          <p:cNvSpPr/>
          <p:nvPr/>
        </p:nvSpPr>
        <p:spPr>
          <a:xfrm>
            <a:off x="2632655" y="999761"/>
            <a:ext cx="5036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? т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E2D784C4-46A2-4DC6-AD9C-D2D3BA7EA0E0}"/>
              </a:ext>
            </a:extLst>
          </p:cNvPr>
          <p:cNvSpPr/>
          <p:nvPr/>
        </p:nvSpPr>
        <p:spPr>
          <a:xfrm>
            <a:off x="65087" y="2086828"/>
            <a:ext cx="8242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2,72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ru-RU" sz="1600" b="1" u="sng" dirty="0">
                <a:solidFill>
                  <a:srgbClr val="000000"/>
                </a:solidFill>
                <a:latin typeface="Arial" panose="020B0604020202020204" pitchFamily="34" charset="0"/>
              </a:rPr>
              <a:t>1,01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1,71</a:t>
            </a:r>
            <a:endParaRPr lang="ru-RU" sz="1600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00DC24D-AA4B-4DA0-BA94-EEC47C60E86A}"/>
              </a:ext>
            </a:extLst>
          </p:cNvPr>
          <p:cNvSpPr/>
          <p:nvPr/>
        </p:nvSpPr>
        <p:spPr>
          <a:xfrm>
            <a:off x="889352" y="2087258"/>
            <a:ext cx="8242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2,72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ru-RU" sz="1600" b="1" u="sng" dirty="0">
                <a:solidFill>
                  <a:srgbClr val="000000"/>
                </a:solidFill>
                <a:latin typeface="Arial" panose="020B0604020202020204" pitchFamily="34" charset="0"/>
              </a:rPr>
              <a:t>1,71</a:t>
            </a:r>
          </a:p>
          <a:p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   4,43</a:t>
            </a:r>
            <a:endParaRPr lang="ru-RU" sz="16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DC77461-7641-459A-A228-5B5B396A4569}"/>
              </a:ext>
            </a:extLst>
          </p:cNvPr>
          <p:cNvSpPr/>
          <p:nvPr/>
        </p:nvSpPr>
        <p:spPr>
          <a:xfrm>
            <a:off x="0" y="2853293"/>
            <a:ext cx="4135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4,43 тонны яблок собрали </a:t>
            </a:r>
          </a:p>
        </p:txBody>
      </p:sp>
    </p:spTree>
    <p:extLst>
      <p:ext uri="{BB962C8B-B14F-4D97-AF65-F5344CB8AC3E}">
        <p14:creationId xmlns:p14="http://schemas.microsoft.com/office/powerpoint/2010/main" val="941735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CCB1274E-3BA8-4E49-8A86-48C37C5A590C}"/>
              </a:ext>
            </a:extLst>
          </p:cNvPr>
          <p:cNvSpPr/>
          <p:nvPr/>
        </p:nvSpPr>
        <p:spPr>
          <a:xfrm rot="18699191">
            <a:off x="1684839" y="1680662"/>
            <a:ext cx="875294" cy="48379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18C8DC4-8EB4-44C6-BEFC-E23E4727ADDE}"/>
              </a:ext>
            </a:extLst>
          </p:cNvPr>
          <p:cNvSpPr/>
          <p:nvPr/>
        </p:nvSpPr>
        <p:spPr>
          <a:xfrm>
            <a:off x="649678" y="1161126"/>
            <a:ext cx="1472809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D878222-8F5E-4C88-9EE1-20D40E3EB359}"/>
              </a:ext>
            </a:extLst>
          </p:cNvPr>
          <p:cNvSpPr/>
          <p:nvPr/>
        </p:nvSpPr>
        <p:spPr>
          <a:xfrm>
            <a:off x="1131887" y="990059"/>
            <a:ext cx="1066800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A95F779-BE84-4E68-B193-BBA3F30F202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87"/>
          <a:stretch/>
        </p:blipFill>
        <p:spPr>
          <a:xfrm>
            <a:off x="126147" y="555625"/>
            <a:ext cx="5642827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2DD7819-5FBA-4154-86BC-1172577D3507}"/>
              </a:ext>
            </a:extLst>
          </p:cNvPr>
          <p:cNvSpPr/>
          <p:nvPr/>
        </p:nvSpPr>
        <p:spPr>
          <a:xfrm>
            <a:off x="217487" y="409053"/>
            <a:ext cx="914400" cy="108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7CA5E5D-BCD2-4706-A4D8-30AD49C3EAED}"/>
              </a:ext>
            </a:extLst>
          </p:cNvPr>
          <p:cNvSpPr/>
          <p:nvPr/>
        </p:nvSpPr>
        <p:spPr>
          <a:xfrm>
            <a:off x="0" y="446988"/>
            <a:ext cx="217487" cy="1848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DBEB454-78FE-4F35-BB6F-94FBF9F5E69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314" t="2439" r="1129"/>
          <a:stretch/>
        </p:blipFill>
        <p:spPr>
          <a:xfrm>
            <a:off x="217487" y="446988"/>
            <a:ext cx="5486401" cy="2699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539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2DD7819-5FBA-4154-86BC-1172577D3507}"/>
              </a:ext>
            </a:extLst>
          </p:cNvPr>
          <p:cNvSpPr/>
          <p:nvPr/>
        </p:nvSpPr>
        <p:spPr>
          <a:xfrm>
            <a:off x="217487" y="409053"/>
            <a:ext cx="914400" cy="108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7CA5E5D-BCD2-4706-A4D8-30AD49C3EAED}"/>
              </a:ext>
            </a:extLst>
          </p:cNvPr>
          <p:cNvSpPr/>
          <p:nvPr/>
        </p:nvSpPr>
        <p:spPr>
          <a:xfrm>
            <a:off x="0" y="446988"/>
            <a:ext cx="217487" cy="1848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58D0A8C-5B36-441C-96B0-34D7EBFDE0C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3" b="3454"/>
          <a:stretch/>
        </p:blipFill>
        <p:spPr>
          <a:xfrm>
            <a:off x="476461" y="390586"/>
            <a:ext cx="3821113" cy="1760503"/>
          </a:xfrm>
          <a:prstGeom prst="rect">
            <a:avLst/>
          </a:prstGeom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CDF3D28A-8A51-46B1-A75A-16331FA232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798837"/>
              </p:ext>
            </p:extLst>
          </p:nvPr>
        </p:nvGraphicFramePr>
        <p:xfrm>
          <a:off x="1326630" y="2151089"/>
          <a:ext cx="2853257" cy="221298"/>
        </p:xfrm>
        <a:graphic>
          <a:graphicData uri="http://schemas.openxmlformats.org/drawingml/2006/table">
            <a:tbl>
              <a:tblPr/>
              <a:tblGrid>
                <a:gridCol w="2853257">
                  <a:extLst>
                    <a:ext uri="{9D8B030D-6E8A-4147-A177-3AD203B41FA5}">
                      <a16:colId xmlns:a16="http://schemas.microsoft.com/office/drawing/2014/main" val="3517142673"/>
                    </a:ext>
                  </a:extLst>
                </a:gridCol>
              </a:tblGrid>
              <a:tr h="19487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9663574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88C885C6-BCB5-4B5D-895C-F8558C3CAF83}"/>
                  </a:ext>
                </a:extLst>
              </p:cNvPr>
              <p:cNvSpPr/>
              <p:nvPr/>
            </p:nvSpPr>
            <p:spPr>
              <a:xfrm>
                <a:off x="617782" y="2080823"/>
                <a:ext cx="708848" cy="3618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2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346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𝟔𝟕𝟓</m:t>
                        </m:r>
                      </m:num>
                      <m:den>
                        <m:r>
                          <a:rPr lang="ru-RU" sz="1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88C885C6-BCB5-4B5D-895C-F8558C3CAF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82" y="2080823"/>
                <a:ext cx="708848" cy="3618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EB3DF843-6F63-4A6E-81C8-DBC9448E0D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265337"/>
              </p:ext>
            </p:extLst>
          </p:nvPr>
        </p:nvGraphicFramePr>
        <p:xfrm>
          <a:off x="1573967" y="2158584"/>
          <a:ext cx="243720" cy="221298"/>
        </p:xfrm>
        <a:graphic>
          <a:graphicData uri="http://schemas.openxmlformats.org/drawingml/2006/table">
            <a:tbl>
              <a:tblPr/>
              <a:tblGrid>
                <a:gridCol w="243720">
                  <a:extLst>
                    <a:ext uri="{9D8B030D-6E8A-4147-A177-3AD203B41FA5}">
                      <a16:colId xmlns:a16="http://schemas.microsoft.com/office/drawing/2014/main" val="367331830"/>
                    </a:ext>
                  </a:extLst>
                </a:gridCol>
              </a:tblGrid>
              <a:tr h="202367"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9393789"/>
                  </a:ext>
                </a:extLst>
              </a:tr>
            </a:tbl>
          </a:graphicData>
        </a:graphic>
      </p:graphicFrame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DCD0BA79-653E-426A-BD8F-E679314F3A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174792"/>
              </p:ext>
            </p:extLst>
          </p:nvPr>
        </p:nvGraphicFramePr>
        <p:xfrm>
          <a:off x="1817687" y="2151089"/>
          <a:ext cx="228600" cy="221298"/>
        </p:xfrm>
        <a:graphic>
          <a:graphicData uri="http://schemas.openxmlformats.org/drawingml/2006/table">
            <a:tbl>
              <a:tblPr/>
              <a:tblGrid>
                <a:gridCol w="228600">
                  <a:extLst>
                    <a:ext uri="{9D8B030D-6E8A-4147-A177-3AD203B41FA5}">
                      <a16:colId xmlns:a16="http://schemas.microsoft.com/office/drawing/2014/main" val="1462046618"/>
                    </a:ext>
                  </a:extLst>
                </a:gridCol>
              </a:tblGrid>
              <a:tr h="194872"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2055126"/>
                  </a:ext>
                </a:extLst>
              </a:tr>
            </a:tbl>
          </a:graphicData>
        </a:graphic>
      </p:graphicFrame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46E2E557-7503-4AE0-8124-8996A30002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805134"/>
              </p:ext>
            </p:extLst>
          </p:nvPr>
        </p:nvGraphicFramePr>
        <p:xfrm>
          <a:off x="2053652" y="2166079"/>
          <a:ext cx="239843" cy="221298"/>
        </p:xfrm>
        <a:graphic>
          <a:graphicData uri="http://schemas.openxmlformats.org/drawingml/2006/table">
            <a:tbl>
              <a:tblPr/>
              <a:tblGrid>
                <a:gridCol w="239843">
                  <a:extLst>
                    <a:ext uri="{9D8B030D-6E8A-4147-A177-3AD203B41FA5}">
                      <a16:colId xmlns:a16="http://schemas.microsoft.com/office/drawing/2014/main" val="5132993"/>
                    </a:ext>
                  </a:extLst>
                </a:gridCol>
              </a:tblGrid>
              <a:tr h="203356"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610386"/>
                  </a:ext>
                </a:extLst>
              </a:tr>
            </a:tbl>
          </a:graphicData>
        </a:graphic>
      </p:graphicFrame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9FD2F821-2367-42E4-840B-DB281F5FD3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280962"/>
              </p:ext>
            </p:extLst>
          </p:nvPr>
        </p:nvGraphicFramePr>
        <p:xfrm>
          <a:off x="2286000" y="2151090"/>
          <a:ext cx="247338" cy="221298"/>
        </p:xfrm>
        <a:graphic>
          <a:graphicData uri="http://schemas.openxmlformats.org/drawingml/2006/table">
            <a:tbl>
              <a:tblPr/>
              <a:tblGrid>
                <a:gridCol w="247338">
                  <a:extLst>
                    <a:ext uri="{9D8B030D-6E8A-4147-A177-3AD203B41FA5}">
                      <a16:colId xmlns:a16="http://schemas.microsoft.com/office/drawing/2014/main" val="855540845"/>
                    </a:ext>
                  </a:extLst>
                </a:gridCol>
              </a:tblGrid>
              <a:tr h="221298">
                <a:tc>
                  <a:txBody>
                    <a:bodyPr/>
                    <a:lstStyle/>
                    <a:p>
                      <a:r>
                        <a:rPr lang="ru-RU" dirty="0"/>
                        <a:t>,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4294382"/>
                  </a:ext>
                </a:extLst>
              </a:tr>
            </a:tbl>
          </a:graphicData>
        </a:graphic>
      </p:graphicFrame>
      <p:graphicFrame>
        <p:nvGraphicFramePr>
          <p:cNvPr id="14" name="Таблица 13">
            <a:extLst>
              <a:ext uri="{FF2B5EF4-FFF2-40B4-BE49-F238E27FC236}">
                <a16:creationId xmlns:a16="http://schemas.microsoft.com/office/drawing/2014/main" id="{72A63A56-E3BB-4201-B6A8-DEDE27DB72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978980"/>
              </p:ext>
            </p:extLst>
          </p:nvPr>
        </p:nvGraphicFramePr>
        <p:xfrm>
          <a:off x="2533338" y="2151089"/>
          <a:ext cx="224852" cy="221298"/>
        </p:xfrm>
        <a:graphic>
          <a:graphicData uri="http://schemas.openxmlformats.org/drawingml/2006/table">
            <a:tbl>
              <a:tblPr/>
              <a:tblGrid>
                <a:gridCol w="224852">
                  <a:extLst>
                    <a:ext uri="{9D8B030D-6E8A-4147-A177-3AD203B41FA5}">
                      <a16:colId xmlns:a16="http://schemas.microsoft.com/office/drawing/2014/main" val="2445081810"/>
                    </a:ext>
                  </a:extLst>
                </a:gridCol>
              </a:tblGrid>
              <a:tr h="209862"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891900"/>
                  </a:ext>
                </a:extLst>
              </a:tr>
            </a:tbl>
          </a:graphicData>
        </a:graphic>
      </p:graphicFrame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F17DB06A-A508-4F9D-9288-A7521FAD71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615869"/>
              </p:ext>
            </p:extLst>
          </p:nvPr>
        </p:nvGraphicFramePr>
        <p:xfrm>
          <a:off x="2758190" y="2151089"/>
          <a:ext cx="208280" cy="221298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142165590"/>
                    </a:ext>
                  </a:extLst>
                </a:gridCol>
              </a:tblGrid>
              <a:tr h="221298">
                <a:tc>
                  <a:txBody>
                    <a:bodyPr/>
                    <a:lstStyle/>
                    <a:p>
                      <a:r>
                        <a:rPr lang="ru-RU" dirty="0"/>
                        <a:t>7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6698229"/>
                  </a:ext>
                </a:extLst>
              </a:tr>
            </a:tbl>
          </a:graphicData>
        </a:graphic>
      </p:graphicFrame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3C38FA34-986E-426E-AD1A-DD8EC670C8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992629"/>
              </p:ext>
            </p:extLst>
          </p:nvPr>
        </p:nvGraphicFramePr>
        <p:xfrm>
          <a:off x="2983043" y="2158584"/>
          <a:ext cx="254832" cy="221298"/>
        </p:xfrm>
        <a:graphic>
          <a:graphicData uri="http://schemas.openxmlformats.org/drawingml/2006/table">
            <a:tbl>
              <a:tblPr/>
              <a:tblGrid>
                <a:gridCol w="254832">
                  <a:extLst>
                    <a:ext uri="{9D8B030D-6E8A-4147-A177-3AD203B41FA5}">
                      <a16:colId xmlns:a16="http://schemas.microsoft.com/office/drawing/2014/main" val="1116090895"/>
                    </a:ext>
                  </a:extLst>
                </a:gridCol>
              </a:tblGrid>
              <a:tr h="187377"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3870626"/>
                  </a:ext>
                </a:extLst>
              </a:tr>
            </a:tbl>
          </a:graphicData>
        </a:graphic>
      </p:graphicFrame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D096DCF0-8D23-443B-8591-9A5CC82E6D63}"/>
              </a:ext>
            </a:extLst>
          </p:cNvPr>
          <p:cNvSpPr/>
          <p:nvPr/>
        </p:nvSpPr>
        <p:spPr>
          <a:xfrm>
            <a:off x="270059" y="2543409"/>
            <a:ext cx="52272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346,675 = 300 + 40 + 6 + 0,6 + 0,07 + 0,005</a:t>
            </a:r>
          </a:p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Разложение десятичной дроби по разрядным единицам</a:t>
            </a:r>
            <a:endParaRPr lang="ru-RU" sz="1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917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2DD7819-5FBA-4154-86BC-1172577D3507}"/>
              </a:ext>
            </a:extLst>
          </p:cNvPr>
          <p:cNvSpPr/>
          <p:nvPr/>
        </p:nvSpPr>
        <p:spPr>
          <a:xfrm>
            <a:off x="217487" y="409053"/>
            <a:ext cx="914400" cy="108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7CA5E5D-BCD2-4706-A4D8-30AD49C3EAED}"/>
              </a:ext>
            </a:extLst>
          </p:cNvPr>
          <p:cNvSpPr/>
          <p:nvPr/>
        </p:nvSpPr>
        <p:spPr>
          <a:xfrm>
            <a:off x="0" y="446988"/>
            <a:ext cx="217487" cy="1848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1DADC26-4C98-4A91-91EF-665B7780B82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411" r="2031"/>
          <a:stretch/>
        </p:blipFill>
        <p:spPr>
          <a:xfrm>
            <a:off x="141288" y="784225"/>
            <a:ext cx="5510532" cy="172036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64EC193-6379-4E44-B6D0-47D7C3EFED2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947" b="16582"/>
          <a:stretch/>
        </p:blipFill>
        <p:spPr>
          <a:xfrm>
            <a:off x="117155" y="2490855"/>
            <a:ext cx="5486399" cy="655570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E77FC6C-631D-46F1-BA8C-559D30D31388}"/>
              </a:ext>
            </a:extLst>
          </p:cNvPr>
          <p:cNvSpPr/>
          <p:nvPr/>
        </p:nvSpPr>
        <p:spPr>
          <a:xfrm>
            <a:off x="0" y="371372"/>
            <a:ext cx="57487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        Разложение десятичной дроби по разрядным единицам помогает облегчить изображение этого числа на числовом луче. </a:t>
            </a:r>
          </a:p>
        </p:txBody>
      </p:sp>
    </p:spTree>
    <p:extLst>
      <p:ext uri="{BB962C8B-B14F-4D97-AF65-F5344CB8AC3E}">
        <p14:creationId xmlns:p14="http://schemas.microsoft.com/office/powerpoint/2010/main" val="3568562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7CA5E5D-BCD2-4706-A4D8-30AD49C3EAED}"/>
              </a:ext>
            </a:extLst>
          </p:cNvPr>
          <p:cNvSpPr/>
          <p:nvPr/>
        </p:nvSpPr>
        <p:spPr>
          <a:xfrm>
            <a:off x="0" y="446988"/>
            <a:ext cx="217487" cy="1848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CA5555E-B5E4-4850-AC3B-D7D86C5EF49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90" t="24980" r="1129"/>
          <a:stretch/>
        </p:blipFill>
        <p:spPr>
          <a:xfrm>
            <a:off x="152660" y="1195540"/>
            <a:ext cx="5562599" cy="190500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2710192-C192-4578-88AE-22A1255BF5E5}"/>
              </a:ext>
            </a:extLst>
          </p:cNvPr>
          <p:cNvSpPr/>
          <p:nvPr/>
        </p:nvSpPr>
        <p:spPr>
          <a:xfrm>
            <a:off x="-1" y="395321"/>
            <a:ext cx="570388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  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 способ сравнения десятичных дробей: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Сравнивают по разрядным единицам, начиная с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высшего. Больше та дробь, где цифра разряда больше.</a:t>
            </a:r>
            <a:endParaRPr lang="ru-RU" sz="1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818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2DD7819-5FBA-4154-86BC-1172577D3507}"/>
              </a:ext>
            </a:extLst>
          </p:cNvPr>
          <p:cNvSpPr/>
          <p:nvPr/>
        </p:nvSpPr>
        <p:spPr>
          <a:xfrm>
            <a:off x="217487" y="409053"/>
            <a:ext cx="914400" cy="108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7CA5E5D-BCD2-4706-A4D8-30AD49C3EAED}"/>
              </a:ext>
            </a:extLst>
          </p:cNvPr>
          <p:cNvSpPr/>
          <p:nvPr/>
        </p:nvSpPr>
        <p:spPr>
          <a:xfrm>
            <a:off x="0" y="446988"/>
            <a:ext cx="217487" cy="1848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78A8BEB-43BE-4802-843F-E4E59B18B1C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540" t="806" r="2449" b="6655"/>
          <a:stretch/>
        </p:blipFill>
        <p:spPr>
          <a:xfrm>
            <a:off x="217487" y="395321"/>
            <a:ext cx="5410201" cy="2775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707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39015E8-8EF7-46B0-B6FE-A5CDED19C7DA}"/>
              </a:ext>
            </a:extLst>
          </p:cNvPr>
          <p:cNvSpPr/>
          <p:nvPr/>
        </p:nvSpPr>
        <p:spPr>
          <a:xfrm>
            <a:off x="65087" y="415039"/>
            <a:ext cx="5703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356. Выполните действия: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a) 23,2 – 16,9     г) 35,7 – 0,022         ё) 130,03 – 0,0023       к) 2419 – 33,7024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б) 2,34 + 298     д) 1,38 + 0,00384    ж) 0,10005 + 0,01022   л) 3 – 2,7561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в) 76,2 + 112,6  е) 0,0031 – 0,0017   з) 102 – 100,998          м) 1500 – 108,0053 </a:t>
            </a:r>
            <a:endParaRPr lang="ru-RU" sz="12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6DC670-F4FA-486B-A5AF-48A8C6D4CDEF}"/>
              </a:ext>
            </a:extLst>
          </p:cNvPr>
          <p:cNvSpPr/>
          <p:nvPr/>
        </p:nvSpPr>
        <p:spPr>
          <a:xfrm>
            <a:off x="15718" y="1375966"/>
            <a:ext cx="297180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а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)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23,2 – 16,9 = 6,3 </a:t>
            </a:r>
            <a:endParaRPr lang="en-US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б) 2,34 + 298 = 300,34</a:t>
            </a:r>
            <a:endParaRPr lang="en-US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в) 76,2 + 112,6 = 188,8    </a:t>
            </a:r>
            <a:endParaRPr lang="en-US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г) 35,7 – 0,022 = 35,678 </a:t>
            </a:r>
            <a:endParaRPr lang="en-US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д)1,38 + 0,00384 = 1,38384</a:t>
            </a:r>
            <a:endParaRPr lang="en-US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е) 0,0031 – 0,0017 = 0,0014        </a:t>
            </a:r>
            <a:endParaRPr lang="en-US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endParaRPr lang="ru-RU" b="1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7692C72-2A91-49BC-9FF8-47B6A47ECF55}"/>
              </a:ext>
            </a:extLst>
          </p:cNvPr>
          <p:cNvSpPr/>
          <p:nvPr/>
        </p:nvSpPr>
        <p:spPr>
          <a:xfrm>
            <a:off x="2846932" y="1160760"/>
            <a:ext cx="63350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23,2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16,9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 6,3</a:t>
            </a:r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6AB4510-2611-4AA7-AC4A-B5E1B52F8931}"/>
              </a:ext>
            </a:extLst>
          </p:cNvPr>
          <p:cNvSpPr/>
          <p:nvPr/>
        </p:nvSpPr>
        <p:spPr>
          <a:xfrm>
            <a:off x="3646487" y="1189384"/>
            <a:ext cx="88998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   2,34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298,</a:t>
            </a:r>
            <a:r>
              <a:rPr lang="ru-RU" b="1" u="sng" dirty="0">
                <a:solidFill>
                  <a:srgbClr val="0070C0"/>
                </a:solidFill>
                <a:latin typeface="Arial" panose="020B0604020202020204" pitchFamily="34" charset="0"/>
              </a:rPr>
              <a:t>00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300,34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D125ADE-781E-47A2-8624-73AAA1A67C92}"/>
              </a:ext>
            </a:extLst>
          </p:cNvPr>
          <p:cNvSpPr/>
          <p:nvPr/>
        </p:nvSpPr>
        <p:spPr>
          <a:xfrm>
            <a:off x="4733881" y="1203038"/>
            <a:ext cx="76174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 76,2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112,6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188,8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77669B5-3CC6-4E22-9816-78FDB30043AB}"/>
              </a:ext>
            </a:extLst>
          </p:cNvPr>
          <p:cNvSpPr/>
          <p:nvPr/>
        </p:nvSpPr>
        <p:spPr>
          <a:xfrm>
            <a:off x="2756500" y="2163801"/>
            <a:ext cx="88998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35,7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00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  0,022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35,678</a:t>
            </a:r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F5F52607-7509-44C4-BC6B-6F31B7795B44}"/>
              </a:ext>
            </a:extLst>
          </p:cNvPr>
          <p:cNvSpPr/>
          <p:nvPr/>
        </p:nvSpPr>
        <p:spPr>
          <a:xfrm>
            <a:off x="3570287" y="2126368"/>
            <a:ext cx="127470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   1,38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000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  </a:t>
            </a:r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b="1" u="sng" dirty="0">
                <a:latin typeface="Arial" panose="020B0604020202020204" pitchFamily="34" charset="0"/>
              </a:rPr>
              <a:t>0,00384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   1,38384</a:t>
            </a:r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CB79E33-D886-45F2-A47A-BC0B84C27E42}"/>
              </a:ext>
            </a:extLst>
          </p:cNvPr>
          <p:cNvSpPr/>
          <p:nvPr/>
        </p:nvSpPr>
        <p:spPr>
          <a:xfrm>
            <a:off x="4561819" y="2126368"/>
            <a:ext cx="114646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ru-RU" b="1" dirty="0">
                <a:latin typeface="Arial" panose="020B0604020202020204" pitchFamily="34" charset="0"/>
              </a:rPr>
              <a:t>0,0031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  </a:t>
            </a:r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b="1" u="sng" dirty="0">
                <a:latin typeface="Arial" panose="020B0604020202020204" pitchFamily="34" charset="0"/>
              </a:rPr>
              <a:t>0,0017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   0,0014</a:t>
            </a:r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FC43ED11-BA95-45D8-95CF-E1BDDC20887C}"/>
              </a:ext>
            </a:extLst>
          </p:cNvPr>
          <p:cNvSpPr/>
          <p:nvPr/>
        </p:nvSpPr>
        <p:spPr>
          <a:xfrm>
            <a:off x="2654978" y="1271636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AE1B940-4BEF-4FA2-8B97-7EBFB62A4820}"/>
              </a:ext>
            </a:extLst>
          </p:cNvPr>
          <p:cNvSpPr/>
          <p:nvPr/>
        </p:nvSpPr>
        <p:spPr>
          <a:xfrm>
            <a:off x="2708348" y="232092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180E00A-DC34-4D5F-808C-F55C33E23D89}"/>
              </a:ext>
            </a:extLst>
          </p:cNvPr>
          <p:cNvSpPr/>
          <p:nvPr/>
        </p:nvSpPr>
        <p:spPr>
          <a:xfrm>
            <a:off x="4734026" y="2219973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09B622CD-6606-4051-A094-2D3E64C505B9}"/>
              </a:ext>
            </a:extLst>
          </p:cNvPr>
          <p:cNvSpPr/>
          <p:nvPr/>
        </p:nvSpPr>
        <p:spPr>
          <a:xfrm>
            <a:off x="3541381" y="1283469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80F324AB-3AF4-4C0C-9AA4-03955E76A3B8}"/>
              </a:ext>
            </a:extLst>
          </p:cNvPr>
          <p:cNvSpPr/>
          <p:nvPr/>
        </p:nvSpPr>
        <p:spPr>
          <a:xfrm>
            <a:off x="4702522" y="1278332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9FAF542E-BF0C-46A8-AA79-3E78A0E1C459}"/>
              </a:ext>
            </a:extLst>
          </p:cNvPr>
          <p:cNvSpPr/>
          <p:nvPr/>
        </p:nvSpPr>
        <p:spPr>
          <a:xfrm>
            <a:off x="3740805" y="2267281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1165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39015E8-8EF7-46B0-B6FE-A5CDED19C7DA}"/>
              </a:ext>
            </a:extLst>
          </p:cNvPr>
          <p:cNvSpPr/>
          <p:nvPr/>
        </p:nvSpPr>
        <p:spPr>
          <a:xfrm>
            <a:off x="65087" y="415039"/>
            <a:ext cx="5703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356. Выполните действия: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a) 23,2 – 16,9     г) 35,7 – 0,022         ё) 130,03 – 0,0023       к) 2419 – 33,7024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б) 2,34 + 298     д) 1,38 + 0,00384    ж) 0,10005 + 0,01022   л) 3 – 2,7561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в) 76,2 + 112,6  е) 0,0031 – 0,0017   з) 102 – 100,998          м) 1500 – 108,0053 </a:t>
            </a:r>
            <a:endParaRPr lang="ru-RU" sz="1200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091AD4D-DEBD-462A-895B-7FED85D20497}"/>
              </a:ext>
            </a:extLst>
          </p:cNvPr>
          <p:cNvSpPr/>
          <p:nvPr/>
        </p:nvSpPr>
        <p:spPr>
          <a:xfrm>
            <a:off x="65086" y="1321706"/>
            <a:ext cx="301913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ё) 130,03 – 0,0023 = 130,0277</a:t>
            </a:r>
            <a:endParaRPr lang="en-US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з) 102 – 100,998 = 1,002</a:t>
            </a:r>
            <a:endParaRPr lang="en-US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к) 2419 – 33,7024 = 2385,2976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л) 3 – 2,7561 = 0,2439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м) 1500 – 108,0053 =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  1391,9947</a:t>
            </a:r>
            <a:endParaRPr lang="ru-RU" sz="1600" b="1" dirty="0">
              <a:solidFill>
                <a:srgbClr val="0070C0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FD3E863-B448-44E0-BD86-53C800E5865B}"/>
              </a:ext>
            </a:extLst>
          </p:cNvPr>
          <p:cNvSpPr/>
          <p:nvPr/>
        </p:nvSpPr>
        <p:spPr>
          <a:xfrm>
            <a:off x="3139448" y="1244301"/>
            <a:ext cx="114646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130,03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00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ru-RU" b="1" u="sng" dirty="0">
                <a:latin typeface="Arial" panose="020B0604020202020204" pitchFamily="34" charset="0"/>
              </a:rPr>
              <a:t>0,0023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130,0277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7422BE7-19A5-4121-B03F-A702DE0AF27B}"/>
              </a:ext>
            </a:extLst>
          </p:cNvPr>
          <p:cNvSpPr/>
          <p:nvPr/>
        </p:nvSpPr>
        <p:spPr>
          <a:xfrm>
            <a:off x="4411217" y="1230300"/>
            <a:ext cx="101822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102,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000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10</a:t>
            </a:r>
            <a:r>
              <a:rPr lang="ru-RU" b="1" u="sng" dirty="0">
                <a:latin typeface="Arial" panose="020B0604020202020204" pitchFamily="34" charset="0"/>
              </a:rPr>
              <a:t>0,998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   1,002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5931AC0-4474-4B5B-84F3-DE9BC1B4B467}"/>
              </a:ext>
            </a:extLst>
          </p:cNvPr>
          <p:cNvSpPr/>
          <p:nvPr/>
        </p:nvSpPr>
        <p:spPr>
          <a:xfrm>
            <a:off x="2380597" y="2273021"/>
            <a:ext cx="127470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2419,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0000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    33</a:t>
            </a:r>
            <a:r>
              <a:rPr lang="ru-RU" b="1" u="sng" dirty="0">
                <a:latin typeface="Arial" panose="020B0604020202020204" pitchFamily="34" charset="0"/>
              </a:rPr>
              <a:t>,7024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2385,2976</a:t>
            </a:r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20ECC1B-BD06-4113-ABFC-62612BC229D9}"/>
              </a:ext>
            </a:extLst>
          </p:cNvPr>
          <p:cNvSpPr/>
          <p:nvPr/>
        </p:nvSpPr>
        <p:spPr>
          <a:xfrm>
            <a:off x="3604280" y="2261559"/>
            <a:ext cx="88998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3,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0000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2,7561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0,2439</a:t>
            </a:r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8E966AD-5192-4D78-870D-A9B5DD808060}"/>
              </a:ext>
            </a:extLst>
          </p:cNvPr>
          <p:cNvSpPr/>
          <p:nvPr/>
        </p:nvSpPr>
        <p:spPr>
          <a:xfrm>
            <a:off x="4494267" y="2259020"/>
            <a:ext cx="127470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1500,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0000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  108</a:t>
            </a:r>
            <a:r>
              <a:rPr lang="ru-RU" b="1" u="sng" dirty="0">
                <a:latin typeface="Arial" panose="020B0604020202020204" pitchFamily="34" charset="0"/>
              </a:rPr>
              <a:t>,0053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1391,9947</a:t>
            </a:r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5B30676-B2F8-49D4-B94C-A6B4127C0F0A}"/>
              </a:ext>
            </a:extLst>
          </p:cNvPr>
          <p:cNvSpPr/>
          <p:nvPr/>
        </p:nvSpPr>
        <p:spPr>
          <a:xfrm>
            <a:off x="3031346" y="1383196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B42AA16-C709-41D1-AF8C-281E4F2A71DD}"/>
              </a:ext>
            </a:extLst>
          </p:cNvPr>
          <p:cNvSpPr/>
          <p:nvPr/>
        </p:nvSpPr>
        <p:spPr>
          <a:xfrm>
            <a:off x="2245295" y="237891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0DC542D-DB24-4367-9D24-A02B55F8CD48}"/>
              </a:ext>
            </a:extLst>
          </p:cNvPr>
          <p:cNvSpPr/>
          <p:nvPr/>
        </p:nvSpPr>
        <p:spPr>
          <a:xfrm>
            <a:off x="4285916" y="1321706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88DA8F9B-E3B4-4019-A04B-FFC26FFCAE9C}"/>
              </a:ext>
            </a:extLst>
          </p:cNvPr>
          <p:cNvSpPr/>
          <p:nvPr/>
        </p:nvSpPr>
        <p:spPr>
          <a:xfrm>
            <a:off x="3520003" y="237891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C1B1C4EE-1E8F-47DF-A651-B1D2EC8DBF56}"/>
              </a:ext>
            </a:extLst>
          </p:cNvPr>
          <p:cNvSpPr/>
          <p:nvPr/>
        </p:nvSpPr>
        <p:spPr>
          <a:xfrm>
            <a:off x="4422091" y="2382676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2514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07AB4C0-79E2-42A1-A74F-7657BB3E382A}"/>
              </a:ext>
            </a:extLst>
          </p:cNvPr>
          <p:cNvSpPr/>
          <p:nvPr/>
        </p:nvSpPr>
        <p:spPr>
          <a:xfrm>
            <a:off x="21367" y="399268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357.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a) Из какого числа нужно вычесть 4,57, чтобы получить 3,23?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б) К какому числу нужно прибавить 2,89, чтобы получить 8,93?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в) Какое число нужно уменьшить на 3,56, чтобы получить 8,34?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г) Какое число нужно увеличить на 8,06, чтобы получить 11,08? </a:t>
            </a:r>
            <a:endParaRPr lang="ru-RU" sz="12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83C0469-D4D8-4AEE-8361-77A49C1EA971}"/>
              </a:ext>
            </a:extLst>
          </p:cNvPr>
          <p:cNvSpPr/>
          <p:nvPr/>
        </p:nvSpPr>
        <p:spPr>
          <a:xfrm>
            <a:off x="108808" y="1216264"/>
            <a:ext cx="180209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а) х – 4,57 = 3,23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х = 4,57 + 3,23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х = 7,8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091E53F-C07A-4B20-A6F5-D7EB111F7326}"/>
              </a:ext>
            </a:extLst>
          </p:cNvPr>
          <p:cNvSpPr/>
          <p:nvPr/>
        </p:nvSpPr>
        <p:spPr>
          <a:xfrm>
            <a:off x="108808" y="2048333"/>
            <a:ext cx="63350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4,57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3,23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7,80</a:t>
            </a:r>
            <a:endParaRPr lang="ru-RU" dirty="0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B56477E3-2E56-4980-8BCA-D366C250AA33}"/>
              </a:ext>
            </a:extLst>
          </p:cNvPr>
          <p:cNvCxnSpPr/>
          <p:nvPr/>
        </p:nvCxnSpPr>
        <p:spPr>
          <a:xfrm>
            <a:off x="522287" y="2689225"/>
            <a:ext cx="152400" cy="15635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EC7023E9-0A6A-4FD0-A9BC-E23FCE03428E}"/>
              </a:ext>
            </a:extLst>
          </p:cNvPr>
          <p:cNvSpPr/>
          <p:nvPr/>
        </p:nvSpPr>
        <p:spPr>
          <a:xfrm>
            <a:off x="1871588" y="1201769"/>
            <a:ext cx="18213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б) х + 2,89 = 8,93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х = 8,93 – 2,89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х = 6,04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F22101E-11F8-4096-8380-6D34C9173493}"/>
              </a:ext>
            </a:extLst>
          </p:cNvPr>
          <p:cNvSpPr/>
          <p:nvPr/>
        </p:nvSpPr>
        <p:spPr>
          <a:xfrm>
            <a:off x="899991" y="2061252"/>
            <a:ext cx="63350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8,93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2,89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6,04</a:t>
            </a:r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262E2C40-A930-4A3E-8063-EAB3B4D63688}"/>
              </a:ext>
            </a:extLst>
          </p:cNvPr>
          <p:cNvSpPr/>
          <p:nvPr/>
        </p:nvSpPr>
        <p:spPr>
          <a:xfrm>
            <a:off x="3648742" y="1216012"/>
            <a:ext cx="181492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в) х – 3,56 = 8,34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х = 8,34 + 3,56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х = 11,9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42A033D-1C58-4677-B5ED-4B5E5155B771}"/>
              </a:ext>
            </a:extLst>
          </p:cNvPr>
          <p:cNvSpPr/>
          <p:nvPr/>
        </p:nvSpPr>
        <p:spPr>
          <a:xfrm>
            <a:off x="1627191" y="2047009"/>
            <a:ext cx="76174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 8,34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  3,56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11,90</a:t>
            </a:r>
            <a:endParaRPr lang="ru-RU" dirty="0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10C36C71-F6F1-4F54-9FC1-340A5C11D63F}"/>
              </a:ext>
            </a:extLst>
          </p:cNvPr>
          <p:cNvCxnSpPr/>
          <p:nvPr/>
        </p:nvCxnSpPr>
        <p:spPr>
          <a:xfrm>
            <a:off x="2184498" y="2705933"/>
            <a:ext cx="152400" cy="15635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8EED2ED-7042-447E-AF54-3E562F1024C2}"/>
              </a:ext>
            </a:extLst>
          </p:cNvPr>
          <p:cNvSpPr/>
          <p:nvPr/>
        </p:nvSpPr>
        <p:spPr>
          <a:xfrm>
            <a:off x="3648742" y="2061252"/>
            <a:ext cx="188211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г) х + 8,06 = 11,08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х = 11,08 – 8,06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х = 3,02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ABD428DC-72B9-44EE-BF75-B148058C579F}"/>
              </a:ext>
            </a:extLst>
          </p:cNvPr>
          <p:cNvSpPr/>
          <p:nvPr/>
        </p:nvSpPr>
        <p:spPr>
          <a:xfrm>
            <a:off x="2643098" y="2061252"/>
            <a:ext cx="76174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11,08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  8,06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 3,02</a:t>
            </a:r>
            <a:endParaRPr lang="ru-RU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1DB4328C-9FD2-45D0-8241-4F64F6B19588}"/>
              </a:ext>
            </a:extLst>
          </p:cNvPr>
          <p:cNvSpPr/>
          <p:nvPr/>
        </p:nvSpPr>
        <p:spPr>
          <a:xfrm>
            <a:off x="2557971" y="2153585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2CBAC023-9DF0-4B7B-A37D-86C6E24DF6A5}"/>
              </a:ext>
            </a:extLst>
          </p:cNvPr>
          <p:cNvSpPr/>
          <p:nvPr/>
        </p:nvSpPr>
        <p:spPr>
          <a:xfrm>
            <a:off x="806298" y="2191359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64DFA2ED-CCB5-4EBE-A8AF-FFE24AEE942A}"/>
              </a:ext>
            </a:extLst>
          </p:cNvPr>
          <p:cNvSpPr/>
          <p:nvPr/>
        </p:nvSpPr>
        <p:spPr>
          <a:xfrm>
            <a:off x="-46988" y="2206089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6679B78B-D70F-4BD0-9221-0897A1356D5D}"/>
              </a:ext>
            </a:extLst>
          </p:cNvPr>
          <p:cNvSpPr/>
          <p:nvPr/>
        </p:nvSpPr>
        <p:spPr>
          <a:xfrm>
            <a:off x="1627999" y="2186926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7388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25930</TotalTime>
  <Words>1014</Words>
  <Application>Microsoft Office PowerPoint</Application>
  <PresentationFormat>Произвольный</PresentationFormat>
  <Paragraphs>239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ОБОГАЩАЕМ  ЗНАНИЯ</vt:lpstr>
      <vt:lpstr>ОБОГАЩАЕМ  ЗНАНИЯ</vt:lpstr>
      <vt:lpstr>ОБОГАЩАЕМ  ЗНАНИЯ</vt:lpstr>
      <vt:lpstr>ОБОГАЩАЕМ  ЗНАНИЯ</vt:lpstr>
      <vt:lpstr>ОБОГАЩАЕМ  ЗНАНИЯ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2102</cp:revision>
  <cp:lastPrinted>2020-09-30T03:25:16Z</cp:lastPrinted>
  <dcterms:created xsi:type="dcterms:W3CDTF">2020-04-09T07:32:19Z</dcterms:created>
  <dcterms:modified xsi:type="dcterms:W3CDTF">2020-12-07T18:27:05Z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