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3"/>
  </p:notesMasterIdLst>
  <p:handoutMasterIdLst>
    <p:handoutMasterId r:id="rId14"/>
  </p:handoutMasterIdLst>
  <p:sldIdLst>
    <p:sldId id="528" r:id="rId2"/>
    <p:sldId id="1129" r:id="rId3"/>
    <p:sldId id="1142" r:id="rId4"/>
    <p:sldId id="1143" r:id="rId5"/>
    <p:sldId id="1144" r:id="rId6"/>
    <p:sldId id="1145" r:id="rId7"/>
    <p:sldId id="1146" r:id="rId8"/>
    <p:sldId id="1147" r:id="rId9"/>
    <p:sldId id="1148" r:id="rId10"/>
    <p:sldId id="1150" r:id="rId11"/>
    <p:sldId id="480" r:id="rId12"/>
  </p:sldIdLst>
  <p:sldSz cx="5768975" cy="3244850"/>
  <p:notesSz cx="9866313" cy="6735763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5241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867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518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5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061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970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501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697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785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05.12.2020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9508" y="1127272"/>
            <a:ext cx="3016455" cy="197361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СЛОЖЕНИЕ И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ВЫЧИТАНИЕ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ДЕСЯТИЧНЫХ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ДРОБЕЙ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0729" y="1429878"/>
            <a:ext cx="304799" cy="150754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Понятие о десятичной дроби - online presentation">
            <a:extLst>
              <a:ext uri="{FF2B5EF4-FFF2-40B4-BE49-F238E27FC236}">
                <a16:creationId xmlns:a16="http://schemas.microsoft.com/office/drawing/2014/main" id="{D3840AD2-3084-4DE4-A767-93609CC00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487" y="1096691"/>
            <a:ext cx="2758536" cy="2067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438039-BEE5-42EE-91D5-645156721D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05" t="1" r="1838" b="3154"/>
          <a:stretch/>
        </p:blipFill>
        <p:spPr>
          <a:xfrm>
            <a:off x="157906" y="433256"/>
            <a:ext cx="5486399" cy="1498835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03973E2-720C-4643-B1AE-1212287A13A0}"/>
              </a:ext>
            </a:extLst>
          </p:cNvPr>
          <p:cNvSpPr/>
          <p:nvPr/>
        </p:nvSpPr>
        <p:spPr>
          <a:xfrm>
            <a:off x="103812" y="1912651"/>
            <a:ext cx="63190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0,383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0,158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0,225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B3DE0B6-4CC5-4C85-B0A8-D8BB09EFE6DC}"/>
              </a:ext>
            </a:extLst>
          </p:cNvPr>
          <p:cNvSpPr/>
          <p:nvPr/>
        </p:nvSpPr>
        <p:spPr>
          <a:xfrm>
            <a:off x="784563" y="1912651"/>
            <a:ext cx="63190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24,20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10,28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13,92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446873D3-BD61-4F44-963D-C169081A21D8}"/>
              </a:ext>
            </a:extLst>
          </p:cNvPr>
          <p:cNvSpPr/>
          <p:nvPr/>
        </p:nvSpPr>
        <p:spPr>
          <a:xfrm>
            <a:off x="3340474" y="1543319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К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B2D380E-C69B-4DA7-8150-E04347ED5249}"/>
              </a:ext>
            </a:extLst>
          </p:cNvPr>
          <p:cNvSpPr/>
          <p:nvPr/>
        </p:nvSpPr>
        <p:spPr>
          <a:xfrm>
            <a:off x="2158745" y="1562759"/>
            <a:ext cx="3257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6CB295A-C6A2-41B4-BF8F-75FB4CDB4EC5}"/>
              </a:ext>
            </a:extLst>
          </p:cNvPr>
          <p:cNvSpPr/>
          <p:nvPr/>
        </p:nvSpPr>
        <p:spPr>
          <a:xfrm>
            <a:off x="4605303" y="154212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Н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C003DAF-C482-4F64-B742-A2F4EA168264}"/>
              </a:ext>
            </a:extLst>
          </p:cNvPr>
          <p:cNvSpPr/>
          <p:nvPr/>
        </p:nvSpPr>
        <p:spPr>
          <a:xfrm>
            <a:off x="337136" y="1552443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С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52BA954-52E7-402A-B5AE-0ECD5037E921}"/>
              </a:ext>
            </a:extLst>
          </p:cNvPr>
          <p:cNvSpPr/>
          <p:nvPr/>
        </p:nvSpPr>
        <p:spPr>
          <a:xfrm>
            <a:off x="5166443" y="1538391"/>
            <a:ext cx="3497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Д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47AAAAB-49CC-4353-9121-F84017415115}"/>
              </a:ext>
            </a:extLst>
          </p:cNvPr>
          <p:cNvSpPr/>
          <p:nvPr/>
        </p:nvSpPr>
        <p:spPr>
          <a:xfrm>
            <a:off x="963426" y="154212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4659CA9-CA26-4227-98C5-60DF8007F462}"/>
              </a:ext>
            </a:extLst>
          </p:cNvPr>
          <p:cNvSpPr/>
          <p:nvPr/>
        </p:nvSpPr>
        <p:spPr>
          <a:xfrm>
            <a:off x="1576317" y="1552443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М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ACC65B1-8B4B-42EB-B1C5-C0CB0E00BA02}"/>
              </a:ext>
            </a:extLst>
          </p:cNvPr>
          <p:cNvSpPr/>
          <p:nvPr/>
        </p:nvSpPr>
        <p:spPr>
          <a:xfrm>
            <a:off x="3989149" y="1543319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7999B7D-CA64-4E6E-A702-7C81433CFB7D}"/>
              </a:ext>
            </a:extLst>
          </p:cNvPr>
          <p:cNvSpPr/>
          <p:nvPr/>
        </p:nvSpPr>
        <p:spPr>
          <a:xfrm>
            <a:off x="1433238" y="1911458"/>
            <a:ext cx="63190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4,259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2,264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1,995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D93B94D-EF01-40A8-B20A-A2F14E55ED50}"/>
              </a:ext>
            </a:extLst>
          </p:cNvPr>
          <p:cNvSpPr/>
          <p:nvPr/>
        </p:nvSpPr>
        <p:spPr>
          <a:xfrm>
            <a:off x="2087775" y="1921775"/>
            <a:ext cx="53251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11,4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  6,7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4,7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C8C5950-6C8B-4150-9212-DBBF290BA95E}"/>
              </a:ext>
            </a:extLst>
          </p:cNvPr>
          <p:cNvSpPr/>
          <p:nvPr/>
        </p:nvSpPr>
        <p:spPr>
          <a:xfrm>
            <a:off x="2612521" y="1901796"/>
            <a:ext cx="63190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0,343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0,051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0,292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4BCFA0C8-00AD-431F-A8D1-B5D31DC0094F}"/>
              </a:ext>
            </a:extLst>
          </p:cNvPr>
          <p:cNvSpPr/>
          <p:nvPr/>
        </p:nvSpPr>
        <p:spPr>
          <a:xfrm>
            <a:off x="3298519" y="1911458"/>
            <a:ext cx="53251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6,36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4,34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2,02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83B2997-7366-4224-A79D-E34AF808CE2E}"/>
              </a:ext>
            </a:extLst>
          </p:cNvPr>
          <p:cNvSpPr/>
          <p:nvPr/>
        </p:nvSpPr>
        <p:spPr>
          <a:xfrm>
            <a:off x="3829554" y="1911458"/>
            <a:ext cx="53251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8,16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5,82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2,34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D1CA8CF3-2E82-4339-BB15-D20FDECBA0E0}"/>
              </a:ext>
            </a:extLst>
          </p:cNvPr>
          <p:cNvSpPr/>
          <p:nvPr/>
        </p:nvSpPr>
        <p:spPr>
          <a:xfrm>
            <a:off x="4340527" y="1899283"/>
            <a:ext cx="53251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67,9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  2,9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65,0</a:t>
            </a:r>
            <a:endParaRPr lang="ru-RU" sz="1400" dirty="0">
              <a:solidFill>
                <a:srgbClr val="0070C0"/>
              </a:solidFill>
            </a:endParaRPr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2A8621D1-C5D2-420A-8305-D7999F8B7157}"/>
              </a:ext>
            </a:extLst>
          </p:cNvPr>
          <p:cNvCxnSpPr>
            <a:cxnSpLocks/>
          </p:cNvCxnSpPr>
          <p:nvPr/>
        </p:nvCxnSpPr>
        <p:spPr>
          <a:xfrm>
            <a:off x="4652301" y="2446060"/>
            <a:ext cx="219261" cy="114206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43C23C74-18BB-481B-9D99-11DA9E342F64}"/>
              </a:ext>
            </a:extLst>
          </p:cNvPr>
          <p:cNvSpPr/>
          <p:nvPr/>
        </p:nvSpPr>
        <p:spPr>
          <a:xfrm>
            <a:off x="5034912" y="1899283"/>
            <a:ext cx="532518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5,36</a:t>
            </a:r>
          </a:p>
          <a:p>
            <a:r>
              <a:rPr lang="ru-RU" sz="1400" b="1" u="sng" dirty="0">
                <a:solidFill>
                  <a:srgbClr val="0070C0"/>
                </a:solidFill>
                <a:latin typeface="Arial" panose="020B0604020202020204" pitchFamily="34" charset="0"/>
              </a:rPr>
              <a:t>1,39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3,97</a:t>
            </a:r>
            <a:endParaRPr lang="ru-RU" sz="1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072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1EE590-BE37-44F5-8D2B-91E7FA99DF3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27526" y="403225"/>
            <a:ext cx="5551487" cy="1935857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CF66FBC4-F49F-4BFB-A4E7-C5B80929F29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770" t="17809"/>
          <a:stretch/>
        </p:blipFill>
        <p:spPr>
          <a:xfrm>
            <a:off x="131403" y="2339082"/>
            <a:ext cx="5551487" cy="905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52F33A2D-597C-4D00-9FAF-7F14D7BA94D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732" t="3707"/>
          <a:stretch/>
        </p:blipFill>
        <p:spPr>
          <a:xfrm>
            <a:off x="65087" y="530893"/>
            <a:ext cx="5638800" cy="253933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CA5E5D-BCD2-4706-A4D8-30AD49C3EAED}"/>
              </a:ext>
            </a:extLst>
          </p:cNvPr>
          <p:cNvSpPr/>
          <p:nvPr/>
        </p:nvSpPr>
        <p:spPr>
          <a:xfrm>
            <a:off x="0" y="446988"/>
            <a:ext cx="217487" cy="18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9539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6099E45-35A5-423B-A64B-766BF69109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07948" y="409053"/>
            <a:ext cx="5551487" cy="8323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7293677-CEB4-46B8-A3C3-C4E5E975FC7E}"/>
              </a:ext>
            </a:extLst>
          </p:cNvPr>
          <p:cNvSpPr/>
          <p:nvPr/>
        </p:nvSpPr>
        <p:spPr>
          <a:xfrm>
            <a:off x="33337" y="904717"/>
            <a:ext cx="5702299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ru-RU" sz="2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92258F"/>
                </a:solidFill>
                <a:latin typeface="Arial" panose="020B0604020202020204" pitchFamily="34" charset="0"/>
              </a:rPr>
              <a:t>        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Для того чтобы сложить (вычесть) десятичные дроби</a:t>
            </a:r>
            <a:r>
              <a:rPr lang="ru-RU" sz="1200" b="1" dirty="0">
                <a:solidFill>
                  <a:srgbClr val="C00000"/>
                </a:solidFill>
                <a:latin typeface="Arial" panose="020B0604020202020204" pitchFamily="34" charset="0"/>
              </a:rPr>
              <a:t>: 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1) сначала уравнять в этих дробях количество цифр после запятой;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2) затем записать их друг под другом так, чтобы запятая была под запятой;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3) выполнить сложение (вычитание), не обращая внимания на запятые;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4) в полученном результате поставить запятую под запятыми данных чисел. </a:t>
            </a:r>
          </a:p>
          <a:p>
            <a:endParaRPr lang="ru-RU" dirty="0">
              <a:solidFill>
                <a:srgbClr val="92258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42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AE43BD4-6090-4CB3-81F5-E4904DAAE1DC}"/>
              </a:ext>
            </a:extLst>
          </p:cNvPr>
          <p:cNvSpPr/>
          <p:nvPr/>
        </p:nvSpPr>
        <p:spPr>
          <a:xfrm>
            <a:off x="64292" y="370571"/>
            <a:ext cx="563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344.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На склад в первый день доставили 2,14 т груза, а во второй –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3,65 т. Сколько груза доставили на склад за два дня? </a:t>
            </a:r>
            <a:endParaRPr lang="ru-RU" sz="12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2E3A6EC-C1CA-4F33-8F5B-C958BDB13FB1}"/>
              </a:ext>
            </a:extLst>
          </p:cNvPr>
          <p:cNvSpPr/>
          <p:nvPr/>
        </p:nvSpPr>
        <p:spPr>
          <a:xfrm>
            <a:off x="164608" y="893791"/>
            <a:ext cx="3299686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1 день – 2,14 т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 день – 3,65 т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2,14 + 3,65 = 5,79 (т) – за 2 дня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2,14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3,65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5,79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5,79 тонн груза за 2 дня</a:t>
            </a:r>
            <a:endParaRPr lang="ru-RU" sz="1600" dirty="0">
              <a:solidFill>
                <a:srgbClr val="0070C0"/>
              </a:solidFill>
            </a:endParaRPr>
          </a:p>
        </p:txBody>
      </p:sp>
      <p:sp>
        <p:nvSpPr>
          <p:cNvPr id="5" name="Правая фигурная скобка 4">
            <a:extLst>
              <a:ext uri="{FF2B5EF4-FFF2-40B4-BE49-F238E27FC236}">
                <a16:creationId xmlns:a16="http://schemas.microsoft.com/office/drawing/2014/main" id="{9FDE4021-3629-4343-B4E0-B404F20A65BC}"/>
              </a:ext>
            </a:extLst>
          </p:cNvPr>
          <p:cNvSpPr/>
          <p:nvPr/>
        </p:nvSpPr>
        <p:spPr>
          <a:xfrm>
            <a:off x="1783103" y="893791"/>
            <a:ext cx="152400" cy="52322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F0A629A-1979-44A2-B7DF-9CC5F38B8BDA}"/>
              </a:ext>
            </a:extLst>
          </p:cNvPr>
          <p:cNvSpPr/>
          <p:nvPr/>
        </p:nvSpPr>
        <p:spPr>
          <a:xfrm>
            <a:off x="1859303" y="935099"/>
            <a:ext cx="5036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? т</a:t>
            </a:r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Оптимизация складской обработки грузов">
            <a:extLst>
              <a:ext uri="{FF2B5EF4-FFF2-40B4-BE49-F238E27FC236}">
                <a16:creationId xmlns:a16="http://schemas.microsoft.com/office/drawing/2014/main" id="{F6407981-0787-4F0A-BC40-9A9F64C0C4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298" y="935099"/>
            <a:ext cx="1785794" cy="152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26A04FE-45CD-4B18-A192-356FAADAF463}"/>
                  </a:ext>
                </a:extLst>
              </p:cNvPr>
              <p:cNvSpPr txBox="1"/>
              <p:nvPr/>
            </p:nvSpPr>
            <p:spPr>
              <a:xfrm>
                <a:off x="141288" y="2003425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26A04FE-45CD-4B18-A192-356FAADAF4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2003425"/>
                <a:ext cx="242053" cy="276999"/>
              </a:xfrm>
              <a:prstGeom prst="rect">
                <a:avLst/>
              </a:prstGeom>
              <a:blipFill>
                <a:blip r:embed="rId4"/>
                <a:stretch>
                  <a:fillRect l="-15000" r="-17500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FD57D43-46AC-4671-8B83-47F9BB10DF19}"/>
              </a:ext>
            </a:extLst>
          </p:cNvPr>
          <p:cNvCxnSpPr>
            <a:cxnSpLocks/>
          </p:cNvCxnSpPr>
          <p:nvPr/>
        </p:nvCxnSpPr>
        <p:spPr>
          <a:xfrm flipH="1">
            <a:off x="383341" y="23844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811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08841E9-2B27-4863-BD98-595C17CEC3C6}"/>
              </a:ext>
            </a:extLst>
          </p:cNvPr>
          <p:cNvSpPr/>
          <p:nvPr/>
        </p:nvSpPr>
        <p:spPr>
          <a:xfrm>
            <a:off x="65087" y="395321"/>
            <a:ext cx="55626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345. Найдите сумму: </a:t>
            </a:r>
          </a:p>
          <a:p>
            <a:pPr algn="just"/>
            <a:r>
              <a:rPr lang="ru-RU" sz="1400" b="1" dirty="0">
                <a:solidFill>
                  <a:srgbClr val="000000"/>
                </a:solidFill>
                <a:latin typeface="Arial" panose="020B0604020202020204" pitchFamily="34" charset="0"/>
              </a:rPr>
              <a:t>a) 3,8 + 6,1     б) 0,02 + 0,01        в) 1,23 + 9,77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г) 0,003 + 0,006        д) 1,02 + 0,99        е) 24,2 + 0,8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13FA645-7679-49A0-9194-28E2860A1178}"/>
              </a:ext>
            </a:extLst>
          </p:cNvPr>
          <p:cNvSpPr/>
          <p:nvPr/>
        </p:nvSpPr>
        <p:spPr>
          <a:xfrm>
            <a:off x="65087" y="1133985"/>
            <a:ext cx="28829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3,8 + 6,1 = 9,9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0,02 + 0,01 = 0,03    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1,23 + 9,77 = 11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0,003 + 0,006 = 0,009     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1,02 + 0,99 = 2,01       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24,2 + 0,8 = 25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BF3EB55-B0DE-42D8-AB87-CE56A05E3DEF}"/>
              </a:ext>
            </a:extLst>
          </p:cNvPr>
          <p:cNvSpPr/>
          <p:nvPr/>
        </p:nvSpPr>
        <p:spPr>
          <a:xfrm>
            <a:off x="3113087" y="1101550"/>
            <a:ext cx="5052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3,8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6,1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9,9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FA3D46A-1B7E-405D-A641-135DCEAB1949}"/>
              </a:ext>
            </a:extLst>
          </p:cNvPr>
          <p:cNvSpPr/>
          <p:nvPr/>
        </p:nvSpPr>
        <p:spPr>
          <a:xfrm>
            <a:off x="2923281" y="1253093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C03DD2B-64F7-467A-AC55-C6DEF7868F69}"/>
              </a:ext>
            </a:extLst>
          </p:cNvPr>
          <p:cNvSpPr/>
          <p:nvPr/>
        </p:nvSpPr>
        <p:spPr>
          <a:xfrm>
            <a:off x="3865120" y="1100031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0,02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0,01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0,03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F19491C-571E-4C57-A56B-81B77335CCA1}"/>
              </a:ext>
            </a:extLst>
          </p:cNvPr>
          <p:cNvSpPr/>
          <p:nvPr/>
        </p:nvSpPr>
        <p:spPr>
          <a:xfrm>
            <a:off x="3698873" y="1253093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16F9AA0-D770-4ABA-A0F6-B8AED3C41116}"/>
              </a:ext>
            </a:extLst>
          </p:cNvPr>
          <p:cNvSpPr/>
          <p:nvPr/>
        </p:nvSpPr>
        <p:spPr>
          <a:xfrm>
            <a:off x="4664874" y="1087818"/>
            <a:ext cx="9494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1,23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9,77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11,00</a:t>
            </a:r>
            <a:endParaRPr lang="ru-RU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5B3801C6-5E80-4946-86C2-CD6B7736ADD0}"/>
              </a:ext>
            </a:extLst>
          </p:cNvPr>
          <p:cNvCxnSpPr>
            <a:cxnSpLocks/>
          </p:cNvCxnSpPr>
          <p:nvPr/>
        </p:nvCxnSpPr>
        <p:spPr>
          <a:xfrm>
            <a:off x="5018087" y="1735078"/>
            <a:ext cx="304380" cy="191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F4E881F4-60E2-4387-98FA-BB4A447E57C1}"/>
              </a:ext>
            </a:extLst>
          </p:cNvPr>
          <p:cNvSpPr/>
          <p:nvPr/>
        </p:nvSpPr>
        <p:spPr>
          <a:xfrm>
            <a:off x="3048966" y="2155935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0,003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0,006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0,009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9AB57C8-0CEF-47BE-AF64-742BF2FA0E15}"/>
              </a:ext>
            </a:extLst>
          </p:cNvPr>
          <p:cNvSpPr/>
          <p:nvPr/>
        </p:nvSpPr>
        <p:spPr>
          <a:xfrm>
            <a:off x="4018191" y="2139820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1,02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0,99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2,01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F8B47801-D4D7-47C8-A72C-4D9A1171B32C}"/>
              </a:ext>
            </a:extLst>
          </p:cNvPr>
          <p:cNvSpPr/>
          <p:nvPr/>
        </p:nvSpPr>
        <p:spPr>
          <a:xfrm>
            <a:off x="4947187" y="2110866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24,2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0,8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25,0</a:t>
            </a:r>
            <a:endParaRPr lang="ru-RU" dirty="0"/>
          </a:p>
        </p:txBody>
      </p: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C6502953-4E7D-4A81-8441-175EE01850CD}"/>
              </a:ext>
            </a:extLst>
          </p:cNvPr>
          <p:cNvCxnSpPr>
            <a:cxnSpLocks/>
          </p:cNvCxnSpPr>
          <p:nvPr/>
        </p:nvCxnSpPr>
        <p:spPr>
          <a:xfrm>
            <a:off x="5293219" y="2747968"/>
            <a:ext cx="260002" cy="2031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F86F57-227D-4413-A29E-5433F3616AA0}"/>
              </a:ext>
            </a:extLst>
          </p:cNvPr>
          <p:cNvSpPr/>
          <p:nvPr/>
        </p:nvSpPr>
        <p:spPr>
          <a:xfrm>
            <a:off x="4820265" y="2315091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55746F46-B9AD-4ACE-9CF5-1EB5850DEB10}"/>
              </a:ext>
            </a:extLst>
          </p:cNvPr>
          <p:cNvSpPr/>
          <p:nvPr/>
        </p:nvSpPr>
        <p:spPr>
          <a:xfrm>
            <a:off x="4585734" y="121010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43CDA2D7-A21E-464C-918A-F866E5F88965}"/>
              </a:ext>
            </a:extLst>
          </p:cNvPr>
          <p:cNvSpPr/>
          <p:nvPr/>
        </p:nvSpPr>
        <p:spPr>
          <a:xfrm>
            <a:off x="3865120" y="2267954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4ADFAF96-69F5-4256-B3F0-EDD7381DE35B}"/>
              </a:ext>
            </a:extLst>
          </p:cNvPr>
          <p:cNvSpPr/>
          <p:nvPr/>
        </p:nvSpPr>
        <p:spPr>
          <a:xfrm>
            <a:off x="2870878" y="2315091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01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326F5F6-18D0-466C-ADD5-CB699FAEDEC8}"/>
              </a:ext>
            </a:extLst>
          </p:cNvPr>
          <p:cNvSpPr/>
          <p:nvPr/>
        </p:nvSpPr>
        <p:spPr>
          <a:xfrm>
            <a:off x="65088" y="373295"/>
            <a:ext cx="5562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347. Найдите сумму: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а) 6,83 + 5,1     б) 1, 3 + 6,47      в) 82,1 + 5,42         г) 4,20 + 0,8     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д) 10, 52 + 10      е) 1,3 + 0,346        ё) 67,9 + 2,99         ж) 4,259 + 22,64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17AC6FD-5A74-4BBD-B7F0-875C15E4A5CA}"/>
              </a:ext>
            </a:extLst>
          </p:cNvPr>
          <p:cNvSpPr/>
          <p:nvPr/>
        </p:nvSpPr>
        <p:spPr>
          <a:xfrm>
            <a:off x="34813" y="1123430"/>
            <a:ext cx="28829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6,83 + 5,1 = 11,93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1, 3 + 6,47 = 7,77 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82,1 + 5,42 = 87,52    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г) 4,20 + 0,8 = 5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д) 10, 52 + 10 = 20,52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е) 1,3 + 0,346 = 1,646   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ё) 67,9 + 2,99 = 70,89   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ж) 4,259 + 22,64 = 26,899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D0BDDEB3-9756-4100-B33C-4E24DF12B832}"/>
              </a:ext>
            </a:extLst>
          </p:cNvPr>
          <p:cNvSpPr/>
          <p:nvPr/>
        </p:nvSpPr>
        <p:spPr>
          <a:xfrm>
            <a:off x="2529633" y="993133"/>
            <a:ext cx="8258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6,83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5,1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11,93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F0ED9981-0E68-40FC-85BF-4EDC62D750FE}"/>
              </a:ext>
            </a:extLst>
          </p:cNvPr>
          <p:cNvSpPr/>
          <p:nvPr/>
        </p:nvSpPr>
        <p:spPr>
          <a:xfrm>
            <a:off x="3387900" y="993133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1,3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6,47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7,77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78FAA0C1-77D3-4C76-B46A-88F112C6C7DA}"/>
              </a:ext>
            </a:extLst>
          </p:cNvPr>
          <p:cNvSpPr/>
          <p:nvPr/>
        </p:nvSpPr>
        <p:spPr>
          <a:xfrm>
            <a:off x="4087664" y="993133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82,1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5,42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87,52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0C337B4-C719-42A4-B7EE-1CFAD8F8BB5D}"/>
              </a:ext>
            </a:extLst>
          </p:cNvPr>
          <p:cNvSpPr/>
          <p:nvPr/>
        </p:nvSpPr>
        <p:spPr>
          <a:xfrm>
            <a:off x="4994180" y="1014517"/>
            <a:ext cx="5052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4,2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0,8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5,0</a:t>
            </a:r>
            <a:endParaRPr lang="ru-RU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779D2D46-9B0E-4395-BD48-0DAC63C70AC3}"/>
              </a:ext>
            </a:extLst>
          </p:cNvPr>
          <p:cNvCxnSpPr>
            <a:cxnSpLocks/>
          </p:cNvCxnSpPr>
          <p:nvPr/>
        </p:nvCxnSpPr>
        <p:spPr>
          <a:xfrm>
            <a:off x="5195067" y="1644929"/>
            <a:ext cx="304380" cy="191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49A11C8-01D4-44D4-AF85-C857A110DEC6}"/>
              </a:ext>
            </a:extLst>
          </p:cNvPr>
          <p:cNvSpPr/>
          <p:nvPr/>
        </p:nvSpPr>
        <p:spPr>
          <a:xfrm>
            <a:off x="2529633" y="2094822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10,52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10,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20,52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A237035A-0452-4B78-9FCB-FA519DED1B6D}"/>
              </a:ext>
            </a:extLst>
          </p:cNvPr>
          <p:cNvSpPr/>
          <p:nvPr/>
        </p:nvSpPr>
        <p:spPr>
          <a:xfrm>
            <a:off x="3278613" y="2088836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1,3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0,346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1,646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F1A1BD5-4439-4C5F-8E96-02C4EE5673EF}"/>
              </a:ext>
            </a:extLst>
          </p:cNvPr>
          <p:cNvSpPr/>
          <p:nvPr/>
        </p:nvSpPr>
        <p:spPr>
          <a:xfrm>
            <a:off x="4021407" y="2067682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67,9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2,99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70,89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4C55A78-F160-4279-B1FB-81D8ABF57C35}"/>
              </a:ext>
            </a:extLst>
          </p:cNvPr>
          <p:cNvSpPr/>
          <p:nvPr/>
        </p:nvSpPr>
        <p:spPr>
          <a:xfrm>
            <a:off x="4849411" y="2038878"/>
            <a:ext cx="88998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4,259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22,64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26,899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A4DE82F5-F45E-4510-A369-F9B6C7E0DF90}"/>
              </a:ext>
            </a:extLst>
          </p:cNvPr>
          <p:cNvSpPr/>
          <p:nvPr/>
        </p:nvSpPr>
        <p:spPr>
          <a:xfrm>
            <a:off x="4875749" y="1179675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B3B22CB-F4E7-4E4A-8402-948873467D6A}"/>
              </a:ext>
            </a:extLst>
          </p:cNvPr>
          <p:cNvSpPr/>
          <p:nvPr/>
        </p:nvSpPr>
        <p:spPr>
          <a:xfrm>
            <a:off x="4006517" y="115992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F76297F-1E8C-49EE-A2A4-859655FE79E2}"/>
              </a:ext>
            </a:extLst>
          </p:cNvPr>
          <p:cNvSpPr/>
          <p:nvPr/>
        </p:nvSpPr>
        <p:spPr>
          <a:xfrm>
            <a:off x="2508586" y="1113140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63104BFD-7749-43CB-A7B6-34A548F58903}"/>
              </a:ext>
            </a:extLst>
          </p:cNvPr>
          <p:cNvSpPr/>
          <p:nvPr/>
        </p:nvSpPr>
        <p:spPr>
          <a:xfrm>
            <a:off x="2399404" y="2220913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C360098-1C1C-407D-870F-A868BD9D86A6}"/>
              </a:ext>
            </a:extLst>
          </p:cNvPr>
          <p:cNvSpPr/>
          <p:nvPr/>
        </p:nvSpPr>
        <p:spPr>
          <a:xfrm>
            <a:off x="3946958" y="2220913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CB0ED22F-4809-4814-BF51-E106B1BEB373}"/>
              </a:ext>
            </a:extLst>
          </p:cNvPr>
          <p:cNvSpPr/>
          <p:nvPr/>
        </p:nvSpPr>
        <p:spPr>
          <a:xfrm>
            <a:off x="3206170" y="2232025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EFA7488-E503-48EF-9908-39A9E70BC3F7}"/>
              </a:ext>
            </a:extLst>
          </p:cNvPr>
          <p:cNvSpPr/>
          <p:nvPr/>
        </p:nvSpPr>
        <p:spPr>
          <a:xfrm>
            <a:off x="4792599" y="2145018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9A045AC-F5D4-49D4-8A47-0C0C6FB2AC19}"/>
              </a:ext>
            </a:extLst>
          </p:cNvPr>
          <p:cNvSpPr/>
          <p:nvPr/>
        </p:nvSpPr>
        <p:spPr>
          <a:xfrm>
            <a:off x="3269548" y="1113421"/>
            <a:ext cx="3193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+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3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614971-204D-4CA6-A9FF-A576A20A03C4}"/>
              </a:ext>
            </a:extLst>
          </p:cNvPr>
          <p:cNvSpPr/>
          <p:nvPr/>
        </p:nvSpPr>
        <p:spPr>
          <a:xfrm>
            <a:off x="51347" y="395052"/>
            <a:ext cx="571762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348. Найдите разность: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a) 9,5 – 6,1    б) 12,23 – 9,12      в) 8,9 – 3,6        г) 24,7 – 0,3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д) 0,06 – 0,02     е) 0,008 – 0,001     ё) 1,01 – 0,99    ж) 42,53 – 2,53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365BFFF-DE5C-4D98-AD06-7CE9C10D5BFA}"/>
              </a:ext>
            </a:extLst>
          </p:cNvPr>
          <p:cNvSpPr/>
          <p:nvPr/>
        </p:nvSpPr>
        <p:spPr>
          <a:xfrm>
            <a:off x="33638" y="1133716"/>
            <a:ext cx="28829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а) 9,5 – 6,1 = 3,4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б) 12,23 – 9,12 = 3,11 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в) 8,9 – 3,6 = 5,3   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г) 24,7 – 0,3 = 24,4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д) 0,06 – 0,02 = 0,04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е) 0,008 – 0,001 = 0,007  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ё) 1,01 – 0,99 = 0,02  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ж) 42,53 – 2,53 = 40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8A2F11C-9FA2-44EA-95E5-E1824184E286}"/>
              </a:ext>
            </a:extLst>
          </p:cNvPr>
          <p:cNvSpPr/>
          <p:nvPr/>
        </p:nvSpPr>
        <p:spPr>
          <a:xfrm>
            <a:off x="2379220" y="1133716"/>
            <a:ext cx="5052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9,5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6,1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3,4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0F53E5B-1C00-42CA-9265-4B80C40EA40F}"/>
              </a:ext>
            </a:extLst>
          </p:cNvPr>
          <p:cNvSpPr/>
          <p:nvPr/>
        </p:nvSpPr>
        <p:spPr>
          <a:xfrm>
            <a:off x="2966297" y="1115967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12,23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9,12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  3,11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CCB1012D-1457-4ADF-B574-09A0E8F5BD4D}"/>
              </a:ext>
            </a:extLst>
          </p:cNvPr>
          <p:cNvSpPr/>
          <p:nvPr/>
        </p:nvSpPr>
        <p:spPr>
          <a:xfrm>
            <a:off x="3875087" y="1124842"/>
            <a:ext cx="50526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8,9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3,6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5,3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FD5A6C4-E050-4CDD-8251-8D463F1DE124}"/>
              </a:ext>
            </a:extLst>
          </p:cNvPr>
          <p:cNvSpPr/>
          <p:nvPr/>
        </p:nvSpPr>
        <p:spPr>
          <a:xfrm>
            <a:off x="4582175" y="1147851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24,7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0,3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24,4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AE50B656-FDCF-4736-AA0D-9D1E43818608}"/>
              </a:ext>
            </a:extLst>
          </p:cNvPr>
          <p:cNvSpPr/>
          <p:nvPr/>
        </p:nvSpPr>
        <p:spPr>
          <a:xfrm>
            <a:off x="2448831" y="2195545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Arial" panose="020B0604020202020204" pitchFamily="34" charset="0"/>
              </a:rPr>
              <a:t>0,06</a:t>
            </a:r>
          </a:p>
          <a:p>
            <a:r>
              <a:rPr lang="ru-RU" b="1" u="sng">
                <a:solidFill>
                  <a:srgbClr val="000000"/>
                </a:solidFill>
                <a:latin typeface="Arial" panose="020B0604020202020204" pitchFamily="34" charset="0"/>
              </a:rPr>
              <a:t>0,02</a:t>
            </a:r>
          </a:p>
          <a:p>
            <a:r>
              <a:rPr lang="ru-RU" b="1">
                <a:solidFill>
                  <a:srgbClr val="000000"/>
                </a:solidFill>
                <a:latin typeface="Arial" panose="020B0604020202020204" pitchFamily="34" charset="0"/>
              </a:rPr>
              <a:t>0,04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0F853343-ABC6-41C3-95C4-7B39FC8B375A}"/>
              </a:ext>
            </a:extLst>
          </p:cNvPr>
          <p:cNvSpPr/>
          <p:nvPr/>
        </p:nvSpPr>
        <p:spPr>
          <a:xfrm>
            <a:off x="3189287" y="2195545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0,008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0,001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0,007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251ADC2-9500-4CCC-B9E0-3F3419E15D1D}"/>
              </a:ext>
            </a:extLst>
          </p:cNvPr>
          <p:cNvSpPr/>
          <p:nvPr/>
        </p:nvSpPr>
        <p:spPr>
          <a:xfrm>
            <a:off x="4057983" y="2195545"/>
            <a:ext cx="6335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1,01</a:t>
            </a: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0,99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0,02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242EA06D-7FAE-46E8-8B8A-ACE5FF46C4BA}"/>
              </a:ext>
            </a:extLst>
          </p:cNvPr>
          <p:cNvSpPr/>
          <p:nvPr/>
        </p:nvSpPr>
        <p:spPr>
          <a:xfrm>
            <a:off x="4834808" y="2208057"/>
            <a:ext cx="76174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42,53</a:t>
            </a:r>
            <a:endParaRPr lang="ru-RU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b="1" u="sng" dirty="0">
                <a:solidFill>
                  <a:srgbClr val="000000"/>
                </a:solidFill>
                <a:latin typeface="Arial" panose="020B0604020202020204" pitchFamily="34" charset="0"/>
              </a:rPr>
              <a:t>  2,53</a:t>
            </a:r>
          </a:p>
          <a:p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</a:rPr>
              <a:t>40,00</a:t>
            </a:r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CD233FD0-5F5D-4CDA-A89F-5600FBAE29FA}"/>
              </a:ext>
            </a:extLst>
          </p:cNvPr>
          <p:cNvCxnSpPr>
            <a:cxnSpLocks/>
          </p:cNvCxnSpPr>
          <p:nvPr/>
        </p:nvCxnSpPr>
        <p:spPr>
          <a:xfrm>
            <a:off x="5215681" y="2849798"/>
            <a:ext cx="304380" cy="1918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9BA3480-7B3F-4686-B2F2-8BAF5912BA9E}"/>
              </a:ext>
            </a:extLst>
          </p:cNvPr>
          <p:cNvSpPr/>
          <p:nvPr/>
        </p:nvSpPr>
        <p:spPr>
          <a:xfrm>
            <a:off x="2222767" y="124018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5735BAC-CFDE-4518-A530-EB5C138DDA6F}"/>
              </a:ext>
            </a:extLst>
          </p:cNvPr>
          <p:cNvSpPr/>
          <p:nvPr/>
        </p:nvSpPr>
        <p:spPr>
          <a:xfrm>
            <a:off x="2896460" y="123272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1CBE2B5A-63FD-4341-A70F-6ABA010595C8}"/>
              </a:ext>
            </a:extLst>
          </p:cNvPr>
          <p:cNvSpPr/>
          <p:nvPr/>
        </p:nvSpPr>
        <p:spPr>
          <a:xfrm>
            <a:off x="3747223" y="123670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AE201FF6-8F9A-4923-A36B-5BD6206C05E7}"/>
              </a:ext>
            </a:extLst>
          </p:cNvPr>
          <p:cNvSpPr/>
          <p:nvPr/>
        </p:nvSpPr>
        <p:spPr>
          <a:xfrm>
            <a:off x="4435603" y="1281089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E81E1BE-92DA-4D8B-98B6-6F57042EDA09}"/>
              </a:ext>
            </a:extLst>
          </p:cNvPr>
          <p:cNvSpPr/>
          <p:nvPr/>
        </p:nvSpPr>
        <p:spPr>
          <a:xfrm>
            <a:off x="2341882" y="228787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EB1B392A-1B61-4296-89A5-BADCBC1EB97D}"/>
              </a:ext>
            </a:extLst>
          </p:cNvPr>
          <p:cNvSpPr/>
          <p:nvPr/>
        </p:nvSpPr>
        <p:spPr>
          <a:xfrm>
            <a:off x="3059856" y="229104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F833438-E1B5-4673-9123-E8592887CC7D}"/>
              </a:ext>
            </a:extLst>
          </p:cNvPr>
          <p:cNvSpPr/>
          <p:nvPr/>
        </p:nvSpPr>
        <p:spPr>
          <a:xfrm>
            <a:off x="3966112" y="228787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A51B71C-4F7A-4265-863E-A4F58FC2EA9E}"/>
              </a:ext>
            </a:extLst>
          </p:cNvPr>
          <p:cNvSpPr/>
          <p:nvPr/>
        </p:nvSpPr>
        <p:spPr>
          <a:xfrm>
            <a:off x="4742475" y="2355430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4701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B29CCA5-6A32-4C1D-BFE5-29AD3DC28548}"/>
              </a:ext>
            </a:extLst>
          </p:cNvPr>
          <p:cNvSpPr/>
          <p:nvPr/>
        </p:nvSpPr>
        <p:spPr>
          <a:xfrm>
            <a:off x="141288" y="411291"/>
            <a:ext cx="55625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349.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На сколько автомобиль «</a:t>
            </a:r>
            <a:r>
              <a:rPr lang="ru-RU" sz="1400" b="1" dirty="0" err="1">
                <a:latin typeface="Arial" panose="020B0604020202020204" pitchFamily="34" charset="0"/>
              </a:rPr>
              <a:t>Каптива</a:t>
            </a:r>
            <a:r>
              <a:rPr lang="ru-RU" sz="1400" b="1" dirty="0">
                <a:latin typeface="Arial" panose="020B0604020202020204" pitchFamily="34" charset="0"/>
              </a:rPr>
              <a:t>»: а) длиннее; б) выше автомобиля «Орландо»? </a:t>
            </a:r>
            <a:r>
              <a:rPr lang="ru-RU" sz="1100" b="1" dirty="0">
                <a:latin typeface="Arial" panose="020B0604020202020204" pitchFamily="34" charset="0"/>
              </a:rPr>
              <a:t> </a:t>
            </a:r>
            <a:endParaRPr lang="ru-RU" sz="14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BC7DEFF-F6C5-40B9-8F4E-211340A7170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978" t="13096"/>
          <a:stretch/>
        </p:blipFill>
        <p:spPr>
          <a:xfrm>
            <a:off x="446087" y="926756"/>
            <a:ext cx="3892711" cy="846820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4D70999-049B-4E00-B93F-651BC8356484}"/>
              </a:ext>
            </a:extLst>
          </p:cNvPr>
          <p:cNvSpPr/>
          <p:nvPr/>
        </p:nvSpPr>
        <p:spPr>
          <a:xfrm>
            <a:off x="0" y="1802073"/>
            <a:ext cx="2851935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«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Каптива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»: длина - 467,3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высота – 175,6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«Орландо»: длина - 465,2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           высота – 162,5 см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Ответ: «</a:t>
            </a:r>
            <a:r>
              <a:rPr lang="ru-RU" sz="1400" b="1" dirty="0" err="1">
                <a:solidFill>
                  <a:srgbClr val="0070C0"/>
                </a:solidFill>
                <a:latin typeface="Arial" panose="020B0604020202020204" pitchFamily="34" charset="0"/>
              </a:rPr>
              <a:t>Каптива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» длиннее на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2,1 см и выше на 13,1 см</a:t>
            </a:r>
            <a:endParaRPr lang="ru-RU" sz="140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71F53FE-F3DD-4609-9C8B-659EA5C51DD9}"/>
              </a:ext>
            </a:extLst>
          </p:cNvPr>
          <p:cNvSpPr/>
          <p:nvPr/>
        </p:nvSpPr>
        <p:spPr>
          <a:xfrm>
            <a:off x="3341687" y="1773576"/>
            <a:ext cx="242728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1) 467,3    2) 175,6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</a:t>
            </a:r>
            <a:r>
              <a:rPr lang="ru-RU" sz="1600" b="1" u="sng" dirty="0">
                <a:latin typeface="Arial" panose="020B0604020202020204" pitchFamily="34" charset="0"/>
              </a:rPr>
              <a:t>465,2 </a:t>
            </a:r>
            <a:r>
              <a:rPr lang="ru-RU" sz="1600" b="1" dirty="0">
                <a:latin typeface="Arial" panose="020B0604020202020204" pitchFamily="34" charset="0"/>
              </a:rPr>
              <a:t>       </a:t>
            </a:r>
            <a:r>
              <a:rPr lang="ru-RU" sz="1600" b="1" u="sng" dirty="0">
                <a:latin typeface="Arial" panose="020B0604020202020204" pitchFamily="34" charset="0"/>
              </a:rPr>
              <a:t>162,5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        2,1(см)   13,1(см)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длиннее         выше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2D434AE-9565-4F41-AAEB-8EB13216F51A}"/>
              </a:ext>
            </a:extLst>
          </p:cNvPr>
          <p:cNvSpPr/>
          <p:nvPr/>
        </p:nvSpPr>
        <p:spPr>
          <a:xfrm>
            <a:off x="3417887" y="210437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EE726A9-0993-405C-8F95-62CE75901D26}"/>
              </a:ext>
            </a:extLst>
          </p:cNvPr>
          <p:cNvSpPr/>
          <p:nvPr/>
        </p:nvSpPr>
        <p:spPr>
          <a:xfrm>
            <a:off x="4436978" y="212277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–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9096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2671268-32E4-4782-8EA0-E58157D57EDE}"/>
              </a:ext>
            </a:extLst>
          </p:cNvPr>
          <p:cNvSpPr/>
          <p:nvPr/>
        </p:nvSpPr>
        <p:spPr>
          <a:xfrm>
            <a:off x="1589" y="407388"/>
            <a:ext cx="576738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050" b="1" dirty="0">
                <a:solidFill>
                  <a:srgbClr val="0070C0"/>
                </a:solidFill>
                <a:latin typeface="Arial" panose="020B0604020202020204" pitchFamily="34" charset="0"/>
              </a:rPr>
              <a:t>350. </a:t>
            </a:r>
            <a:r>
              <a:rPr lang="ru-RU" sz="1050" b="1" dirty="0">
                <a:solidFill>
                  <a:srgbClr val="211D1E"/>
                </a:solidFill>
                <a:latin typeface="Arial" panose="020B0604020202020204" pitchFamily="34" charset="0"/>
              </a:rPr>
              <a:t>В двух таблицах обозначены: действие «вычитание» и результат этого действия в виде «разности» десятичных дробей. Пустую строку в таблице « разность» необходимо заполнить нужными буквами, соответствующими действиям «вычитания». </a:t>
            </a:r>
          </a:p>
          <a:p>
            <a:pPr algn="just"/>
            <a:r>
              <a:rPr lang="ru-RU" sz="1050" b="1" dirty="0">
                <a:solidFill>
                  <a:srgbClr val="0070C0"/>
                </a:solidFill>
                <a:latin typeface="Arial" panose="020B0604020202020204" pitchFamily="34" charset="0"/>
              </a:rPr>
              <a:t>Если вы все сделаете правильно, вы узнаете название карликовой планеты, открытой в 2010 году Узбекскими астрономами. </a:t>
            </a:r>
            <a:endParaRPr lang="ru-RU" sz="105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6438039-BEE5-42EE-91D5-645156721D3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05" t="1" r="1838" b="3154"/>
          <a:stretch/>
        </p:blipFill>
        <p:spPr>
          <a:xfrm>
            <a:off x="141287" y="1495190"/>
            <a:ext cx="5486399" cy="1498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764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25727</TotalTime>
  <Words>743</Words>
  <Application>Microsoft Office PowerPoint</Application>
  <PresentationFormat>Произвольный</PresentationFormat>
  <Paragraphs>220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2091</cp:revision>
  <cp:lastPrinted>2020-09-30T03:25:16Z</cp:lastPrinted>
  <dcterms:created xsi:type="dcterms:W3CDTF">2020-04-09T07:32:19Z</dcterms:created>
  <dcterms:modified xsi:type="dcterms:W3CDTF">2020-12-05T14:03:20Z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