
<file path=[Content_Types].xml><?xml version="1.0" encoding="utf-8"?>
<Types xmlns="http://schemas.openxmlformats.org/package/2006/content-types">
  <Default Extension="emf" ContentType="image/x-emf"/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5"/>
  </p:notesMasterIdLst>
  <p:handoutMasterIdLst>
    <p:handoutMasterId r:id="rId16"/>
  </p:handoutMasterIdLst>
  <p:sldIdLst>
    <p:sldId id="528" r:id="rId2"/>
    <p:sldId id="1131" r:id="rId3"/>
    <p:sldId id="1129" r:id="rId4"/>
    <p:sldId id="1139" r:id="rId5"/>
    <p:sldId id="1140" r:id="rId6"/>
    <p:sldId id="1141" r:id="rId7"/>
    <p:sldId id="1122" r:id="rId8"/>
    <p:sldId id="1132" r:id="rId9"/>
    <p:sldId id="1133" r:id="rId10"/>
    <p:sldId id="1134" r:id="rId11"/>
    <p:sldId id="1135" r:id="rId12"/>
    <p:sldId id="1136" r:id="rId13"/>
    <p:sldId id="480" r:id="rId14"/>
  </p:sldIdLst>
  <p:sldSz cx="5768975" cy="3244850"/>
  <p:notesSz cx="9866313" cy="6735763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CFC"/>
    <a:srgbClr val="0066CC"/>
    <a:srgbClr val="00A859"/>
    <a:srgbClr val="F0FFFF"/>
    <a:srgbClr val="FFFCFF"/>
    <a:srgbClr val="EFE4F0"/>
    <a:srgbClr val="5FCBEF"/>
    <a:srgbClr val="00C695"/>
    <a:srgbClr val="000000"/>
    <a:srgbClr val="BAD7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984" y="120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7521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2184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4024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403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86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017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765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5485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1833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418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587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16.12.2020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12/16/2020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9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29508" y="1127272"/>
            <a:ext cx="3016455" cy="1776121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СРАВНЕНИЕ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ДЕСЯТИЧНЫХ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ДРОБЕЙ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0242" y="1356224"/>
            <a:ext cx="304799" cy="14808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71EBCBC-249D-424E-A56C-4DDBCDD817D2}"/>
              </a:ext>
            </a:extLst>
          </p:cNvPr>
          <p:cNvSpPr/>
          <p:nvPr/>
        </p:nvSpPr>
        <p:spPr>
          <a:xfrm>
            <a:off x="4775747" y="2917825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5B4C4B-8D5C-4FA8-910E-FD28021DC3FA}"/>
              </a:ext>
            </a:extLst>
          </p:cNvPr>
          <p:cNvSpPr/>
          <p:nvPr/>
        </p:nvSpPr>
        <p:spPr>
          <a:xfrm>
            <a:off x="5066783" y="2722420"/>
            <a:ext cx="531950" cy="171233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 descr="Презентация к уроку математики 5 класс &quot;Сравнение десятичных дробей&quot;">
            <a:extLst>
              <a:ext uri="{FF2B5EF4-FFF2-40B4-BE49-F238E27FC236}">
                <a16:creationId xmlns:a16="http://schemas.microsoft.com/office/drawing/2014/main" id="{50DC1FC9-3DC4-44B3-9241-AF8CCB6506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775" y="1233696"/>
            <a:ext cx="2420938" cy="1630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ECBE3D9-328E-465D-8BEE-D93F767464EA}"/>
              </a:ext>
            </a:extLst>
          </p:cNvPr>
          <p:cNvSpPr/>
          <p:nvPr/>
        </p:nvSpPr>
        <p:spPr>
          <a:xfrm>
            <a:off x="25243" y="343242"/>
            <a:ext cx="57283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326. Расположите числа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a) 3,456; 3,465; 8,149; 8,079; 0,453; 0,4532 в порядке возрастания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б) 0,456; 0,065; 0,009; 0,079; 0,0093; 0,0502 в порядке убывания </a:t>
            </a:r>
            <a:endParaRPr lang="ru-RU" sz="12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C1E49EB-4E04-4377-A98A-F308EC10F745}"/>
              </a:ext>
            </a:extLst>
          </p:cNvPr>
          <p:cNvSpPr/>
          <p:nvPr/>
        </p:nvSpPr>
        <p:spPr>
          <a:xfrm>
            <a:off x="9844" y="860425"/>
            <a:ext cx="551402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3,456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; 3,465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; 8,149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; 8,079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; 0,453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; 0,4532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 порядке возрастания: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0,453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0;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0,4532;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3,456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0;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3,465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; 8,079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0;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8,149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</a:p>
          <a:p>
            <a:pPr algn="just"/>
            <a:r>
              <a:rPr lang="ru-RU" b="1" dirty="0">
                <a:latin typeface="Arial" panose="020B0604020202020204" pitchFamily="34" charset="0"/>
              </a:rPr>
              <a:t>0,453; 0,4532; 3,456; 3,465; 8,079; 8,149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 0,456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; 0,065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; 0,009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; 0,079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; 0,0093; 0,0502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 порядке убывания: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0,456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; 0,079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0;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0,065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0;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0,0502; 0,0093; 0,009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</a:p>
          <a:p>
            <a:pPr algn="just"/>
            <a:r>
              <a:rPr lang="ru-RU" b="1" dirty="0">
                <a:latin typeface="Arial" panose="020B0604020202020204" pitchFamily="34" charset="0"/>
              </a:rPr>
              <a:t>0,456; 0,079;  0,065; 0,0502; 0,0093; 0,009</a:t>
            </a:r>
          </a:p>
        </p:txBody>
      </p:sp>
    </p:spTree>
    <p:extLst>
      <p:ext uri="{BB962C8B-B14F-4D97-AF65-F5344CB8AC3E}">
        <p14:creationId xmlns:p14="http://schemas.microsoft.com/office/powerpoint/2010/main" val="523210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AECE196-C3E2-4FCA-8EC8-8D2CF5C9A343}"/>
              </a:ext>
            </a:extLst>
          </p:cNvPr>
          <p:cNvSpPr/>
          <p:nvPr/>
        </p:nvSpPr>
        <p:spPr>
          <a:xfrm>
            <a:off x="103187" y="327025"/>
            <a:ext cx="55625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328.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Изобразите на числовом луче следующие точки A</a:t>
            </a:r>
            <a:r>
              <a:rPr lang="ru-RU" sz="2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(0,2), B</a:t>
            </a:r>
            <a:r>
              <a:rPr lang="ru-RU" sz="2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(0,6), C</a:t>
            </a:r>
            <a:r>
              <a:rPr lang="ru-RU" sz="2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(0,8), D</a:t>
            </a:r>
            <a:r>
              <a:rPr lang="ru-RU" sz="2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(1,3) и F</a:t>
            </a:r>
            <a:r>
              <a:rPr lang="ru-RU" sz="2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(1,5) приняв 10 клеток тетрадного листа за единичный отрезок. 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7C8A32A-51EC-4F0D-B432-15A5BCAF7DB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41" b="33950"/>
          <a:stretch/>
        </p:blipFill>
        <p:spPr>
          <a:xfrm>
            <a:off x="141288" y="1546224"/>
            <a:ext cx="4114799" cy="99060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E36824-48B4-45F5-890A-FB7323E20369}"/>
              </a:ext>
            </a:extLst>
          </p:cNvPr>
          <p:cNvSpPr txBox="1"/>
          <p:nvPr/>
        </p:nvSpPr>
        <p:spPr>
          <a:xfrm>
            <a:off x="2655887" y="2421409"/>
            <a:ext cx="1485901" cy="2308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1DC22A1D-6BAE-4E89-8A24-5BEF9F949C7F}"/>
              </a:ext>
            </a:extLst>
          </p:cNvPr>
          <p:cNvCxnSpPr/>
          <p:nvPr/>
        </p:nvCxnSpPr>
        <p:spPr>
          <a:xfrm>
            <a:off x="2782254" y="2345209"/>
            <a:ext cx="0" cy="76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B4D586A6-FA54-455C-9C6F-1FD14E5BBD96}"/>
              </a:ext>
            </a:extLst>
          </p:cNvPr>
          <p:cNvCxnSpPr/>
          <p:nvPr/>
        </p:nvCxnSpPr>
        <p:spPr>
          <a:xfrm>
            <a:off x="4256087" y="2375687"/>
            <a:ext cx="38100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8F2F6AC-5B05-4160-BE7B-CE7FCA34CB07}"/>
              </a:ext>
            </a:extLst>
          </p:cNvPr>
          <p:cNvSpPr/>
          <p:nvPr/>
        </p:nvSpPr>
        <p:spPr>
          <a:xfrm>
            <a:off x="522287" y="2502837"/>
            <a:ext cx="4331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4F50E004-A987-4582-88FD-CBD02109EA09}"/>
              </a:ext>
            </a:extLst>
          </p:cNvPr>
          <p:cNvSpPr/>
          <p:nvPr/>
        </p:nvSpPr>
        <p:spPr>
          <a:xfrm>
            <a:off x="1512887" y="2519831"/>
            <a:ext cx="4331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0,6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5D9F2909-BF7C-4391-802D-03F0C16E9C81}"/>
              </a:ext>
            </a:extLst>
          </p:cNvPr>
          <p:cNvSpPr/>
          <p:nvPr/>
        </p:nvSpPr>
        <p:spPr>
          <a:xfrm>
            <a:off x="2052205" y="2497580"/>
            <a:ext cx="4331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0,8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91DAE7D-CFD5-4667-9E42-6A1397A9CF4C}"/>
              </a:ext>
            </a:extLst>
          </p:cNvPr>
          <p:cNvSpPr/>
          <p:nvPr/>
        </p:nvSpPr>
        <p:spPr>
          <a:xfrm>
            <a:off x="3398837" y="2415527"/>
            <a:ext cx="4331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1,3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96549E09-FD19-469D-8DD5-BBA392581A58}"/>
              </a:ext>
            </a:extLst>
          </p:cNvPr>
          <p:cNvSpPr/>
          <p:nvPr/>
        </p:nvSpPr>
        <p:spPr>
          <a:xfrm>
            <a:off x="3883541" y="2415526"/>
            <a:ext cx="4331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</a:t>
            </a:r>
            <a:endParaRPr lang="ru-RU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14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6DA5FCB-AEB8-4F60-8140-C71E7F9BFA29}"/>
              </a:ext>
            </a:extLst>
          </p:cNvPr>
          <p:cNvSpPr/>
          <p:nvPr/>
        </p:nvSpPr>
        <p:spPr>
          <a:xfrm>
            <a:off x="141289" y="422097"/>
            <a:ext cx="54863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329. Какая из точек лежит левее на числовом луче?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(1,3) или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(1,8); б)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(0,33) или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(0,37); в)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(5,5) или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(5,45) 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CD81D3E-476D-4124-A60E-DD1CA01CAABF}"/>
              </a:ext>
            </a:extLst>
          </p:cNvPr>
          <p:cNvSpPr/>
          <p:nvPr/>
        </p:nvSpPr>
        <p:spPr>
          <a:xfrm>
            <a:off x="148913" y="1129744"/>
            <a:ext cx="555148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sz="20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(1,3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(1,8)               в)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(5,5)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(5,45)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левее                                                 </a:t>
            </a:r>
            <a:r>
              <a:rPr lang="ru-RU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левее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1,3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1,8      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&lt; 18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5,5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&gt;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5,45  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550 &gt; 545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ru-RU" sz="20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(0,33)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(0,37)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левее</a:t>
            </a:r>
            <a:endParaRPr lang="ru-RU" b="1" dirty="0">
              <a:solidFill>
                <a:srgbClr val="211D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0,33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0,37     33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37</a:t>
            </a:r>
          </a:p>
          <a:p>
            <a:pPr algn="just"/>
            <a:endParaRPr lang="ru-RU" b="1" dirty="0">
              <a:solidFill>
                <a:srgbClr val="211D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51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18C8DC4-8EB4-44C6-BEFC-E23E4727ADDE}"/>
              </a:ext>
            </a:extLst>
          </p:cNvPr>
          <p:cNvSpPr/>
          <p:nvPr/>
        </p:nvSpPr>
        <p:spPr>
          <a:xfrm>
            <a:off x="649678" y="1161126"/>
            <a:ext cx="1472809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D878222-8F5E-4C88-9EE1-20D40E3EB359}"/>
              </a:ext>
            </a:extLst>
          </p:cNvPr>
          <p:cNvSpPr/>
          <p:nvPr/>
        </p:nvSpPr>
        <p:spPr>
          <a:xfrm>
            <a:off x="1131887" y="990059"/>
            <a:ext cx="1066800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65B50C9-B5AD-4BB9-BCBC-606B12F81FF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998"/>
          <a:stretch/>
        </p:blipFill>
        <p:spPr>
          <a:xfrm>
            <a:off x="115306" y="539277"/>
            <a:ext cx="5538361" cy="1438302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CC9AC1B-7B74-4C75-8431-A343AA797D8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108" t="-2020" b="-1"/>
          <a:stretch/>
        </p:blipFill>
        <p:spPr>
          <a:xfrm>
            <a:off x="126147" y="1947611"/>
            <a:ext cx="5527520" cy="548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18C8DC4-8EB4-44C6-BEFC-E23E4727ADDE}"/>
              </a:ext>
            </a:extLst>
          </p:cNvPr>
          <p:cNvSpPr/>
          <p:nvPr/>
        </p:nvSpPr>
        <p:spPr>
          <a:xfrm>
            <a:off x="649678" y="1161126"/>
            <a:ext cx="1472809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D878222-8F5E-4C88-9EE1-20D40E3EB359}"/>
              </a:ext>
            </a:extLst>
          </p:cNvPr>
          <p:cNvSpPr/>
          <p:nvPr/>
        </p:nvSpPr>
        <p:spPr>
          <a:xfrm>
            <a:off x="1131887" y="990059"/>
            <a:ext cx="1066800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C922999-CEC6-47D6-A951-B046A1BD8AA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56"/>
          <a:stretch/>
        </p:blipFill>
        <p:spPr>
          <a:xfrm>
            <a:off x="130176" y="454584"/>
            <a:ext cx="5638799" cy="2158037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A41A65-653D-4331-8CC1-8B1321E1C705}"/>
              </a:ext>
            </a:extLst>
          </p:cNvPr>
          <p:cNvSpPr/>
          <p:nvPr/>
        </p:nvSpPr>
        <p:spPr>
          <a:xfrm>
            <a:off x="126147" y="2612621"/>
            <a:ext cx="510165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321.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через 15 минут автомобиль догонит велосипедиста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248093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AC4879E-67D3-471D-8704-B942E0BA62E7}"/>
              </a:ext>
            </a:extLst>
          </p:cNvPr>
          <p:cNvSpPr/>
          <p:nvPr/>
        </p:nvSpPr>
        <p:spPr>
          <a:xfrm>
            <a:off x="62720" y="347885"/>
            <a:ext cx="556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     Закрашенные части квадратов на рис.1 равны между собой, причем закрашены: 0,8 часть первого и 0,80 часть второго квадратов.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Значит 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0,8 = 0,80</a:t>
            </a:r>
            <a:endParaRPr lang="ru-RU" sz="1200" b="1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FB01246-FE70-4DC8-97AC-091BA9A55CE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465"/>
          <a:stretch/>
        </p:blipFill>
        <p:spPr>
          <a:xfrm>
            <a:off x="141288" y="941416"/>
            <a:ext cx="2667000" cy="1362017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C474AB0-8992-40B5-A831-38DEF389B831}"/>
              </a:ext>
            </a:extLst>
          </p:cNvPr>
          <p:cNvSpPr/>
          <p:nvPr/>
        </p:nvSpPr>
        <p:spPr>
          <a:xfrm>
            <a:off x="3037477" y="1082518"/>
            <a:ext cx="26423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Если с правой стороны десятичной дроби удалить нуль или справа к дроби приписать нули, то получим дробь, равную данной !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79DEF031-FC2B-436C-B368-71B8D3E0791A}"/>
              </a:ext>
            </a:extLst>
          </p:cNvPr>
          <p:cNvSpPr/>
          <p:nvPr/>
        </p:nvSpPr>
        <p:spPr>
          <a:xfrm>
            <a:off x="141288" y="2285813"/>
            <a:ext cx="553853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Например,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0,43 = 0,430 = 0,4300; 6,7 = 6,70 = 6,700; 18 = 18,0 = 18,000; </a:t>
            </a:r>
          </a:p>
          <a:p>
            <a:pPr algn="just"/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0,900 = 0,90 = 0,9; 43,200 = 43,20 = 43,2; 31,00 = 31,0 = 31. </a:t>
            </a:r>
            <a:endParaRPr lang="ru-RU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539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B7B3636-34D9-4E46-BF14-E4C7BD19A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384" y="426621"/>
            <a:ext cx="5129533" cy="188023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FD52A4B-037D-47CB-889A-D3EAFD866BE7}"/>
              </a:ext>
            </a:extLst>
          </p:cNvPr>
          <p:cNvSpPr/>
          <p:nvPr/>
        </p:nvSpPr>
        <p:spPr>
          <a:xfrm>
            <a:off x="31748" y="2324424"/>
            <a:ext cx="5703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         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Чтобы сравнить две десятичные дроби, необходимо: </a:t>
            </a:r>
          </a:p>
          <a:p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сначала приравнять число цифр после запятой, дописав нули в конце одной из них; </a:t>
            </a:r>
          </a:p>
          <a:p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затем, отбросив запятую, сравнить получившиеся натуральные числа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23322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6905B30-BE08-4D1A-BFEB-44534677CFC4}"/>
              </a:ext>
            </a:extLst>
          </p:cNvPr>
          <p:cNvSpPr/>
          <p:nvPr/>
        </p:nvSpPr>
        <p:spPr>
          <a:xfrm>
            <a:off x="217487" y="784225"/>
            <a:ext cx="5410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Пример 2.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Сравните числа </a:t>
            </a:r>
            <a:r>
              <a:rPr lang="ru-RU" sz="1600" b="1" dirty="0">
                <a:latin typeface="Arial" panose="020B0604020202020204" pitchFamily="34" charset="0"/>
              </a:rPr>
              <a:t>23,54 и 16,9.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1. В этих числах уравняем число цифр после запятой: 23,54 и 16,9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2. Отбросим запятую и сравним эти натуральные числа: 2354 &gt; 1690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Следовательно,   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23,54 &gt; 16,9</a:t>
            </a:r>
            <a:endParaRPr lang="ru-RU" sz="1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B7783F5-C64A-4297-B066-ECE2087C5C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288" y="734676"/>
            <a:ext cx="5551487" cy="2425788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631B229-29FA-4B87-B3B9-269A878CDD72}"/>
              </a:ext>
            </a:extLst>
          </p:cNvPr>
          <p:cNvSpPr/>
          <p:nvPr/>
        </p:nvSpPr>
        <p:spPr>
          <a:xfrm>
            <a:off x="37304" y="351226"/>
            <a:ext cx="56927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Пример 3. Изобразим на числовом луче десятичную дробь 0,3. Для этого: </a:t>
            </a:r>
            <a:endParaRPr lang="ru-RU" sz="1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797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9DDAB4F-219B-4A4D-8CBD-A755A2755D78}"/>
              </a:ext>
            </a:extLst>
          </p:cNvPr>
          <p:cNvSpPr/>
          <p:nvPr/>
        </p:nvSpPr>
        <p:spPr>
          <a:xfrm>
            <a:off x="141288" y="445019"/>
            <a:ext cx="548639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323. Запишите такую десятичную дробь, чтобы она была равна: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а) 0,95 и имела 4 знака после запятой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б) 195 и имела 3 знака после запятой </a:t>
            </a:r>
          </a:p>
          <a:p>
            <a:pPr algn="just"/>
            <a:endParaRPr lang="ru-RU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в) 6,300000 и имела 3 знака после запятой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endParaRPr lang="ru-RU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3525F0E-103C-4BD0-BB32-6292BB82FF4A}"/>
              </a:ext>
            </a:extLst>
          </p:cNvPr>
          <p:cNvSpPr/>
          <p:nvPr/>
        </p:nvSpPr>
        <p:spPr>
          <a:xfrm>
            <a:off x="1589087" y="1254572"/>
            <a:ext cx="9685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0,95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00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A955165-6D46-41E3-A886-C5D3CCDBF97C}"/>
              </a:ext>
            </a:extLst>
          </p:cNvPr>
          <p:cNvSpPr/>
          <p:nvPr/>
        </p:nvSpPr>
        <p:spPr>
          <a:xfrm>
            <a:off x="1606705" y="1774825"/>
            <a:ext cx="11112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195,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000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877D776-5A0B-4763-B55B-EA9F323A8CC3}"/>
              </a:ext>
            </a:extLst>
          </p:cNvPr>
          <p:cNvSpPr/>
          <p:nvPr/>
        </p:nvSpPr>
        <p:spPr>
          <a:xfrm>
            <a:off x="1660420" y="2413305"/>
            <a:ext cx="8258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6,3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00</a:t>
            </a:r>
            <a:endParaRPr 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165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336B41B-AB26-47B9-A52D-CD13C7212AAE}"/>
              </a:ext>
            </a:extLst>
          </p:cNvPr>
          <p:cNvSpPr/>
          <p:nvPr/>
        </p:nvSpPr>
        <p:spPr>
          <a:xfrm>
            <a:off x="72583" y="433256"/>
            <a:ext cx="570388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324. В каждом ряду найдите равные числа: </a:t>
            </a:r>
          </a:p>
          <a:p>
            <a:pPr algn="just"/>
            <a:r>
              <a:rPr lang="pt-B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a) 0,8; 0,08; 0,80; 0,008; 0,8000; 0,0008 </a:t>
            </a:r>
          </a:p>
          <a:p>
            <a:pPr algn="just"/>
            <a:r>
              <a:rPr lang="ru-RU" sz="1400" b="1" dirty="0">
                <a:solidFill>
                  <a:srgbClr val="000000"/>
                </a:solidFill>
                <a:latin typeface="Arial" panose="020B0604020202020204" pitchFamily="34" charset="0"/>
              </a:rPr>
              <a:t>б) 5,1; 5,01; 5,010; 5,001; 5,01000; 5,00010 </a:t>
            </a:r>
            <a:endParaRPr lang="ru-RU" sz="14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9252884-D2BE-444B-9118-F89DE334547B}"/>
              </a:ext>
            </a:extLst>
          </p:cNvPr>
          <p:cNvSpPr/>
          <p:nvPr/>
        </p:nvSpPr>
        <p:spPr>
          <a:xfrm>
            <a:off x="141287" y="1171920"/>
            <a:ext cx="5486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</a:rPr>
              <a:t>a) </a:t>
            </a:r>
            <a:r>
              <a:rPr lang="pt-BR" b="1" u="sng" dirty="0">
                <a:solidFill>
                  <a:srgbClr val="000000"/>
                </a:solidFill>
                <a:latin typeface="Arial" panose="020B0604020202020204" pitchFamily="34" charset="0"/>
              </a:rPr>
              <a:t>0,8</a:t>
            </a:r>
            <a:r>
              <a:rPr lang="pt-BR" b="1" u="sng" dirty="0">
                <a:solidFill>
                  <a:srgbClr val="C00000"/>
                </a:solidFill>
                <a:latin typeface="Arial" panose="020B0604020202020204" pitchFamily="34" charset="0"/>
              </a:rPr>
              <a:t>000</a:t>
            </a: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</a:rPr>
              <a:t>; 0,08</a:t>
            </a:r>
            <a:r>
              <a:rPr lang="pt-BR" b="1" dirty="0">
                <a:solidFill>
                  <a:srgbClr val="C00000"/>
                </a:solidFill>
                <a:latin typeface="Arial" panose="020B0604020202020204" pitchFamily="34" charset="0"/>
              </a:rPr>
              <a:t>00</a:t>
            </a: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</a:rPr>
              <a:t>; </a:t>
            </a:r>
            <a:r>
              <a:rPr lang="pt-BR" b="1" u="sng" dirty="0">
                <a:solidFill>
                  <a:srgbClr val="000000"/>
                </a:solidFill>
                <a:latin typeface="Arial" panose="020B0604020202020204" pitchFamily="34" charset="0"/>
              </a:rPr>
              <a:t>0,80</a:t>
            </a:r>
            <a:r>
              <a:rPr lang="pt-BR" b="1" u="sng" dirty="0">
                <a:solidFill>
                  <a:srgbClr val="C00000"/>
                </a:solidFill>
                <a:latin typeface="Arial" panose="020B0604020202020204" pitchFamily="34" charset="0"/>
              </a:rPr>
              <a:t>00</a:t>
            </a: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</a:rPr>
              <a:t>; 0,008</a:t>
            </a:r>
            <a:r>
              <a:rPr lang="pt-BR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</a:rPr>
              <a:t>; </a:t>
            </a:r>
            <a:r>
              <a:rPr lang="pt-BR" b="1" u="sng" dirty="0">
                <a:solidFill>
                  <a:srgbClr val="000000"/>
                </a:solidFill>
                <a:latin typeface="Arial" panose="020B0604020202020204" pitchFamily="34" charset="0"/>
              </a:rPr>
              <a:t>0,8000</a:t>
            </a: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</a:rPr>
              <a:t>; 0,0008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E278262-9E09-4976-BCFE-BF5CB4C722FB}"/>
              </a:ext>
            </a:extLst>
          </p:cNvPr>
          <p:cNvSpPr/>
          <p:nvPr/>
        </p:nvSpPr>
        <p:spPr>
          <a:xfrm>
            <a:off x="369887" y="1470025"/>
            <a:ext cx="26981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</a:rPr>
              <a:t>0,8</a:t>
            </a:r>
            <a:r>
              <a:rPr lang="pt-BR" b="1" dirty="0">
                <a:solidFill>
                  <a:srgbClr val="C00000"/>
                </a:solidFill>
                <a:latin typeface="Arial" panose="020B0604020202020204" pitchFamily="34" charset="0"/>
              </a:rPr>
              <a:t>000=</a:t>
            </a: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</a:rPr>
              <a:t> 0,80</a:t>
            </a:r>
            <a:r>
              <a:rPr lang="pt-BR" b="1" dirty="0">
                <a:solidFill>
                  <a:srgbClr val="C00000"/>
                </a:solidFill>
                <a:latin typeface="Arial" panose="020B0604020202020204" pitchFamily="34" charset="0"/>
              </a:rPr>
              <a:t>00=</a:t>
            </a: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</a:rPr>
              <a:t> 0,8000</a:t>
            </a:r>
          </a:p>
          <a:p>
            <a:r>
              <a:rPr lang="pt-BR" b="1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,</a:t>
            </a:r>
            <a:r>
              <a:rPr lang="pt-BR" b="1" dirty="0">
                <a:solidFill>
                  <a:srgbClr val="0070C0"/>
                </a:solidFill>
                <a:latin typeface="Arial" panose="020B0604020202020204" pitchFamily="34" charset="0"/>
              </a:rPr>
              <a:t>8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= 0,80 = 0,8000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DAB2A40-9A15-4EAF-9671-3962530FA413}"/>
              </a:ext>
            </a:extLst>
          </p:cNvPr>
          <p:cNvSpPr/>
          <p:nvPr/>
        </p:nvSpPr>
        <p:spPr>
          <a:xfrm>
            <a:off x="129717" y="2091295"/>
            <a:ext cx="55741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б) 5,1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0000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5,01</a:t>
            </a:r>
            <a:r>
              <a:rPr lang="ru-RU" sz="1600" b="1" u="sng" dirty="0">
                <a:solidFill>
                  <a:srgbClr val="C00000"/>
                </a:solidFill>
                <a:latin typeface="Arial" panose="020B0604020202020204" pitchFamily="34" charset="0"/>
              </a:rPr>
              <a:t>000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5,010</a:t>
            </a:r>
            <a:r>
              <a:rPr lang="ru-RU" sz="1600" b="1" u="sng" dirty="0">
                <a:solidFill>
                  <a:srgbClr val="C00000"/>
                </a:solidFill>
                <a:latin typeface="Arial" panose="020B0604020202020204" pitchFamily="34" charset="0"/>
              </a:rPr>
              <a:t>00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5,001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00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5,01000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5,00010</a:t>
            </a:r>
            <a:endParaRPr lang="ru-RU" sz="16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FE6D8B2-D355-4D81-978D-28DD9574CAE8}"/>
              </a:ext>
            </a:extLst>
          </p:cNvPr>
          <p:cNvSpPr/>
          <p:nvPr/>
        </p:nvSpPr>
        <p:spPr>
          <a:xfrm>
            <a:off x="387505" y="2414461"/>
            <a:ext cx="3211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5,01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000 =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5,010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00 =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5,01000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64BA4C4-44A5-4222-9FBA-C68D5A88D699}"/>
              </a:ext>
            </a:extLst>
          </p:cNvPr>
          <p:cNvSpPr/>
          <p:nvPr/>
        </p:nvSpPr>
        <p:spPr>
          <a:xfrm>
            <a:off x="387178" y="2710599"/>
            <a:ext cx="37375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5,01 = 5,010 = 5,01000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028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773BCC9-7802-4048-8CF1-5210EF0F3BBD}"/>
              </a:ext>
            </a:extLst>
          </p:cNvPr>
          <p:cNvSpPr/>
          <p:nvPr/>
        </p:nvSpPr>
        <p:spPr>
          <a:xfrm>
            <a:off x="70643" y="327025"/>
            <a:ext cx="562768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325. Сравните числа: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a) 85,09 и 67,99; б) 55,7 и 55,7000; в) 0,908 и 0,918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г) 7,6431 и 7,6429; д) 0,5 и 0,724; е) 0,0025 и 0,00247 </a:t>
            </a:r>
            <a:endParaRPr lang="ru-RU" sz="14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94C9CCC-2DF7-4CFF-913C-BAE95882FD79}"/>
              </a:ext>
            </a:extLst>
          </p:cNvPr>
          <p:cNvSpPr/>
          <p:nvPr/>
        </p:nvSpPr>
        <p:spPr>
          <a:xfrm>
            <a:off x="129485" y="1163499"/>
            <a:ext cx="28829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85,09 &gt; 67,99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8509 &gt; 6799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 55,7 = 55,7000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 </a:t>
            </a:r>
            <a:r>
              <a:rPr lang="ru-RU" b="1" dirty="0">
                <a:latin typeface="Arial" panose="020B0604020202020204" pitchFamily="34" charset="0"/>
              </a:rPr>
              <a:t>55,7 = 55,7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 0,908 &lt; 0,918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908 &lt; 918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DD6FE39-30C3-407D-87BB-47430791AD2A}"/>
              </a:ext>
            </a:extLst>
          </p:cNvPr>
          <p:cNvSpPr/>
          <p:nvPr/>
        </p:nvSpPr>
        <p:spPr>
          <a:xfrm>
            <a:off x="2886075" y="1160760"/>
            <a:ext cx="28829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г) 7,6431 &lt; 7,6429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76431 &lt; 76429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д) 0,5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&lt; 0,724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5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00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&lt; 724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е) 0,0025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&gt; 0,00247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25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&gt; 247</a:t>
            </a:r>
          </a:p>
        </p:txBody>
      </p:sp>
    </p:spTree>
    <p:extLst>
      <p:ext uri="{BB962C8B-B14F-4D97-AF65-F5344CB8AC3E}">
        <p14:creationId xmlns:p14="http://schemas.microsoft.com/office/powerpoint/2010/main" val="18844483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25718</TotalTime>
  <Words>715</Words>
  <Application>Microsoft Office PowerPoint</Application>
  <PresentationFormat>Произвольный</PresentationFormat>
  <Paragraphs>113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ОБОГАЩАЕМ  ЗНАНИЯ</vt:lpstr>
      <vt:lpstr>ОБОГАЩАЕМ  ЗНАНИЯ</vt:lpstr>
      <vt:lpstr>ОБОГАЩАЕМ  ЗНАНИЯ</vt:lpstr>
      <vt:lpstr>ОБОГАЩАЕМ  ЗНАНИЯ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2091</cp:revision>
  <cp:lastPrinted>2020-09-30T03:25:16Z</cp:lastPrinted>
  <dcterms:created xsi:type="dcterms:W3CDTF">2020-04-09T07:32:19Z</dcterms:created>
  <dcterms:modified xsi:type="dcterms:W3CDTF">2020-12-16T18:16:35Z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