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1131" r:id="rId3"/>
    <p:sldId id="1122" r:id="rId4"/>
    <p:sldId id="1132" r:id="rId5"/>
    <p:sldId id="1133" r:id="rId6"/>
    <p:sldId id="1134" r:id="rId7"/>
    <p:sldId id="1135" r:id="rId8"/>
    <p:sldId id="1136" r:id="rId9"/>
    <p:sldId id="1138" r:id="rId10"/>
    <p:sldId id="1139" r:id="rId11"/>
    <p:sldId id="1141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029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42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03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183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418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58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752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21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402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40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emf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332268"/>
            <a:ext cx="3016455" cy="145552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  <a:r>
              <a:rPr lang="en-US" sz="32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ru-RU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0242" y="1503220"/>
            <a:ext cx="304799" cy="12192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Десятичная дробь. Действия с десятичными дробями">
            <a:extLst>
              <a:ext uri="{FF2B5EF4-FFF2-40B4-BE49-F238E27FC236}">
                <a16:creationId xmlns:a16="http://schemas.microsoft.com/office/drawing/2014/main" id="{C6E78821-BF85-454C-A736-E9C389113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087" y="1151626"/>
            <a:ext cx="2485646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4ACB21-F6D9-4CEB-B7FC-A823C5CFE447}"/>
              </a:ext>
            </a:extLst>
          </p:cNvPr>
          <p:cNvSpPr/>
          <p:nvPr/>
        </p:nvSpPr>
        <p:spPr>
          <a:xfrm>
            <a:off x="32543" y="409053"/>
            <a:ext cx="57038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Arial" panose="020B0604020202020204" pitchFamily="34" charset="0"/>
              </a:rPr>
              <a:t>Выразите в квадратных метрах: </a:t>
            </a:r>
          </a:p>
          <a:p>
            <a:pPr algn="just"/>
            <a:r>
              <a:rPr lang="ru-RU" sz="1400" b="1" dirty="0">
                <a:latin typeface="Arial" panose="020B0604020202020204" pitchFamily="34" charset="0"/>
              </a:rPr>
              <a:t>a) 9 </a:t>
            </a:r>
            <a:r>
              <a:rPr lang="ru-RU" sz="1100" b="1" dirty="0">
                <a:latin typeface="Arial" panose="020B0604020202020204" pitchFamily="34" charset="0"/>
              </a:rPr>
              <a:t>M</a:t>
            </a:r>
            <a:r>
              <a:rPr lang="ru-RU" sz="1200" b="1" baseline="60000" dirty="0">
                <a:latin typeface="Arial" panose="020B0604020202020204" pitchFamily="34" charset="0"/>
              </a:rPr>
              <a:t>2</a:t>
            </a:r>
            <a:r>
              <a:rPr lang="ru-RU" sz="6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34 дм</a:t>
            </a:r>
            <a:r>
              <a:rPr lang="ru-RU" sz="1200" b="1" baseline="60000" dirty="0">
                <a:latin typeface="Arial" panose="020B0604020202020204" pitchFamily="34" charset="0"/>
              </a:rPr>
              <a:t>2</a:t>
            </a:r>
            <a:r>
              <a:rPr lang="ru-RU" sz="1400" b="1" baseline="600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 б) 879 дм</a:t>
            </a:r>
            <a:r>
              <a:rPr lang="ru-RU" sz="1200" b="1" baseline="60000" dirty="0">
                <a:latin typeface="Arial" panose="020B0604020202020204" pitchFamily="34" charset="0"/>
              </a:rPr>
              <a:t>2</a:t>
            </a:r>
            <a:r>
              <a:rPr lang="ru-RU" sz="1400" b="1" baseline="600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 в) 92 м</a:t>
            </a:r>
            <a:r>
              <a:rPr lang="ru-RU" sz="1200" b="1" baseline="60000" dirty="0">
                <a:latin typeface="Arial" panose="020B0604020202020204" pitchFamily="34" charset="0"/>
              </a:rPr>
              <a:t>2</a:t>
            </a:r>
            <a:r>
              <a:rPr lang="ru-RU" sz="6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70 дм</a:t>
            </a:r>
            <a:r>
              <a:rPr lang="ru-RU" sz="1200" b="1" baseline="60000" dirty="0">
                <a:latin typeface="Arial" panose="020B0604020202020204" pitchFamily="34" charset="0"/>
              </a:rPr>
              <a:t>2</a:t>
            </a:r>
            <a:r>
              <a:rPr lang="ru-RU" sz="6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    г) 56 </a:t>
            </a:r>
            <a:r>
              <a:rPr lang="ru-RU" sz="1100" b="1" dirty="0">
                <a:latin typeface="Arial" panose="020B0604020202020204" pitchFamily="34" charset="0"/>
              </a:rPr>
              <a:t>M</a:t>
            </a:r>
            <a:r>
              <a:rPr lang="ru-RU" sz="1100" b="1" baseline="62000" dirty="0">
                <a:latin typeface="Arial" panose="020B0604020202020204" pitchFamily="34" charset="0"/>
              </a:rPr>
              <a:t>2</a:t>
            </a:r>
            <a:r>
              <a:rPr lang="ru-RU" sz="6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3 дм</a:t>
            </a:r>
            <a:r>
              <a:rPr lang="ru-RU" sz="1200" b="1" baseline="60000" dirty="0">
                <a:latin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83F25F2-C9FC-4BCE-9E82-35FDFF3CB3BC}"/>
                  </a:ext>
                </a:extLst>
              </p:cNvPr>
              <p:cNvSpPr/>
              <p:nvPr/>
            </p:nvSpPr>
            <p:spPr>
              <a:xfrm>
                <a:off x="35105" y="959495"/>
                <a:ext cx="5703887" cy="171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9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8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34 дм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9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9,34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</a:t>
                </a:r>
                <a:endParaRPr lang="ru-RU" sz="1100" b="1" baseline="60000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879 дм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8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8,79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</a:t>
                </a:r>
                <a:endParaRPr lang="ru-RU" b="1" baseline="60000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92 м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8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70 дм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8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92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 92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92,70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9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56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2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8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 дм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56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 56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56,03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83F25F2-C9FC-4BCE-9E82-35FDFF3CB3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5" y="959495"/>
                <a:ext cx="5703887" cy="1710212"/>
              </a:xfrm>
              <a:prstGeom prst="rect">
                <a:avLst/>
              </a:prstGeom>
              <a:blipFill>
                <a:blip r:embed="rId3"/>
                <a:stretch>
                  <a:fillRect l="-963" t="-7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1955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02933B-96A0-4C85-ABB1-D7B345401FDE}"/>
              </a:ext>
            </a:extLst>
          </p:cNvPr>
          <p:cNvSpPr/>
          <p:nvPr/>
        </p:nvSpPr>
        <p:spPr>
          <a:xfrm>
            <a:off x="522287" y="508483"/>
            <a:ext cx="4988866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</a:rPr>
              <a:t>12 км/ч = ? м/мин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1 км = 1000 м</a:t>
            </a:r>
          </a:p>
          <a:p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</a:rPr>
              <a:t>12 км/ч = 12000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м/ч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1 час = 60 мин</a:t>
            </a:r>
            <a:endParaRPr lang="ru-RU" sz="2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</a:rPr>
              <a:t>12000 : 60 = 1200 : 6 = 200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</a:rPr>
              <a:t>12 км/ч </a:t>
            </a:r>
            <a:r>
              <a:rPr lang="en-US" sz="2400" b="1" dirty="0">
                <a:solidFill>
                  <a:srgbClr val="211D1E"/>
                </a:solidFill>
                <a:latin typeface="Arial" panose="020B0604020202020204" pitchFamily="34" charset="0"/>
              </a:rPr>
              <a:t>= 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</a:rPr>
              <a:t>12000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м/ч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</a:rPr>
              <a:t> = 200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м/мин </a:t>
            </a:r>
            <a:endParaRPr lang="ru-RU" sz="2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887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E0C1577-1B47-475E-96D3-11966EA069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/>
          <a:stretch/>
        </p:blipFill>
        <p:spPr>
          <a:xfrm>
            <a:off x="126147" y="403225"/>
            <a:ext cx="5638799" cy="280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33EEC6C-D0CD-42D7-AB95-4E842CE304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6" r="644" b="5382"/>
          <a:stretch/>
        </p:blipFill>
        <p:spPr>
          <a:xfrm>
            <a:off x="750887" y="403226"/>
            <a:ext cx="4267200" cy="2057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2D46FEC-5DD9-43BC-988E-C758C09C1947}"/>
                  </a:ext>
                </a:extLst>
              </p:cNvPr>
              <p:cNvSpPr/>
              <p:nvPr/>
            </p:nvSpPr>
            <p:spPr>
              <a:xfrm>
                <a:off x="63073" y="2476153"/>
                <a:ext cx="5793214" cy="6313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315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 Ответ: а)</a:t>
                </a:r>
                <a:r>
                  <a:rPr lang="ru-RU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𝟑𝟖𝟓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𝟑𝟖</m:t>
                    </m:r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𝟑𝟖</m:t>
                    </m:r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𝟖𝟓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𝟎𝟑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𝟖𝟓</m:t>
                    </m:r>
                    <m:f>
                      <m:fPr>
                        <m:ctrlP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𝟎𝟑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𝟖𝟓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𝟎𝟑</m:t>
                    </m:r>
                    <m:r>
                      <m:rPr>
                        <m:nor/>
                      </m:rPr>
                      <a:rPr lang="ru-RU" sz="1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в)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</a:rPr>
                      <m:t> </m:t>
                    </m:r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𝟎𝟒𝟗𝟏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𝟎𝟎𝟎</m:t>
                        </m:r>
                      </m:den>
                    </m:f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ru-RU" sz="12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0491</m:t>
                    </m:r>
                    <m:r>
                      <m:rPr>
                        <m:nor/>
                      </m:rPr>
                      <a:rPr lang="ru-RU" sz="1200" dirty="0">
                        <a:solidFill>
                          <a:srgbClr val="C00000"/>
                        </a:solidFill>
                      </a:rPr>
                      <m:t>   </m:t>
                    </m:r>
                  </m:oMath>
                </a14:m>
                <a:endParaRPr lang="ru-RU" sz="1200" b="1" dirty="0">
                  <a:solidFill>
                    <a:srgbClr val="C00000"/>
                  </a:solidFill>
                </a:endParaRPr>
              </a:p>
              <a:p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г)</a:t>
                </a:r>
                <a:r>
                  <a:rPr lang="ru-RU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𝟎𝟕𝟓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𝟎𝟕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ru-RU" sz="1200" dirty="0">
                    <a:solidFill>
                      <a:srgbClr val="C00000"/>
                    </a:solidFill>
                  </a:rPr>
                  <a:t>   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д)</a:t>
                </a:r>
                <a:r>
                  <a:rPr lang="ru-RU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𝟕𝟖𝟑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𝟕𝟖𝟑</m:t>
                    </m:r>
                  </m:oMath>
                </a14:m>
                <a:r>
                  <a:rPr lang="ru-RU" sz="1200" dirty="0">
                    <a:solidFill>
                      <a:srgbClr val="C00000"/>
                    </a:solidFill>
                  </a:rPr>
                  <a:t>   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е)</a:t>
                </a:r>
                <a:r>
                  <a:rPr lang="ru-RU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𝟎𝟎𝟎𝟗</m:t>
                    </m:r>
                  </m:oMath>
                </a14:m>
                <a:r>
                  <a:rPr lang="ru-RU" sz="1200" dirty="0">
                    <a:solidFill>
                      <a:srgbClr val="C00000"/>
                    </a:solidFill>
                  </a:rPr>
                  <a:t>    </a:t>
                </a:r>
                <a:endParaRPr lang="ru-RU" sz="12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2D46FEC-5DD9-43BC-988E-C758C09C19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73" y="2476153"/>
                <a:ext cx="5793214" cy="6313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809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35FB7C-8993-4D62-921F-CE01A2FD3AB0}"/>
              </a:ext>
            </a:extLst>
          </p:cNvPr>
          <p:cNvSpPr/>
          <p:nvPr/>
        </p:nvSpPr>
        <p:spPr>
          <a:xfrm>
            <a:off x="65087" y="409053"/>
            <a:ext cx="56387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316. Дайте ответы на вопросы на основании следующей схемы: </a:t>
            </a:r>
            <a:endParaRPr lang="ru-RU" sz="12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2D092E-0E64-4D31-A922-5481DF97F8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19"/>
          <a:stretch/>
        </p:blipFill>
        <p:spPr>
          <a:xfrm>
            <a:off x="77154" y="656086"/>
            <a:ext cx="5410199" cy="50337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A4903D4-36F8-4B2B-A179-0A9D30E4F8AE}"/>
              </a:ext>
            </a:extLst>
          </p:cNvPr>
          <p:cNvSpPr/>
          <p:nvPr/>
        </p:nvSpPr>
        <p:spPr>
          <a:xfrm>
            <a:off x="92699" y="1146005"/>
            <a:ext cx="5611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latin typeface="Arial" panose="020B0604020202020204" pitchFamily="34" charset="0"/>
              </a:rPr>
              <a:t>Какую часть составляет: a) 1 миллиметр от дециметра; б) 1 миллиметр от метра ; в) 1 сантиметр от километра; г) 1 метр от километра?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7B49937-4157-443D-BA63-5D00C06FD596}"/>
              </a:ext>
            </a:extLst>
          </p:cNvPr>
          <p:cNvSpPr/>
          <p:nvPr/>
        </p:nvSpPr>
        <p:spPr>
          <a:xfrm>
            <a:off x="293687" y="1564508"/>
            <a:ext cx="3733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1 миллиметр от дециметра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1 миллиметр от метра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1 сантиметр от километра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1 метр от километра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A356FF2-46FC-4E12-AFDA-7B4F26C5038F}"/>
                  </a:ext>
                </a:extLst>
              </p:cNvPr>
              <p:cNvSpPr/>
              <p:nvPr/>
            </p:nvSpPr>
            <p:spPr>
              <a:xfrm>
                <a:off x="979487" y="1788748"/>
                <a:ext cx="1287532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1мм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A356FF2-46FC-4E12-AFDA-7B4F26C503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87" y="1788748"/>
                <a:ext cx="1287532" cy="403508"/>
              </a:xfrm>
              <a:prstGeom prst="rect">
                <a:avLst/>
              </a:prstGeom>
              <a:blipFill>
                <a:blip r:embed="rId4"/>
                <a:stretch>
                  <a:fillRect l="-1422" b="-2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714F56F-DB79-4F16-9869-0459FC091BEB}"/>
                  </a:ext>
                </a:extLst>
              </p:cNvPr>
              <p:cNvSpPr/>
              <p:nvPr/>
            </p:nvSpPr>
            <p:spPr>
              <a:xfrm>
                <a:off x="3189287" y="2084504"/>
                <a:ext cx="1252266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1мм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714F56F-DB79-4F16-9869-0459FC091B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287" y="2084504"/>
                <a:ext cx="1252266" cy="403508"/>
              </a:xfrm>
              <a:prstGeom prst="rect">
                <a:avLst/>
              </a:prstGeom>
              <a:blipFill>
                <a:blip r:embed="rId5"/>
                <a:stretch>
                  <a:fillRect l="-1456"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B12184C7-07C6-4B5C-B1C6-F06345E0405C}"/>
                  </a:ext>
                </a:extLst>
              </p:cNvPr>
              <p:cNvSpPr/>
              <p:nvPr/>
            </p:nvSpPr>
            <p:spPr>
              <a:xfrm>
                <a:off x="3596607" y="2395803"/>
                <a:ext cx="1465466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1см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</a:t>
                </a: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B12184C7-07C6-4B5C-B1C6-F06345E040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607" y="2395803"/>
                <a:ext cx="1465466" cy="403508"/>
              </a:xfrm>
              <a:prstGeom prst="rect">
                <a:avLst/>
              </a:prstGeom>
              <a:blipFill>
                <a:blip r:embed="rId6"/>
                <a:stretch>
                  <a:fillRect l="-1250" r="-417"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7C060F1-C9C4-4214-8CB5-8BBBCD287FEA}"/>
                  </a:ext>
                </a:extLst>
              </p:cNvPr>
              <p:cNvSpPr/>
              <p:nvPr/>
            </p:nvSpPr>
            <p:spPr>
              <a:xfrm>
                <a:off x="2960687" y="2666414"/>
                <a:ext cx="1208985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1м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</a:t>
                </a: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7C060F1-C9C4-4214-8CB5-8BBBCD287F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0687" y="2666414"/>
                <a:ext cx="1208985" cy="403508"/>
              </a:xfrm>
              <a:prstGeom prst="rect">
                <a:avLst/>
              </a:prstGeom>
              <a:blipFill>
                <a:blip r:embed="rId7"/>
                <a:stretch>
                  <a:fillRect l="-1515" r="-1010" b="-2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116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AFA2C50-4C0D-45D0-BD9F-1E60A1303B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/>
          <a:stretch/>
        </p:blipFill>
        <p:spPr>
          <a:xfrm>
            <a:off x="141288" y="432527"/>
            <a:ext cx="5475287" cy="54156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F0F8FD-7ED1-4184-8D68-CD18D5423996}"/>
              </a:ext>
            </a:extLst>
          </p:cNvPr>
          <p:cNvSpPr/>
          <p:nvPr/>
        </p:nvSpPr>
        <p:spPr>
          <a:xfrm>
            <a:off x="97735" y="860425"/>
            <a:ext cx="55750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</a:rPr>
              <a:t>Какую часть составляет: a) 1 мм² от квадратного сантиметра; б) 1 см² от квадратного метра; в) 1 дм² от квадратного километра; г) 1 дм² от ар; д) 1 ар от квадратного километра? </a:t>
            </a:r>
            <a:endParaRPr lang="ru-RU" sz="12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1539065-D8F5-4098-8B56-9308D2ADDF21}"/>
              </a:ext>
            </a:extLst>
          </p:cNvPr>
          <p:cNvSpPr/>
          <p:nvPr/>
        </p:nvSpPr>
        <p:spPr>
          <a:xfrm>
            <a:off x="141288" y="1432192"/>
            <a:ext cx="4005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1 мм² от квадратного сантиметра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1 см² от квадратного метра</a:t>
            </a:r>
          </a:p>
          <a:p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1 дм² от квадратного километра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г) 1 дм² от ар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д) 1 ар от квадратного километра </a:t>
            </a:r>
            <a:endParaRPr lang="ru-RU" sz="1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A3E38AC-F4AD-430E-9F92-C329DEC75C26}"/>
                  </a:ext>
                </a:extLst>
              </p:cNvPr>
              <p:cNvSpPr/>
              <p:nvPr/>
            </p:nvSpPr>
            <p:spPr>
              <a:xfrm>
                <a:off x="3930504" y="1390925"/>
                <a:ext cx="1492716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мм²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r>
                  <a:rPr lang="ru-RU" sz="14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A3E38AC-F4AD-430E-9F92-C329DEC75C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0504" y="1390925"/>
                <a:ext cx="1492716" cy="403508"/>
              </a:xfrm>
              <a:prstGeom prst="rect">
                <a:avLst/>
              </a:prstGeom>
              <a:blipFill>
                <a:blip r:embed="rId4"/>
                <a:stretch>
                  <a:fillRect l="-1224"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DC3EF04-8E1B-49D2-9DE0-2C0655C77AD3}"/>
                  </a:ext>
                </a:extLst>
              </p:cNvPr>
              <p:cNvSpPr/>
              <p:nvPr/>
            </p:nvSpPr>
            <p:spPr>
              <a:xfrm>
                <a:off x="3268468" y="1622425"/>
                <a:ext cx="1516762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см²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DC3EF04-8E1B-49D2-9DE0-2C0655C77A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468" y="1622425"/>
                <a:ext cx="1516762" cy="403508"/>
              </a:xfrm>
              <a:prstGeom prst="rect">
                <a:avLst/>
              </a:prstGeom>
              <a:blipFill>
                <a:blip r:embed="rId5"/>
                <a:stretch>
                  <a:fillRect l="-1205"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BD3A8B7-F857-41EE-B51A-B6D7CCC2E7A0}"/>
                  </a:ext>
                </a:extLst>
              </p:cNvPr>
              <p:cNvSpPr/>
              <p:nvPr/>
            </p:nvSpPr>
            <p:spPr>
              <a:xfrm>
                <a:off x="3743178" y="2095189"/>
                <a:ext cx="1935145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дм²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𝟎𝟎𝟎𝟎𝟎𝟎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</a:t>
                </a:r>
                <a:r>
                  <a:rPr lang="ru-RU" sz="14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BD3A8B7-F857-41EE-B51A-B6D7CCC2E7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178" y="2095189"/>
                <a:ext cx="1935145" cy="403508"/>
              </a:xfrm>
              <a:prstGeom prst="rect">
                <a:avLst/>
              </a:prstGeom>
              <a:blipFill>
                <a:blip r:embed="rId6"/>
                <a:stretch>
                  <a:fillRect l="-946"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7342202-7775-4860-95E4-0ED742EF2765}"/>
                  </a:ext>
                </a:extLst>
              </p:cNvPr>
              <p:cNvSpPr/>
              <p:nvPr/>
            </p:nvSpPr>
            <p:spPr>
              <a:xfrm>
                <a:off x="1720840" y="2408815"/>
                <a:ext cx="1539204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дм²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ар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7342202-7775-4860-95E4-0ED742EF27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840" y="2408815"/>
                <a:ext cx="1539204" cy="403508"/>
              </a:xfrm>
              <a:prstGeom prst="rect">
                <a:avLst/>
              </a:prstGeom>
              <a:blipFill>
                <a:blip r:embed="rId7"/>
                <a:stretch>
                  <a:fillRect l="-1186"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D2EB1E64-0B35-42C1-A23F-70BE47009CBA}"/>
                  </a:ext>
                </a:extLst>
              </p:cNvPr>
              <p:cNvSpPr/>
              <p:nvPr/>
            </p:nvSpPr>
            <p:spPr>
              <a:xfrm>
                <a:off x="3642449" y="2610569"/>
                <a:ext cx="1559529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ар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к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D2EB1E64-0B35-42C1-A23F-70BE47009C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2449" y="2610569"/>
                <a:ext cx="1559529" cy="403508"/>
              </a:xfrm>
              <a:prstGeom prst="rect">
                <a:avLst/>
              </a:prstGeom>
              <a:blipFill>
                <a:blip r:embed="rId8"/>
                <a:stretch>
                  <a:fillRect l="-1176"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002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49E07A3-FF72-497F-A252-A358E4C380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49" t="10551"/>
          <a:stretch/>
        </p:blipFill>
        <p:spPr>
          <a:xfrm>
            <a:off x="82445" y="479425"/>
            <a:ext cx="5535378" cy="59658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3463662-56B5-4B51-8D2E-A834359916BC}"/>
              </a:ext>
            </a:extLst>
          </p:cNvPr>
          <p:cNvSpPr/>
          <p:nvPr/>
        </p:nvSpPr>
        <p:spPr>
          <a:xfrm>
            <a:off x="141287" y="1160760"/>
            <a:ext cx="56276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Какую часть составляет: a) 1 г от центнера; б) 1 кг от тонны? </a:t>
            </a:r>
            <a:endParaRPr lang="ru-RU" sz="1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B170994-8DD4-47C9-B6B0-48828E721401}"/>
              </a:ext>
            </a:extLst>
          </p:cNvPr>
          <p:cNvSpPr/>
          <p:nvPr/>
        </p:nvSpPr>
        <p:spPr>
          <a:xfrm>
            <a:off x="293687" y="1698625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а) 1 г от центнера</a:t>
            </a:r>
          </a:p>
          <a:p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б) 1 кг от тонны</a:t>
            </a:r>
            <a:endParaRPr lang="ru-RU" sz="2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C298A3C-A93E-4188-999A-307624B78621}"/>
                  </a:ext>
                </a:extLst>
              </p:cNvPr>
              <p:cNvSpPr/>
              <p:nvPr/>
            </p:nvSpPr>
            <p:spPr>
              <a:xfrm>
                <a:off x="2782254" y="1676119"/>
                <a:ext cx="1468672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1г</a:t>
                </a:r>
                <a:r>
                  <a:rPr lang="ru-RU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𝟎𝟎𝟎</m:t>
                        </m:r>
                      </m:den>
                    </m:f>
                    <m:r>
                      <m:rPr>
                        <m:nor/>
                      </m:rPr>
                      <a:rPr lang="ru-RU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ц</m:t>
                    </m:r>
                  </m:oMath>
                </a14:m>
                <a:endParaRPr lang="ru-RU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C298A3C-A93E-4188-999A-307624B786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254" y="1676119"/>
                <a:ext cx="1468672" cy="492443"/>
              </a:xfrm>
              <a:prstGeom prst="rect">
                <a:avLst/>
              </a:prstGeom>
              <a:blipFill>
                <a:blip r:embed="rId4"/>
                <a:stretch>
                  <a:fillRect l="-3320"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2246E883-D8B1-4F16-A3C6-07E688D128A8}"/>
                  </a:ext>
                </a:extLst>
              </p:cNvPr>
              <p:cNvSpPr/>
              <p:nvPr/>
            </p:nvSpPr>
            <p:spPr>
              <a:xfrm>
                <a:off x="2518135" y="2244351"/>
                <a:ext cx="135485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1кг</a:t>
                </a:r>
                <a:r>
                  <a:rPr lang="ru-RU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т</m:t>
                    </m:r>
                  </m:oMath>
                </a14:m>
                <a:endParaRPr lang="ru-RU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2246E883-D8B1-4F16-A3C6-07E688D128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135" y="2244351"/>
                <a:ext cx="1354858" cy="492443"/>
              </a:xfrm>
              <a:prstGeom prst="rect">
                <a:avLst/>
              </a:prstGeom>
              <a:blipFill>
                <a:blip r:embed="rId5"/>
                <a:stretch>
                  <a:fillRect l="-3604"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444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B7870A-32DD-48FE-B23F-92BC008532CD}"/>
              </a:ext>
            </a:extLst>
          </p:cNvPr>
          <p:cNvSpPr/>
          <p:nvPr/>
        </p:nvSpPr>
        <p:spPr>
          <a:xfrm>
            <a:off x="141288" y="409053"/>
            <a:ext cx="5562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317.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Выразите в метрах и сантиметрах: a) 6,13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M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б) 16,01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в) 7,10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A3D0095-28DF-48EA-A7BE-EB03C208CF8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082" t="26273" b="14411"/>
          <a:stretch/>
        </p:blipFill>
        <p:spPr>
          <a:xfrm>
            <a:off x="522287" y="936625"/>
            <a:ext cx="4240326" cy="381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F3D8863-A740-4550-9D3D-248FA8C391EF}"/>
                  </a:ext>
                </a:extLst>
              </p:cNvPr>
              <p:cNvSpPr/>
              <p:nvPr/>
            </p:nvSpPr>
            <p:spPr>
              <a:xfrm>
                <a:off x="763509" y="1419748"/>
                <a:ext cx="4940378" cy="16961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6,13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6 м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6 м 13 см 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16,01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= 16 м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16 м 1 см 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7,10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= 7 м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7 м 10 см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F3D8863-A740-4550-9D3D-248FA8C391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09" y="1419748"/>
                <a:ext cx="4940378" cy="1696105"/>
              </a:xfrm>
              <a:prstGeom prst="rect">
                <a:avLst/>
              </a:prstGeom>
              <a:blipFill>
                <a:blip r:embed="rId4"/>
                <a:stretch>
                  <a:fillRect l="-986" t="-360" b="-10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321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0F3332-084F-44FA-8F1E-5061372F7266}"/>
              </a:ext>
            </a:extLst>
          </p:cNvPr>
          <p:cNvSpPr/>
          <p:nvPr/>
        </p:nvSpPr>
        <p:spPr>
          <a:xfrm>
            <a:off x="47728" y="409053"/>
            <a:ext cx="5703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318. 1) Выразите в килограммах и запишите в виде десятичной дроби: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a) 5 кг 813 г   б) 457 г    в) 2307 г   г) 7 кг 97 г д) 1 кг 2 г    е) 14 835 г </a:t>
            </a:r>
            <a:endParaRPr lang="ru-RU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47C2D5D-25D5-4D8A-AD51-B3825FDD4BE8}"/>
                  </a:ext>
                </a:extLst>
              </p:cNvPr>
              <p:cNvSpPr/>
              <p:nvPr/>
            </p:nvSpPr>
            <p:spPr>
              <a:xfrm>
                <a:off x="248948" y="1160748"/>
                <a:ext cx="5452470" cy="1962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5 кг 813 г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кг 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𝟖𝟏𝟑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5,813 кг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457 г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кг 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𝟒𝟓𝟕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0,457 кг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2307 г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кг 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𝟑𝟎𝟕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𝟑𝟎𝟕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2,307 кг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г) 7 кг 97 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7 кг 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𝟎𝟗𝟕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7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𝟎𝟗𝟕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7,097 кг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д) 1 кг 2 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 кг 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1,002 кг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е) 14 835 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14 кг 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14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кг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14,835 кг </a:t>
                </a:r>
                <a:endParaRPr lang="ru-RU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47C2D5D-25D5-4D8A-AD51-B3825FDD4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48" y="1160748"/>
                <a:ext cx="5452470" cy="1962589"/>
              </a:xfrm>
              <a:prstGeom prst="rect">
                <a:avLst/>
              </a:prstGeom>
              <a:blipFill>
                <a:blip r:embed="rId3"/>
                <a:stretch>
                  <a:fillRect l="-336" b="-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EE4D07-BCBA-4A0C-9E53-66F73B8799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69" y="850471"/>
            <a:ext cx="5620850" cy="32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14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EAD2F55-A902-4B37-8000-6A4806A964B9}"/>
              </a:ext>
            </a:extLst>
          </p:cNvPr>
          <p:cNvSpPr/>
          <p:nvPr/>
        </p:nvSpPr>
        <p:spPr>
          <a:xfrm>
            <a:off x="0" y="446908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2) Выразите в тоннах и килограммах: a) 2,783 т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б) 45,01 т     в) 25,019 т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936F150-29F8-4F65-816E-BD97B2CE4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8" y="1031683"/>
            <a:ext cx="4968106" cy="40710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CC61BEE-EC64-4C6E-B5C6-2985D6B09C29}"/>
                  </a:ext>
                </a:extLst>
              </p:cNvPr>
              <p:cNvSpPr/>
              <p:nvPr/>
            </p:nvSpPr>
            <p:spPr>
              <a:xfrm>
                <a:off x="369886" y="1616458"/>
                <a:ext cx="5268913" cy="13101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2,783 т =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т 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𝟕𝟖𝟑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т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т 783 кг 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45,01 т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45,01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 =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45 т 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𝟎𝟏𝟎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т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45 т 10 кг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25,019 т =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25 т +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𝟎𝟏𝟗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т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25 т 19 кг </a:t>
                </a:r>
                <a:endParaRPr lang="ru-RU" dirty="0"/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CC61BEE-EC64-4C6E-B5C6-2985D6B09C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86" y="1616458"/>
                <a:ext cx="5268913" cy="1310102"/>
              </a:xfrm>
              <a:prstGeom prst="rect">
                <a:avLst/>
              </a:prstGeom>
              <a:blipFill>
                <a:blip r:embed="rId4"/>
                <a:stretch>
                  <a:fillRect l="-1042" b="-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751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8379E3-3278-4461-8986-642466AEA27B}"/>
              </a:ext>
            </a:extLst>
          </p:cNvPr>
          <p:cNvSpPr/>
          <p:nvPr/>
        </p:nvSpPr>
        <p:spPr>
          <a:xfrm>
            <a:off x="139701" y="409053"/>
            <a:ext cx="56276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</a:rPr>
              <a:t>Выразите в метрах и запишите в виде десятичной дроби: a) </a:t>
            </a:r>
            <a:r>
              <a:rPr lang="en-US" sz="1200" b="1" dirty="0">
                <a:latin typeface="Arial" panose="020B0604020202020204" pitchFamily="34" charset="0"/>
              </a:rPr>
              <a:t>87</a:t>
            </a:r>
            <a:r>
              <a:rPr lang="ru-RU" sz="1200" b="1" dirty="0"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</a:rPr>
              <a:t>дм</a:t>
            </a:r>
            <a:r>
              <a:rPr lang="ru-RU" sz="1200" b="1" dirty="0">
                <a:latin typeface="Arial" panose="020B0604020202020204" pitchFamily="34" charset="0"/>
              </a:rPr>
              <a:t>    б) </a:t>
            </a:r>
            <a:r>
              <a:rPr lang="en-US" sz="1200" b="1" dirty="0">
                <a:latin typeface="Arial" panose="020B0604020202020204" pitchFamily="34" charset="0"/>
              </a:rPr>
              <a:t>56</a:t>
            </a:r>
            <a:r>
              <a:rPr lang="ru-RU" sz="1200" b="1" dirty="0">
                <a:latin typeface="Arial" panose="020B0604020202020204" pitchFamily="34" charset="0"/>
              </a:rPr>
              <a:t> см  в) </a:t>
            </a:r>
            <a:r>
              <a:rPr lang="en-US" sz="1200" b="1" dirty="0">
                <a:latin typeface="Arial" panose="020B0604020202020204" pitchFamily="34" charset="0"/>
              </a:rPr>
              <a:t>704</a:t>
            </a:r>
            <a:r>
              <a:rPr lang="ru-RU" sz="1200" b="1" dirty="0">
                <a:latin typeface="Arial" panose="020B0604020202020204" pitchFamily="34" charset="0"/>
              </a:rPr>
              <a:t> см  г) </a:t>
            </a:r>
            <a:r>
              <a:rPr lang="en-US" sz="1200" b="1" dirty="0">
                <a:latin typeface="Arial" panose="020B0604020202020204" pitchFamily="34" charset="0"/>
              </a:rPr>
              <a:t>23</a:t>
            </a:r>
            <a:r>
              <a:rPr lang="ru-RU" sz="1200" b="1" dirty="0">
                <a:latin typeface="Arial" panose="020B0604020202020204" pitchFamily="34" charset="0"/>
              </a:rPr>
              <a:t> мм  д) </a:t>
            </a:r>
            <a:r>
              <a:rPr lang="en-US" sz="1200" b="1" dirty="0">
                <a:latin typeface="Arial" panose="020B0604020202020204" pitchFamily="34" charset="0"/>
              </a:rPr>
              <a:t>68</a:t>
            </a:r>
            <a:r>
              <a:rPr lang="ru-RU" sz="1200" b="1" dirty="0">
                <a:latin typeface="Arial" panose="020B0604020202020204" pitchFamily="34" charset="0"/>
              </a:rPr>
              <a:t> м </a:t>
            </a:r>
            <a:r>
              <a:rPr lang="en-US" sz="1200" b="1" dirty="0">
                <a:latin typeface="Arial" panose="020B0604020202020204" pitchFamily="34" charset="0"/>
              </a:rPr>
              <a:t>5</a:t>
            </a:r>
            <a:r>
              <a:rPr lang="ru-RU" sz="1200" b="1" dirty="0">
                <a:latin typeface="Arial" panose="020B0604020202020204" pitchFamily="34" charset="0"/>
              </a:rPr>
              <a:t> см  е) </a:t>
            </a:r>
            <a:r>
              <a:rPr lang="en-US" sz="1200" b="1" dirty="0">
                <a:latin typeface="Arial" panose="020B0604020202020204" pitchFamily="34" charset="0"/>
              </a:rPr>
              <a:t>8</a:t>
            </a:r>
            <a:r>
              <a:rPr lang="ru-RU" sz="1200" b="1" dirty="0"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</a:rPr>
              <a:t>c</a:t>
            </a:r>
            <a:r>
              <a:rPr lang="ru-RU" sz="1000" b="1" dirty="0" err="1">
                <a:latin typeface="Arial" panose="020B0604020202020204" pitchFamily="34" charset="0"/>
              </a:rPr>
              <a:t>M</a:t>
            </a:r>
            <a:r>
              <a:rPr lang="ru-RU" sz="1200" b="1" dirty="0">
                <a:latin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</a:rPr>
              <a:t>7</a:t>
            </a:r>
            <a:r>
              <a:rPr lang="ru-RU" sz="1200" b="1" dirty="0">
                <a:latin typeface="Arial" panose="020B0604020202020204" pitchFamily="34" charset="0"/>
              </a:rPr>
              <a:t> мм </a:t>
            </a:r>
            <a:r>
              <a:rPr lang="ru-RU" sz="1050" b="1" dirty="0">
                <a:latin typeface="Arial" panose="020B0604020202020204" pitchFamily="34" charset="0"/>
              </a:rPr>
              <a:t>Ж</a:t>
            </a:r>
            <a:r>
              <a:rPr lang="ru-RU" sz="1200" b="1" dirty="0">
                <a:latin typeface="Arial" panose="020B0604020202020204" pitchFamily="34" charset="0"/>
              </a:rPr>
              <a:t>) 9 </a:t>
            </a:r>
            <a:r>
              <a:rPr lang="ru-RU" sz="1200" b="1" dirty="0" err="1">
                <a:latin typeface="Arial" panose="020B0604020202020204" pitchFamily="34" charset="0"/>
              </a:rPr>
              <a:t>дм</a:t>
            </a:r>
            <a:r>
              <a:rPr lang="ru-RU" sz="1200" b="1" dirty="0">
                <a:latin typeface="Arial" panose="020B0604020202020204" pitchFamily="34" charset="0"/>
              </a:rPr>
              <a:t> 2 мм </a:t>
            </a:r>
            <a:endParaRPr lang="ru-RU" sz="1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0777717-94EF-4FE5-9843-492976259B0B}"/>
                  </a:ext>
                </a:extLst>
              </p:cNvPr>
              <p:cNvSpPr/>
              <p:nvPr/>
            </p:nvSpPr>
            <p:spPr>
              <a:xfrm>
                <a:off x="65088" y="870718"/>
                <a:ext cx="5703887" cy="23203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87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8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7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8 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8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8,7 м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56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 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0,56 м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704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7 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7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7,04 м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мм 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 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𝟎𝟐𝟑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0,023 м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68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 = 68 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68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en-US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68,05 м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е)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1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мм = 87 мм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 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0,087 м 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Ж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9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 мм = 900 мм + 2 мм = 902 мм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+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𝟗𝟎𝟐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0,902 м </a:t>
                </a:r>
                <a:endParaRPr lang="ru-RU" sz="16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0777717-94EF-4FE5-9843-492976259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8" y="870718"/>
                <a:ext cx="5703887" cy="2320379"/>
              </a:xfrm>
              <a:prstGeom prst="rect">
                <a:avLst/>
              </a:prstGeom>
              <a:blipFill>
                <a:blip r:embed="rId3"/>
                <a:stretch>
                  <a:fillRect l="-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33998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25683</TotalTime>
  <Words>937</Words>
  <Application>Microsoft Office PowerPoint</Application>
  <PresentationFormat>Произвольный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2091</cp:revision>
  <cp:lastPrinted>2020-09-30T03:25:16Z</cp:lastPrinted>
  <dcterms:created xsi:type="dcterms:W3CDTF">2020-04-09T07:32:19Z</dcterms:created>
  <dcterms:modified xsi:type="dcterms:W3CDTF">2020-12-18T06:58:51Z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