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5"/>
  </p:notesMasterIdLst>
  <p:handoutMasterIdLst>
    <p:handoutMasterId r:id="rId16"/>
  </p:handoutMasterIdLst>
  <p:sldIdLst>
    <p:sldId id="528" r:id="rId2"/>
    <p:sldId id="1110" r:id="rId3"/>
    <p:sldId id="1119" r:id="rId4"/>
    <p:sldId id="1102" r:id="rId5"/>
    <p:sldId id="1121" r:id="rId6"/>
    <p:sldId id="1111" r:id="rId7"/>
    <p:sldId id="1112" r:id="rId8"/>
    <p:sldId id="1114" r:id="rId9"/>
    <p:sldId id="1116" r:id="rId10"/>
    <p:sldId id="1115" r:id="rId11"/>
    <p:sldId id="309" r:id="rId12"/>
    <p:sldId id="1123" r:id="rId13"/>
    <p:sldId id="480" r:id="rId14"/>
  </p:sldIdLst>
  <p:sldSz cx="5768975" cy="3244850"/>
  <p:notesSz cx="9866313" cy="6735763"/>
  <p:custDataLst>
    <p:tags r:id="rId17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0066CC"/>
    <a:srgbClr val="00A859"/>
    <a:srgbClr val="F0FFFF"/>
    <a:srgbClr val="FFFCFF"/>
    <a:srgbClr val="EFE4F0"/>
    <a:srgbClr val="5FCBEF"/>
    <a:srgbClr val="00C695"/>
    <a:srgbClr val="000000"/>
    <a:srgbClr val="BAD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2719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EC2EA0EE-9628-4C20-81D5-E122C5B2221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 baseline="-25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ED4A545-6592-4245-9275-820CAF3CDB1B}" type="slidenum">
              <a:rPr lang="ru-RU" altLang="ru-RU" sz="1200" baseline="0" smtClean="0"/>
              <a:pPr/>
              <a:t>11</a:t>
            </a:fld>
            <a:endParaRPr lang="ru-RU" altLang="ru-RU" sz="1200" baseline="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68172ED7-FDE4-4FDC-80EA-602B1DF61DD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323652E2-2FAF-481C-9FE0-9128F24E01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ru-RU" altLang="ru-RU"/>
              <a:t>№897.</a:t>
            </a:r>
            <a:r>
              <a:rPr lang="en-US" altLang="ru-RU"/>
              <a:t> </a:t>
            </a:r>
            <a:r>
              <a:rPr lang="ru-RU" altLang="ru-RU"/>
              <a:t> Математика 5 класс. Н.Я.Виленкин.</a:t>
            </a:r>
          </a:p>
          <a:p>
            <a:pPr eaLnBrk="1" hangingPunct="1"/>
            <a:endParaRPr lang="ru-RU" alt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80029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8911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36736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7215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9057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72129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42227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1976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06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13.12.2020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2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9.png"/><Relationship Id="rId5" Type="http://schemas.openxmlformats.org/officeDocument/2006/relationships/image" Target="../media/image16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53832" y="1151006"/>
            <a:ext cx="2330654" cy="2009518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28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РЕШЕНИЕ </a:t>
            </a:r>
            <a:b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НА </a:t>
            </a:r>
          </a:p>
          <a:p>
            <a:pPr marL="18407">
              <a:spcBef>
                <a:spcPts val="110"/>
              </a:spcBef>
            </a:pPr>
            <a:r>
              <a:rPr lang="ru-RU" sz="2400" b="1" dirty="0">
                <a:solidFill>
                  <a:srgbClr val="002060"/>
                </a:solidFill>
                <a:latin typeface="Arial"/>
                <a:cs typeface="Arial"/>
              </a:rPr>
              <a:t>ПРИМЕНЕНИЕ ФОРМУЛ</a:t>
            </a:r>
            <a:r>
              <a:rPr lang="en-US" sz="24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endParaRPr lang="ru-RU" sz="2400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0242" y="1617877"/>
            <a:ext cx="304799" cy="121920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5B4C4B-8D5C-4FA8-910E-FD28021DC3FA}"/>
              </a:ext>
            </a:extLst>
          </p:cNvPr>
          <p:cNvSpPr/>
          <p:nvPr/>
        </p:nvSpPr>
        <p:spPr>
          <a:xfrm>
            <a:off x="5066783" y="2722420"/>
            <a:ext cx="531950" cy="171233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8" name="Picture 4" descr="Объем параллелепипеда формула онлайн. Формулы для нахождения объема  параллелепипеда">
            <a:extLst>
              <a:ext uri="{FF2B5EF4-FFF2-40B4-BE49-F238E27FC236}">
                <a16:creationId xmlns:a16="http://schemas.microsoft.com/office/drawing/2014/main" id="{AD6DF7F2-6EF6-4EDB-ABE3-38659B7B62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7696" y="1222375"/>
            <a:ext cx="2324100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38596BA9-1AC6-4125-A271-F12FCEDBCA8E}"/>
              </a:ext>
            </a:extLst>
          </p:cNvPr>
          <p:cNvSpPr/>
          <p:nvPr/>
        </p:nvSpPr>
        <p:spPr>
          <a:xfrm>
            <a:off x="65088" y="405045"/>
            <a:ext cx="384107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302.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Ширина пола равна 6 м, а его длина равна 15 м. На покраску 1 м² пола расходуется 200 г краски. Сколько краски нужно, чтобы покрасить весь пол в комнате? </a:t>
            </a:r>
            <a:endParaRPr lang="ru-RU" sz="1200" b="1" dirty="0"/>
          </a:p>
        </p:txBody>
      </p:sp>
      <p:pic>
        <p:nvPicPr>
          <p:cNvPr id="5" name="Picture 2" descr="Быстросохнущая краска для пола без запаха: акриловые составы для  деревянного покрытия, как выбрать краску по дереву">
            <a:extLst>
              <a:ext uri="{FF2B5EF4-FFF2-40B4-BE49-F238E27FC236}">
                <a16:creationId xmlns:a16="http://schemas.microsoft.com/office/drawing/2014/main" id="{D2C8EB8B-0885-4CA8-8C5D-2DC34860DB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8887" y="482753"/>
            <a:ext cx="1905000" cy="1292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BE951EEC-0743-4637-B4FF-DEB8580E27B9}"/>
              </a:ext>
            </a:extLst>
          </p:cNvPr>
          <p:cNvSpPr/>
          <p:nvPr/>
        </p:nvSpPr>
        <p:spPr>
          <a:xfrm>
            <a:off x="65088" y="1236042"/>
            <a:ext cx="211805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   </a:t>
            </a:r>
          </a:p>
          <a:p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a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= 15 м</a:t>
            </a:r>
          </a:p>
          <a:p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b =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6 м</a:t>
            </a:r>
          </a:p>
          <a:p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1 м</a:t>
            </a:r>
            <a:r>
              <a:rPr lang="ru-RU" sz="1400" b="1" baseline="60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r>
              <a:rPr lang="ru-RU" sz="7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latin typeface="Arial" panose="020B0604020202020204" pitchFamily="34" charset="0"/>
              </a:rPr>
              <a:t>–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200 г краски</a:t>
            </a:r>
          </a:p>
          <a:p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S</a:t>
            </a:r>
            <a:r>
              <a:rPr lang="ru-RU" sz="1600" b="1" baseline="-25000" dirty="0">
                <a:solidFill>
                  <a:srgbClr val="211D1E"/>
                </a:solidFill>
                <a:latin typeface="Arial" panose="020B0604020202020204" pitchFamily="34" charset="0"/>
              </a:rPr>
              <a:t>пола  </a:t>
            </a:r>
            <a:r>
              <a:rPr lang="ru-RU" sz="1600" b="1" dirty="0">
                <a:latin typeface="Arial" panose="020B0604020202020204" pitchFamily="34" charset="0"/>
              </a:rPr>
              <a:t>– ?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м</a:t>
            </a:r>
            <a:r>
              <a:rPr lang="ru-RU" sz="1400" b="1" baseline="62000" dirty="0">
                <a:solidFill>
                  <a:srgbClr val="211D1E"/>
                </a:solidFill>
                <a:latin typeface="Arial" panose="020B0604020202020204" pitchFamily="34" charset="0"/>
              </a:rPr>
              <a:t>2</a:t>
            </a:r>
            <a:endParaRPr lang="ru-RU" sz="1600" b="1" baseline="-25000" dirty="0">
              <a:latin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</a:rPr>
              <a:t>Сколько  краски </a:t>
            </a:r>
          </a:p>
          <a:p>
            <a:r>
              <a:rPr lang="ru-RU" sz="1600" b="1" dirty="0">
                <a:latin typeface="Arial" panose="020B0604020202020204" pitchFamily="34" charset="0"/>
              </a:rPr>
              <a:t>на пол?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4B5EB2F-0213-4FCC-AC3B-F3FF6AD69418}"/>
                  </a:ext>
                </a:extLst>
              </p:cNvPr>
              <p:cNvSpPr/>
              <p:nvPr/>
            </p:nvSpPr>
            <p:spPr>
              <a:xfrm>
                <a:off x="2024119" y="1271585"/>
                <a:ext cx="3070168" cy="15388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   </a:t>
                </a: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S</a:t>
                </a:r>
                <a:r>
                  <a:rPr lang="ru-RU" sz="16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пола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a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S</a:t>
                </a:r>
                <a:r>
                  <a:rPr lang="ru-RU" sz="16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пола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15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6</m:t>
                    </m:r>
                    <m:r>
                      <m:rPr>
                        <m:nor/>
                      </m:rPr>
                      <a:rPr lang="en-US" sz="16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90 (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м</a:t>
                </a:r>
                <a:r>
                  <a:rPr lang="ru-RU" sz="1400" b="1" baseline="6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  <a:endParaRPr lang="en-US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2) 200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n-US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90 =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18000 (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г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18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(кг)</a:t>
                </a:r>
                <a:endParaRPr lang="en-US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надо 18 кг краски </a:t>
                </a: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4B5EB2F-0213-4FCC-AC3B-F3FF6AD694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4119" y="1271585"/>
                <a:ext cx="3070168" cy="1538883"/>
              </a:xfrm>
              <a:prstGeom prst="rect">
                <a:avLst/>
              </a:prstGeom>
              <a:blipFill>
                <a:blip r:embed="rId4"/>
                <a:stretch>
                  <a:fillRect l="-992" t="-1190" b="-43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3780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382" name="AutoShape 70">
            <a:extLst>
              <a:ext uri="{FF2B5EF4-FFF2-40B4-BE49-F238E27FC236}">
                <a16:creationId xmlns:a16="http://schemas.microsoft.com/office/drawing/2014/main" id="{E75B3890-071B-47CF-B491-80B8870063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168" y="2663481"/>
            <a:ext cx="369552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84" name="AutoShape 72">
            <a:extLst>
              <a:ext uri="{FF2B5EF4-FFF2-40B4-BE49-F238E27FC236}">
                <a16:creationId xmlns:a16="http://schemas.microsoft.com/office/drawing/2014/main" id="{438D5689-62B4-4D7E-9E8E-C1B45399A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168" y="2405095"/>
            <a:ext cx="369552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83" name="AutoShape 71">
            <a:extLst>
              <a:ext uri="{FF2B5EF4-FFF2-40B4-BE49-F238E27FC236}">
                <a16:creationId xmlns:a16="http://schemas.microsoft.com/office/drawing/2014/main" id="{3D41E3BF-668F-4DC0-831D-0C9B6E81B1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8168" y="2146709"/>
            <a:ext cx="369552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81" name="AutoShape 69">
            <a:extLst>
              <a:ext uri="{FF2B5EF4-FFF2-40B4-BE49-F238E27FC236}">
                <a16:creationId xmlns:a16="http://schemas.microsoft.com/office/drawing/2014/main" id="{AD39A64D-035E-4BB5-B990-D703C07C6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536" y="2747607"/>
            <a:ext cx="369552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80" name="AutoShape 68">
            <a:extLst>
              <a:ext uri="{FF2B5EF4-FFF2-40B4-BE49-F238E27FC236}">
                <a16:creationId xmlns:a16="http://schemas.microsoft.com/office/drawing/2014/main" id="{493D4140-D892-4261-AEFC-446C0C5DE8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9536" y="2489221"/>
            <a:ext cx="369552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79" name="AutoShape 67">
            <a:extLst>
              <a:ext uri="{FF2B5EF4-FFF2-40B4-BE49-F238E27FC236}">
                <a16:creationId xmlns:a16="http://schemas.microsoft.com/office/drawing/2014/main" id="{2323C801-F70F-4207-B8A3-1957484579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419" y="2819715"/>
            <a:ext cx="369552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78" name="AutoShape 66">
            <a:extLst>
              <a:ext uri="{FF2B5EF4-FFF2-40B4-BE49-F238E27FC236}">
                <a16:creationId xmlns:a16="http://schemas.microsoft.com/office/drawing/2014/main" id="{982EA967-EA31-47CB-9839-7728BEC750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05410" y="2567337"/>
            <a:ext cx="369552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76" name="AutoShape 64">
            <a:extLst>
              <a:ext uri="{FF2B5EF4-FFF2-40B4-BE49-F238E27FC236}">
                <a16:creationId xmlns:a16="http://schemas.microsoft.com/office/drawing/2014/main" id="{E2927551-D077-47C8-9CAF-006A9735D7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8895" y="2230084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75" name="AutoShape 63">
            <a:extLst>
              <a:ext uri="{FF2B5EF4-FFF2-40B4-BE49-F238E27FC236}">
                <a16:creationId xmlns:a16="http://schemas.microsoft.com/office/drawing/2014/main" id="{5053CA18-4074-4268-B0E3-8E1D5F29E2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4701" y="2317214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74" name="AutoShape 62">
            <a:extLst>
              <a:ext uri="{FF2B5EF4-FFF2-40B4-BE49-F238E27FC236}">
                <a16:creationId xmlns:a16="http://schemas.microsoft.com/office/drawing/2014/main" id="{2C3E4CC8-6E56-4628-AA1F-9E245A4009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3873" y="2230084"/>
            <a:ext cx="645966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72" name="AutoShape 60">
            <a:extLst>
              <a:ext uri="{FF2B5EF4-FFF2-40B4-BE49-F238E27FC236}">
                <a16:creationId xmlns:a16="http://schemas.microsoft.com/office/drawing/2014/main" id="{5DA670CD-0B56-491A-ACBA-2CF2440743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43671" y="2316463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73" name="AutoShape 61">
            <a:extLst>
              <a:ext uri="{FF2B5EF4-FFF2-40B4-BE49-F238E27FC236}">
                <a16:creationId xmlns:a16="http://schemas.microsoft.com/office/drawing/2014/main" id="{56075D14-D38D-4866-945C-F86B9A16E8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9401" y="2308951"/>
            <a:ext cx="369552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30" name="AutoShape 18">
            <a:extLst>
              <a:ext uri="{FF2B5EF4-FFF2-40B4-BE49-F238E27FC236}">
                <a16:creationId xmlns:a16="http://schemas.microsoft.com/office/drawing/2014/main" id="{D2FA3CC8-6BF4-4669-A18C-B34EB9FA8B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0402" y="2913605"/>
            <a:ext cx="778163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16" name="AutoShape 4">
            <a:extLst>
              <a:ext uri="{FF2B5EF4-FFF2-40B4-BE49-F238E27FC236}">
                <a16:creationId xmlns:a16="http://schemas.microsoft.com/office/drawing/2014/main" id="{4D2C7602-72A8-4C71-9B09-4F6C6ED13F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7444" y="2913605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17" name="AutoShape 5">
            <a:extLst>
              <a:ext uri="{FF2B5EF4-FFF2-40B4-BE49-F238E27FC236}">
                <a16:creationId xmlns:a16="http://schemas.microsoft.com/office/drawing/2014/main" id="{1DF73E9C-5193-47C1-97B1-01BBC9167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4396" y="2913605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18" name="AutoShape 6">
            <a:extLst>
              <a:ext uri="{FF2B5EF4-FFF2-40B4-BE49-F238E27FC236}">
                <a16:creationId xmlns:a16="http://schemas.microsoft.com/office/drawing/2014/main" id="{14F87AAD-D7B6-4654-9E0D-2464CA84B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0597" y="2919614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19" name="AutoShape 7">
            <a:extLst>
              <a:ext uri="{FF2B5EF4-FFF2-40B4-BE49-F238E27FC236}">
                <a16:creationId xmlns:a16="http://schemas.microsoft.com/office/drawing/2014/main" id="{78C6E29B-86E7-4240-8C3B-B1F2E1072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327" y="2913605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20" name="AutoShape 8">
            <a:extLst>
              <a:ext uri="{FF2B5EF4-FFF2-40B4-BE49-F238E27FC236}">
                <a16:creationId xmlns:a16="http://schemas.microsoft.com/office/drawing/2014/main" id="{9D585BA5-9B1B-44F4-876A-B09EAED646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95297" y="2913605"/>
            <a:ext cx="694037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23" name="AutoShape 11">
            <a:extLst>
              <a:ext uri="{FF2B5EF4-FFF2-40B4-BE49-F238E27FC236}">
                <a16:creationId xmlns:a16="http://schemas.microsoft.com/office/drawing/2014/main" id="{C0751D35-D6D1-4115-B529-528CB93D3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1388" y="2655219"/>
            <a:ext cx="465696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24" name="AutoShape 12">
            <a:extLst>
              <a:ext uri="{FF2B5EF4-FFF2-40B4-BE49-F238E27FC236}">
                <a16:creationId xmlns:a16="http://schemas.microsoft.com/office/drawing/2014/main" id="{88E525BB-4C4C-46C2-941E-FED62C30BE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3945" y="2655219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25" name="AutoShape 13">
            <a:extLst>
              <a:ext uri="{FF2B5EF4-FFF2-40B4-BE49-F238E27FC236}">
                <a16:creationId xmlns:a16="http://schemas.microsoft.com/office/drawing/2014/main" id="{78FA5EF8-250F-40D5-8CD2-99AB6C039F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6906" y="2655219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26" name="AutoShape 14">
            <a:extLst>
              <a:ext uri="{FF2B5EF4-FFF2-40B4-BE49-F238E27FC236}">
                <a16:creationId xmlns:a16="http://schemas.microsoft.com/office/drawing/2014/main" id="{0E5CB0E2-14B8-42E5-B563-F17EC7821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5876" y="2655219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27" name="AutoShape 15">
            <a:extLst>
              <a:ext uri="{FF2B5EF4-FFF2-40B4-BE49-F238E27FC236}">
                <a16:creationId xmlns:a16="http://schemas.microsoft.com/office/drawing/2014/main" id="{7B66C1D8-D743-49DC-9D36-DC5C3807B0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846" y="2655219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29" name="AutoShape 17">
            <a:extLst>
              <a:ext uri="{FF2B5EF4-FFF2-40B4-BE49-F238E27FC236}">
                <a16:creationId xmlns:a16="http://schemas.microsoft.com/office/drawing/2014/main" id="{D3F90620-D738-4868-84A5-4D8A60A8FA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807" y="2649210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32" name="AutoShape 20">
            <a:extLst>
              <a:ext uri="{FF2B5EF4-FFF2-40B4-BE49-F238E27FC236}">
                <a16:creationId xmlns:a16="http://schemas.microsoft.com/office/drawing/2014/main" id="{20C18873-FAC1-402D-B2F0-19BCDC035D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6777" y="2649210"/>
            <a:ext cx="37556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36" name="AutoShape 24">
            <a:extLst>
              <a:ext uri="{FF2B5EF4-FFF2-40B4-BE49-F238E27FC236}">
                <a16:creationId xmlns:a16="http://schemas.microsoft.com/office/drawing/2014/main" id="{85714FC2-193D-4062-B46C-28223EC1C1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900" y="2403593"/>
            <a:ext cx="754127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37" name="AutoShape 25">
            <a:extLst>
              <a:ext uri="{FF2B5EF4-FFF2-40B4-BE49-F238E27FC236}">
                <a16:creationId xmlns:a16="http://schemas.microsoft.com/office/drawing/2014/main" id="{D997597C-04BD-4AE9-859D-CFB2B95A26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79888" y="2403593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38" name="AutoShape 26">
            <a:extLst>
              <a:ext uri="{FF2B5EF4-FFF2-40B4-BE49-F238E27FC236}">
                <a16:creationId xmlns:a16="http://schemas.microsoft.com/office/drawing/2014/main" id="{FD26464B-6717-4CEF-9845-36C6C17AB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2849" y="2403593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39" name="AutoShape 27">
            <a:extLst>
              <a:ext uri="{FF2B5EF4-FFF2-40B4-BE49-F238E27FC236}">
                <a16:creationId xmlns:a16="http://schemas.microsoft.com/office/drawing/2014/main" id="{905844E0-7ECE-4190-B357-7D845A7927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71819" y="2403593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40" name="AutoShape 28">
            <a:extLst>
              <a:ext uri="{FF2B5EF4-FFF2-40B4-BE49-F238E27FC236}">
                <a16:creationId xmlns:a16="http://schemas.microsoft.com/office/drawing/2014/main" id="{F0E532E7-E045-4EA9-84D4-6055AB74E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0789" y="2403593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397341" name="AutoShape 29">
            <a:extLst>
              <a:ext uri="{FF2B5EF4-FFF2-40B4-BE49-F238E27FC236}">
                <a16:creationId xmlns:a16="http://schemas.microsoft.com/office/drawing/2014/main" id="{197F1BDA-3CF9-45FC-BD3E-549B12C6F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63750" y="2397584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28706" name="AutoShape 53">
            <a:extLst>
              <a:ext uri="{FF2B5EF4-FFF2-40B4-BE49-F238E27FC236}">
                <a16:creationId xmlns:a16="http://schemas.microsoft.com/office/drawing/2014/main" id="{039F3CA0-DAEE-49A7-A094-DF6DEEA82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1882" y="983220"/>
            <a:ext cx="730091" cy="337254"/>
          </a:xfrm>
          <a:prstGeom prst="cube">
            <a:avLst>
              <a:gd name="adj" fmla="val 25000"/>
            </a:avLst>
          </a:prstGeom>
          <a:gradFill rotWithShape="1">
            <a:gsLst>
              <a:gs pos="0">
                <a:schemeClr val="bg1"/>
              </a:gs>
              <a:gs pos="100000">
                <a:srgbClr val="5F5F5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28707" name="Rectangle 54">
            <a:extLst>
              <a:ext uri="{FF2B5EF4-FFF2-40B4-BE49-F238E27FC236}">
                <a16:creationId xmlns:a16="http://schemas.microsoft.com/office/drawing/2014/main" id="{103EB058-F1C2-4769-AAE3-377DAB72EF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73430" y="1246113"/>
            <a:ext cx="702436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703" b="1" dirty="0">
                <a:latin typeface="Times New Roman" panose="02020603050405020304" pitchFamily="18" charset="0"/>
              </a:rPr>
              <a:t>30 см</a:t>
            </a:r>
          </a:p>
        </p:txBody>
      </p:sp>
      <p:sp>
        <p:nvSpPr>
          <p:cNvPr id="28708" name="Rectangle 55">
            <a:extLst>
              <a:ext uri="{FF2B5EF4-FFF2-40B4-BE49-F238E27FC236}">
                <a16:creationId xmlns:a16="http://schemas.microsoft.com/office/drawing/2014/main" id="{D47538B7-3CB2-4FED-ACC7-CC5F714E2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682" y="961263"/>
            <a:ext cx="702436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703" b="1" dirty="0">
                <a:latin typeface="Times New Roman" panose="02020603050405020304" pitchFamily="18" charset="0"/>
              </a:rPr>
              <a:t>10 см</a:t>
            </a:r>
          </a:p>
        </p:txBody>
      </p:sp>
      <p:sp>
        <p:nvSpPr>
          <p:cNvPr id="28709" name="Rectangle 56">
            <a:extLst>
              <a:ext uri="{FF2B5EF4-FFF2-40B4-BE49-F238E27FC236}">
                <a16:creationId xmlns:a16="http://schemas.microsoft.com/office/drawing/2014/main" id="{2A132636-E374-4C03-8C48-5C9B5B272CAE}"/>
              </a:ext>
            </a:extLst>
          </p:cNvPr>
          <p:cNvSpPr>
            <a:spLocks noChangeArrowheads="1"/>
          </p:cNvSpPr>
          <p:nvPr/>
        </p:nvSpPr>
        <p:spPr bwMode="auto">
          <a:xfrm rot="18887558">
            <a:off x="1656477" y="1101827"/>
            <a:ext cx="647934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703" b="1" dirty="0">
                <a:latin typeface="Times New Roman" panose="02020603050405020304" pitchFamily="18" charset="0"/>
              </a:rPr>
              <a:t>15см</a:t>
            </a:r>
          </a:p>
        </p:txBody>
      </p:sp>
      <p:sp>
        <p:nvSpPr>
          <p:cNvPr id="397369" name="Rectangle 57">
            <a:extLst>
              <a:ext uri="{FF2B5EF4-FFF2-40B4-BE49-F238E27FC236}">
                <a16:creationId xmlns:a16="http://schemas.microsoft.com/office/drawing/2014/main" id="{7B720A10-ED2C-4F65-B8F8-BF6889F84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7065" y="1689332"/>
            <a:ext cx="660758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703" b="1" dirty="0">
                <a:solidFill>
                  <a:srgbClr val="0070C0"/>
                </a:solidFill>
                <a:latin typeface="Times New Roman" panose="02020603050405020304" pitchFamily="18" charset="0"/>
              </a:rPr>
              <a:t>30 м </a:t>
            </a:r>
          </a:p>
        </p:txBody>
      </p:sp>
      <p:sp>
        <p:nvSpPr>
          <p:cNvPr id="397370" name="Rectangle 58">
            <a:extLst>
              <a:ext uri="{FF2B5EF4-FFF2-40B4-BE49-F238E27FC236}">
                <a16:creationId xmlns:a16="http://schemas.microsoft.com/office/drawing/2014/main" id="{C87670F1-86CA-488D-8959-D736078F93E8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43435" y="2442069"/>
            <a:ext cx="497252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07763" dir="189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703" b="1" dirty="0">
                <a:solidFill>
                  <a:srgbClr val="0070C0"/>
                </a:solidFill>
                <a:latin typeface="Times New Roman" panose="02020603050405020304" pitchFamily="18" charset="0"/>
              </a:rPr>
              <a:t>2 м</a:t>
            </a:r>
          </a:p>
        </p:txBody>
      </p:sp>
      <p:sp>
        <p:nvSpPr>
          <p:cNvPr id="397371" name="Rectangle 59">
            <a:extLst>
              <a:ext uri="{FF2B5EF4-FFF2-40B4-BE49-F238E27FC236}">
                <a16:creationId xmlns:a16="http://schemas.microsoft.com/office/drawing/2014/main" id="{A479E5BD-E725-4A72-942D-BA9D8364B417}"/>
              </a:ext>
            </a:extLst>
          </p:cNvPr>
          <p:cNvSpPr>
            <a:spLocks noChangeArrowheads="1"/>
          </p:cNvSpPr>
          <p:nvPr/>
        </p:nvSpPr>
        <p:spPr bwMode="auto">
          <a:xfrm rot="18875084">
            <a:off x="4392594" y="1661516"/>
            <a:ext cx="702436" cy="354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bg1"/>
                    </a:gs>
                    <a:gs pos="100000">
                      <a:schemeClr val="accent1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1703" b="1" dirty="0">
                <a:solidFill>
                  <a:srgbClr val="0070C0"/>
                </a:solidFill>
                <a:latin typeface="Times New Roman" panose="02020603050405020304" pitchFamily="18" charset="0"/>
              </a:rPr>
              <a:t>40 см</a:t>
            </a:r>
          </a:p>
        </p:txBody>
      </p:sp>
      <p:sp>
        <p:nvSpPr>
          <p:cNvPr id="28713" name="AutoShape 65">
            <a:extLst>
              <a:ext uri="{FF2B5EF4-FFF2-40B4-BE49-F238E27FC236}">
                <a16:creationId xmlns:a16="http://schemas.microsoft.com/office/drawing/2014/main" id="{1977CDED-1D88-44AD-94EA-22EA049EB1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136" y="1650869"/>
            <a:ext cx="4284404" cy="1592380"/>
          </a:xfrm>
          <a:prstGeom prst="cube">
            <a:avLst>
              <a:gd name="adj" fmla="val 25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1514">
              <a:latin typeface="Times New Roman" panose="02020603050405020304" pitchFamily="18" charset="0"/>
            </a:endParaRPr>
          </a:p>
        </p:txBody>
      </p:sp>
      <p:sp>
        <p:nvSpPr>
          <p:cNvPr id="42" name="object 2">
            <a:extLst>
              <a:ext uri="{FF2B5EF4-FFF2-40B4-BE49-F238E27FC236}">
                <a16:creationId xmlns:a16="http://schemas.microsoft.com/office/drawing/2014/main" id="{6E1BB85B-7604-4A14-B4C8-EB41E83F0E63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3" name="Заголовок 2">
            <a:extLst>
              <a:ext uri="{FF2B5EF4-FFF2-40B4-BE49-F238E27FC236}">
                <a16:creationId xmlns:a16="http://schemas.microsoft.com/office/drawing/2014/main" id="{8EDC2395-8289-4590-92CA-987E213FFD50}"/>
              </a:ext>
            </a:extLst>
          </p:cNvPr>
          <p:cNvSpPr txBox="1">
            <a:spLocks/>
          </p:cNvSpPr>
          <p:nvPr/>
        </p:nvSpPr>
        <p:spPr>
          <a:xfrm>
            <a:off x="141288" y="22225"/>
            <a:ext cx="5281932" cy="386828"/>
          </a:xfrm>
          <a:prstGeom prst="rect">
            <a:avLst/>
          </a:prstGeom>
        </p:spPr>
        <p:txBody>
          <a:bodyPr>
            <a:normAutofit fontScale="97500" lnSpcReduction="10000"/>
          </a:bodyPr>
          <a:lstStyle>
            <a:lvl1pPr algn="l" defTabSz="216301" rtl="0" eaLnBrk="1" latinLnBrk="0" hangingPunct="1">
              <a:spcBef>
                <a:spcPct val="0"/>
              </a:spcBef>
              <a:buNone/>
              <a:defRPr sz="1703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98B85A2D-5CAC-4B34-8BF7-E915B91B31E7}"/>
              </a:ext>
            </a:extLst>
          </p:cNvPr>
          <p:cNvSpPr/>
          <p:nvPr/>
        </p:nvSpPr>
        <p:spPr>
          <a:xfrm>
            <a:off x="32543" y="366740"/>
            <a:ext cx="5703887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9.(</a:t>
            </a:r>
            <a:r>
              <a:rPr lang="ru-RU" sz="1100" b="1" dirty="0">
                <a:solidFill>
                  <a:srgbClr val="C00000"/>
                </a:solidFill>
                <a:latin typeface="Arial" panose="020B0604020202020204" pitchFamily="34" charset="0"/>
              </a:rPr>
              <a:t>из «Проверь свои достижения»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) Кирпичная стена имеет длину в 30 м, высоту - 2 м и толщину - 40 см. Кирпич имеет измерения: 30 см, 15 см, 10 см. Сколько кирпичей необходимо для возведения стены? 	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B1B9AFE-240C-4356-82AD-19CF124F83AB}"/>
              </a:ext>
            </a:extLst>
          </p:cNvPr>
          <p:cNvSpPr/>
          <p:nvPr/>
        </p:nvSpPr>
        <p:spPr>
          <a:xfrm>
            <a:off x="2458546" y="870897"/>
            <a:ext cx="308800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200" b="1" dirty="0">
                <a:latin typeface="Arial" panose="020B0604020202020204" pitchFamily="34" charset="0"/>
              </a:rPr>
              <a:t>: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прям. пар.    кирпич: а</a:t>
            </a:r>
            <a:r>
              <a:rPr lang="ru-RU" sz="12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= 30 см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а = 30 м                                   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2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15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см </a:t>
            </a:r>
          </a:p>
          <a:p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40</a:t>
            </a:r>
            <a:r>
              <a:rPr lang="en-US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см                                 с</a:t>
            </a:r>
            <a:r>
              <a:rPr lang="ru-RU" sz="12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 = 10 см </a:t>
            </a:r>
          </a:p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с = 2 м                     Сколько кирпичей?</a:t>
            </a:r>
          </a:p>
          <a:p>
            <a:endParaRPr lang="ru-RU" sz="1200" b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7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7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97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7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73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500"/>
                                        <p:tgtEl>
                                          <p:spTgt spid="397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73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73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500"/>
                                        <p:tgtEl>
                                          <p:spTgt spid="397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7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7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500"/>
                                        <p:tgtEl>
                                          <p:spTgt spid="397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7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7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500"/>
                                        <p:tgtEl>
                                          <p:spTgt spid="397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97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97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500"/>
                                        <p:tgtEl>
                                          <p:spTgt spid="397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97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97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500"/>
                                        <p:tgtEl>
                                          <p:spTgt spid="397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97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97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500"/>
                                        <p:tgtEl>
                                          <p:spTgt spid="397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97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97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7" dur="500"/>
                                        <p:tgtEl>
                                          <p:spTgt spid="397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973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973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500"/>
                                        <p:tgtEl>
                                          <p:spTgt spid="3973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97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97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500"/>
                                        <p:tgtEl>
                                          <p:spTgt spid="397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7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973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973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5" dur="500"/>
                                        <p:tgtEl>
                                          <p:spTgt spid="397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973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973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500"/>
                                        <p:tgtEl>
                                          <p:spTgt spid="397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8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97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97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7" dur="500"/>
                                        <p:tgtEl>
                                          <p:spTgt spid="397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8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97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97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3" dur="500"/>
                                        <p:tgtEl>
                                          <p:spTgt spid="397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9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97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97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9" dur="500"/>
                                        <p:tgtEl>
                                          <p:spTgt spid="397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97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97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5" dur="500"/>
                                        <p:tgtEl>
                                          <p:spTgt spid="397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10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97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397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500"/>
                                        <p:tgtEl>
                                          <p:spTgt spid="397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9500"/>
                            </p:stCondLst>
                            <p:childTnLst>
                              <p:par>
                                <p:cTn id="11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97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97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7" dur="500"/>
                                        <p:tgtEl>
                                          <p:spTgt spid="397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11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97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97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3" dur="500"/>
                                        <p:tgtEl>
                                          <p:spTgt spid="397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12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97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97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9" dur="500"/>
                                        <p:tgtEl>
                                          <p:spTgt spid="397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13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97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97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5" dur="500"/>
                                        <p:tgtEl>
                                          <p:spTgt spid="397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1500"/>
                            </p:stCondLst>
                            <p:childTnLst>
                              <p:par>
                                <p:cTn id="13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97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97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1" dur="500"/>
                                        <p:tgtEl>
                                          <p:spTgt spid="397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14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97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97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7" dur="500"/>
                                        <p:tgtEl>
                                          <p:spTgt spid="397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14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973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973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3" dur="500"/>
                                        <p:tgtEl>
                                          <p:spTgt spid="397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15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97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97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9" dur="500"/>
                                        <p:tgtEl>
                                          <p:spTgt spid="397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161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397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397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5" dur="500"/>
                                        <p:tgtEl>
                                          <p:spTgt spid="397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167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97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97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1" dur="500"/>
                                        <p:tgtEl>
                                          <p:spTgt spid="397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173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397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397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7" dur="500"/>
                                        <p:tgtEl>
                                          <p:spTgt spid="397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17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397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397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3" dur="500"/>
                                        <p:tgtEl>
                                          <p:spTgt spid="397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 nodeType="afterGroup">
                            <p:stCondLst>
                              <p:cond delay="15500"/>
                            </p:stCondLst>
                            <p:childTnLst>
                              <p:par>
                                <p:cTn id="18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397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500" fill="hold"/>
                                        <p:tgtEl>
                                          <p:spTgt spid="397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9" dur="500"/>
                                        <p:tgtEl>
                                          <p:spTgt spid="397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73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0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736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2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9737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7382" grpId="0" animBg="1"/>
      <p:bldP spid="397384" grpId="0" animBg="1"/>
      <p:bldP spid="397383" grpId="0" animBg="1"/>
      <p:bldP spid="397381" grpId="0" animBg="1"/>
      <p:bldP spid="397380" grpId="0" animBg="1"/>
      <p:bldP spid="397379" grpId="0" animBg="1"/>
      <p:bldP spid="397378" grpId="0" animBg="1"/>
      <p:bldP spid="397376" grpId="0" animBg="1"/>
      <p:bldP spid="397375" grpId="0" animBg="1"/>
      <p:bldP spid="397374" grpId="0" animBg="1"/>
      <p:bldP spid="397372" grpId="0" animBg="1"/>
      <p:bldP spid="397373" grpId="0" animBg="1"/>
      <p:bldP spid="397330" grpId="0" animBg="1"/>
      <p:bldP spid="397316" grpId="0" animBg="1"/>
      <p:bldP spid="397317" grpId="0" animBg="1"/>
      <p:bldP spid="397318" grpId="0" animBg="1"/>
      <p:bldP spid="397319" grpId="0" animBg="1"/>
      <p:bldP spid="397320" grpId="0" animBg="1"/>
      <p:bldP spid="397323" grpId="0" animBg="1"/>
      <p:bldP spid="397324" grpId="0" animBg="1"/>
      <p:bldP spid="397325" grpId="0" animBg="1"/>
      <p:bldP spid="397326" grpId="0" animBg="1"/>
      <p:bldP spid="397327" grpId="0" animBg="1"/>
      <p:bldP spid="397329" grpId="0" animBg="1"/>
      <p:bldP spid="397332" grpId="0" animBg="1"/>
      <p:bldP spid="397336" grpId="0" animBg="1"/>
      <p:bldP spid="397337" grpId="0" animBg="1"/>
      <p:bldP spid="397338" grpId="0" animBg="1"/>
      <p:bldP spid="397339" grpId="0" animBg="1"/>
      <p:bldP spid="397340" grpId="0" animBg="1"/>
      <p:bldP spid="397341" grpId="0" animBg="1"/>
      <p:bldP spid="397369" grpId="0"/>
      <p:bldP spid="397370" grpId="0"/>
      <p:bldP spid="39737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4B5EB2F-0213-4FCC-AC3B-F3FF6AD69418}"/>
                  </a:ext>
                </a:extLst>
              </p:cNvPr>
              <p:cNvSpPr/>
              <p:nvPr/>
            </p:nvSpPr>
            <p:spPr>
              <a:xfrm>
                <a:off x="74943" y="1542580"/>
                <a:ext cx="4714544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latin typeface="Arial" panose="020B0604020202020204" pitchFamily="34" charset="0"/>
                  </a:rPr>
                  <a:t>Решение: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1) 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600" b="1" baseline="-25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стены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a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 err="1">
                    <a:solidFill>
                      <a:schemeClr val="tx1"/>
                    </a:solidFill>
                    <a:latin typeface="Arial" panose="020B0604020202020204" pitchFamily="34" charset="0"/>
                  </a:rPr>
                  <a:t>c</a:t>
                </a:r>
                <a:endParaRPr lang="en-US" sz="16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3000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40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200 = 24 000 000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(см</a:t>
                </a:r>
                <a:r>
                  <a:rPr lang="ru-RU" sz="1600" b="1" baseline="30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)  </a:t>
                </a:r>
              </a:p>
              <a:p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2) 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</a:t>
                </a:r>
                <a:r>
                  <a:rPr lang="ru-RU" sz="1600" b="1" baseline="-25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кирпича</a:t>
                </a:r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 = a</a:t>
                </a:r>
                <a:r>
                  <a:rPr lang="ru-RU" sz="1600" b="1" baseline="-25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ru-RU" sz="1600" b="1" baseline="-25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c</a:t>
                </a:r>
                <a:r>
                  <a:rPr lang="ru-RU" sz="1600" b="1" baseline="-25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1</a:t>
                </a:r>
                <a:endParaRPr lang="en-US" sz="1600" b="1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30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15</a:t>
                </a:r>
                <a:r>
                  <a:rPr lang="en-US" sz="1600" b="1" dirty="0">
                    <a:ln w="0"/>
                    <a:solidFill>
                      <a:schemeClr val="tx1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10 = 4 500 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(см</a:t>
                </a:r>
                <a:r>
                  <a:rPr lang="ru-RU" sz="1600" b="1" baseline="300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3) 24000000 : 4500 =240000 : 45 = 5333(ост.15)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Ответ: 5334 кирпича</a:t>
                </a: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4B5EB2F-0213-4FCC-AC3B-F3FF6AD6941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3" y="1542580"/>
                <a:ext cx="4714544" cy="1569660"/>
              </a:xfrm>
              <a:prstGeom prst="rect">
                <a:avLst/>
              </a:prstGeom>
              <a:blipFill>
                <a:blip r:embed="rId3"/>
                <a:stretch>
                  <a:fillRect l="-646" t="-1163" b="-38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D0272FAD-DDEC-4B18-9190-83D9F05947DF}"/>
              </a:ext>
            </a:extLst>
          </p:cNvPr>
          <p:cNvSpPr/>
          <p:nvPr/>
        </p:nvSpPr>
        <p:spPr>
          <a:xfrm>
            <a:off x="168900" y="498763"/>
            <a:ext cx="457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400" b="1" dirty="0">
                <a:latin typeface="Arial" panose="020B0604020202020204" pitchFamily="34" charset="0"/>
              </a:rPr>
              <a:t>: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прям. пар.    кирпич: а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 30 см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а = 30 м = 3000 см                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15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см </a:t>
            </a:r>
          </a:p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40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см                                 с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 = 10 см </a:t>
            </a:r>
          </a:p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с = 2 м = 200 см          Сколько кирпичей?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E6CE1A9B-6A97-40FF-9C5A-69DAC7DE2666}"/>
              </a:ext>
            </a:extLst>
          </p:cNvPr>
          <p:cNvSpPr/>
          <p:nvPr/>
        </p:nvSpPr>
        <p:spPr>
          <a:xfrm>
            <a:off x="4251008" y="606524"/>
            <a:ext cx="1443024" cy="28623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240000  45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225        5333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 150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 135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   150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   135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      150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      135</a:t>
            </a:r>
          </a:p>
          <a:p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</a:rPr>
              <a:t>         15</a:t>
            </a:r>
          </a:p>
          <a:p>
            <a:pPr marL="342900" indent="-342900">
              <a:buAutoNum type="arabicPlain" startAt="225"/>
            </a:pPr>
            <a:endParaRPr lang="ru-RU" b="1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5E565DB9-D772-4F22-A713-CAE09B23F5EF}"/>
              </a:ext>
            </a:extLst>
          </p:cNvPr>
          <p:cNvCxnSpPr>
            <a:cxnSpLocks/>
          </p:cNvCxnSpPr>
          <p:nvPr/>
        </p:nvCxnSpPr>
        <p:spPr>
          <a:xfrm flipH="1">
            <a:off x="5112731" y="8604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5D9B3E4E-5351-45E2-8DBA-3072905CF860}"/>
              </a:ext>
            </a:extLst>
          </p:cNvPr>
          <p:cNvCxnSpPr>
            <a:cxnSpLocks/>
          </p:cNvCxnSpPr>
          <p:nvPr/>
        </p:nvCxnSpPr>
        <p:spPr>
          <a:xfrm flipH="1">
            <a:off x="4689287" y="26130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1F8EB5DF-F665-40A2-ACD4-D3A0FFF83150}"/>
              </a:ext>
            </a:extLst>
          </p:cNvPr>
          <p:cNvCxnSpPr>
            <a:cxnSpLocks/>
          </p:cNvCxnSpPr>
          <p:nvPr/>
        </p:nvCxnSpPr>
        <p:spPr>
          <a:xfrm flipH="1">
            <a:off x="4587547" y="2079625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9ED9D7B9-A430-42D6-8C3C-DFFDE04179F8}"/>
              </a:ext>
            </a:extLst>
          </p:cNvPr>
          <p:cNvCxnSpPr>
            <a:cxnSpLocks/>
          </p:cNvCxnSpPr>
          <p:nvPr/>
        </p:nvCxnSpPr>
        <p:spPr>
          <a:xfrm flipH="1">
            <a:off x="4470385" y="1606793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D785B58-15BE-4A3B-9CD4-43DE7A73C987}"/>
              </a:ext>
            </a:extLst>
          </p:cNvPr>
          <p:cNvCxnSpPr>
            <a:cxnSpLocks/>
          </p:cNvCxnSpPr>
          <p:nvPr/>
        </p:nvCxnSpPr>
        <p:spPr>
          <a:xfrm flipH="1">
            <a:off x="4319791" y="1165225"/>
            <a:ext cx="790413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7737B417-500B-44BB-B9C1-F9C7D3075F2C}"/>
              </a:ext>
            </a:extLst>
          </p:cNvPr>
          <p:cNvCxnSpPr>
            <a:cxnSpLocks/>
          </p:cNvCxnSpPr>
          <p:nvPr/>
        </p:nvCxnSpPr>
        <p:spPr>
          <a:xfrm flipH="1" flipV="1">
            <a:off x="5110204" y="662186"/>
            <a:ext cx="2528" cy="503039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D127645-A4C2-4560-A486-E31C7D1205F4}"/>
                  </a:ext>
                </a:extLst>
              </p:cNvPr>
              <p:cNvSpPr txBox="1"/>
              <p:nvPr/>
            </p:nvSpPr>
            <p:spPr>
              <a:xfrm>
                <a:off x="4246935" y="1247510"/>
                <a:ext cx="2420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DD127645-A4C2-4560-A486-E31C7D1205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6935" y="1247510"/>
                <a:ext cx="242053" cy="276999"/>
              </a:xfrm>
              <a:prstGeom prst="rect">
                <a:avLst/>
              </a:prstGeom>
              <a:blipFill>
                <a:blip r:embed="rId4"/>
                <a:stretch>
                  <a:fillRect l="-2564" r="-25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93FD615-4927-4666-8139-31FE9E228BF6}"/>
                  </a:ext>
                </a:extLst>
              </p:cNvPr>
              <p:cNvSpPr txBox="1"/>
              <p:nvPr/>
            </p:nvSpPr>
            <p:spPr>
              <a:xfrm>
                <a:off x="4577958" y="2204572"/>
                <a:ext cx="2420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E93FD615-4927-4666-8139-31FE9E228B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7958" y="2204572"/>
                <a:ext cx="242053" cy="276999"/>
              </a:xfrm>
              <a:prstGeom prst="rect">
                <a:avLst/>
              </a:prstGeom>
              <a:blipFill>
                <a:blip r:embed="rId5"/>
                <a:stretch>
                  <a:fillRect l="-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75FE880-E5D9-4A26-A551-A3CE388CC49D}"/>
                  </a:ext>
                </a:extLst>
              </p:cNvPr>
              <p:cNvSpPr txBox="1"/>
              <p:nvPr/>
            </p:nvSpPr>
            <p:spPr>
              <a:xfrm>
                <a:off x="4391571" y="1702560"/>
                <a:ext cx="2420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75FE880-E5D9-4A26-A551-A3CE388CC4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91571" y="1702560"/>
                <a:ext cx="242053" cy="276999"/>
              </a:xfrm>
              <a:prstGeom prst="rect">
                <a:avLst/>
              </a:prstGeom>
              <a:blipFill>
                <a:blip r:embed="rId6"/>
                <a:stretch>
                  <a:fillRect r="-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6F53A69-538A-4751-86B5-41F6DF3B43B5}"/>
                  </a:ext>
                </a:extLst>
              </p:cNvPr>
              <p:cNvSpPr txBox="1"/>
              <p:nvPr/>
            </p:nvSpPr>
            <p:spPr>
              <a:xfrm>
                <a:off x="4129981" y="759690"/>
                <a:ext cx="24205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F6F53A69-538A-4751-86B5-41F6DF3B43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29981" y="759690"/>
                <a:ext cx="242053" cy="276999"/>
              </a:xfrm>
              <a:prstGeom prst="rect">
                <a:avLst/>
              </a:prstGeom>
              <a:blipFill>
                <a:blip r:embed="rId7"/>
                <a:stretch>
                  <a:fillRect r="-2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903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9B9B384-DBFD-4FE6-AD4A-1ACCE0C55A0C}"/>
              </a:ext>
            </a:extLst>
          </p:cNvPr>
          <p:cNvSpPr/>
          <p:nvPr/>
        </p:nvSpPr>
        <p:spPr>
          <a:xfrm>
            <a:off x="168642" y="539277"/>
            <a:ext cx="54316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295.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Измерения прямоугольного параллелепипеда равны: а) 3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, 4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и 6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; б) 12 см, 2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и 3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; </a:t>
            </a:r>
            <a:endParaRPr lang="en-US" sz="1600" b="1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600" b="1">
                <a:solidFill>
                  <a:srgbClr val="211D1E"/>
                </a:solidFill>
                <a:latin typeface="Arial" panose="020B0604020202020204" pitchFamily="34" charset="0"/>
              </a:rPr>
              <a:t>в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) 6 м, 40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и 2 м. Найдите объем прямоугольного параллелепипеда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.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296.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Измерения прямоугольного параллелепипеда равны 6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, 12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и 17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Найдите площадь поверхности параллелепипеда. </a:t>
            </a:r>
          </a:p>
          <a:p>
            <a:pPr algn="just"/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297.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Нужно покрасить куб с ребром 25 </a:t>
            </a:r>
            <a:r>
              <a:rPr lang="ru-RU" sz="16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. Какая площадь поверхности будет окрашена? </a:t>
            </a:r>
          </a:p>
        </p:txBody>
      </p:sp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48712E4-5179-4F45-B00B-8D272886B5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05" t="5140" r="3326" b="60369"/>
          <a:stretch/>
        </p:blipFill>
        <p:spPr>
          <a:xfrm>
            <a:off x="296315" y="782886"/>
            <a:ext cx="5044341" cy="1221878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EDD90E1-CBE7-4A2E-A2B4-DC05D71DF5D4}"/>
              </a:ext>
            </a:extLst>
          </p:cNvPr>
          <p:cNvSpPr/>
          <p:nvPr/>
        </p:nvSpPr>
        <p:spPr>
          <a:xfrm>
            <a:off x="369887" y="452368"/>
            <a:ext cx="403225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303. Найдите объем фигур на рис. 7 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C49CC5C-FC49-410F-94B0-5E7A45F2E8D2}"/>
              </a:ext>
            </a:extLst>
          </p:cNvPr>
          <p:cNvSpPr/>
          <p:nvPr/>
        </p:nvSpPr>
        <p:spPr>
          <a:xfrm>
            <a:off x="293687" y="1913023"/>
            <a:ext cx="2743200" cy="23471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BBA0989-CF12-4C31-B547-3BF801C3C9C9}"/>
              </a:ext>
            </a:extLst>
          </p:cNvPr>
          <p:cNvSpPr/>
          <p:nvPr/>
        </p:nvSpPr>
        <p:spPr>
          <a:xfrm>
            <a:off x="130744" y="2154630"/>
            <a:ext cx="15937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</a:rPr>
              <a:t>1) V =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18 дм</a:t>
            </a:r>
            <a:r>
              <a:rPr lang="ru-RU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ru-RU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A6E17966-4486-4B31-9C67-30D8D4DD1D50}"/>
              </a:ext>
            </a:extLst>
          </p:cNvPr>
          <p:cNvSpPr/>
          <p:nvPr/>
        </p:nvSpPr>
        <p:spPr>
          <a:xfrm>
            <a:off x="1797243" y="2179039"/>
            <a:ext cx="16193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en-US" b="1" dirty="0">
                <a:solidFill>
                  <a:srgbClr val="C00000"/>
                </a:solidFill>
                <a:latin typeface="Arial" panose="020B0604020202020204" pitchFamily="34" charset="0"/>
              </a:rPr>
              <a:t>) V =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 20 мм</a:t>
            </a:r>
            <a:r>
              <a:rPr lang="ru-RU" b="1" baseline="30000" dirty="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7CEC5C92-5643-4C5C-99C7-831AF9DBEF9D}"/>
              </a:ext>
            </a:extLst>
          </p:cNvPr>
          <p:cNvSpPr/>
          <p:nvPr/>
        </p:nvSpPr>
        <p:spPr>
          <a:xfrm>
            <a:off x="3416597" y="2166888"/>
            <a:ext cx="15937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</a:rPr>
              <a:t>3</a:t>
            </a:r>
            <a:r>
              <a:rPr lang="en-US" b="1" dirty="0">
                <a:solidFill>
                  <a:srgbClr val="00B050"/>
                </a:solidFill>
                <a:latin typeface="Arial" panose="020B0604020202020204" pitchFamily="34" charset="0"/>
              </a:rPr>
              <a:t>) V =</a:t>
            </a:r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</a:rPr>
              <a:t> 36 дм</a:t>
            </a:r>
            <a:r>
              <a:rPr lang="ru-RU" b="1" baseline="30000" dirty="0">
                <a:solidFill>
                  <a:srgbClr val="00B050"/>
                </a:solidFill>
                <a:latin typeface="Arial" panose="020B0604020202020204" pitchFamily="34" charset="0"/>
              </a:rPr>
              <a:t>3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BB86B399-808E-4593-967F-A982CC85BE3F}"/>
              </a:ext>
            </a:extLst>
          </p:cNvPr>
          <p:cNvSpPr/>
          <p:nvPr/>
        </p:nvSpPr>
        <p:spPr>
          <a:xfrm>
            <a:off x="1804076" y="2667609"/>
            <a:ext cx="14478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C000"/>
                </a:solidFill>
                <a:latin typeface="Arial" panose="020B0604020202020204" pitchFamily="34" charset="0"/>
              </a:rPr>
              <a:t>4</a:t>
            </a:r>
            <a:r>
              <a:rPr lang="en-US" b="1" dirty="0">
                <a:solidFill>
                  <a:srgbClr val="FFC000"/>
                </a:solidFill>
                <a:latin typeface="Arial" panose="020B0604020202020204" pitchFamily="34" charset="0"/>
              </a:rPr>
              <a:t>) V =</a:t>
            </a:r>
            <a:r>
              <a:rPr lang="ru-RU" b="1" dirty="0">
                <a:solidFill>
                  <a:srgbClr val="FFC000"/>
                </a:solidFill>
                <a:latin typeface="Arial" panose="020B0604020202020204" pitchFamily="34" charset="0"/>
              </a:rPr>
              <a:t> 20 м</a:t>
            </a:r>
            <a:r>
              <a:rPr lang="ru-RU" b="1" baseline="30000" dirty="0">
                <a:solidFill>
                  <a:srgbClr val="FFC000"/>
                </a:solidFill>
                <a:latin typeface="Arial" panose="020B0604020202020204" pitchFamily="34" charset="0"/>
              </a:rPr>
              <a:t>3</a:t>
            </a:r>
            <a:endParaRPr lang="ru-RU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98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ПРОВЕРКА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248712E4-5179-4F45-B00B-8D272886B54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3408" t="49544" r="8590"/>
          <a:stretch/>
        </p:blipFill>
        <p:spPr>
          <a:xfrm>
            <a:off x="1801865" y="602377"/>
            <a:ext cx="3784405" cy="1128514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B64D8E0-7997-4E47-93BE-168B5543B701}"/>
              </a:ext>
            </a:extLst>
          </p:cNvPr>
          <p:cNvSpPr/>
          <p:nvPr/>
        </p:nvSpPr>
        <p:spPr>
          <a:xfrm>
            <a:off x="58690" y="349100"/>
            <a:ext cx="55797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304.</a:t>
            </a:r>
            <a:r>
              <a:rPr lang="ru-RU" sz="1200" b="1" dirty="0">
                <a:solidFill>
                  <a:srgbClr val="221E1F"/>
                </a:solidFill>
                <a:latin typeface="Arial" panose="020B0604020202020204" pitchFamily="34" charset="0"/>
              </a:rPr>
              <a:t> По размерам помещения, изображенного на рисунке, найдите площади пола и стен, а также объем самого помещения. </a:t>
            </a:r>
            <a:endParaRPr lang="ru-RU" sz="1200" b="1" dirty="0"/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E34A4290-2E9E-4422-9F70-A1018E95768E}"/>
              </a:ext>
            </a:extLst>
          </p:cNvPr>
          <p:cNvSpPr/>
          <p:nvPr/>
        </p:nvSpPr>
        <p:spPr>
          <a:xfrm>
            <a:off x="72740" y="864890"/>
            <a:ext cx="198119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alt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Дано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: прям. пар.</a:t>
            </a:r>
          </a:p>
          <a:p>
            <a:pPr>
              <a:spcBef>
                <a:spcPct val="0"/>
              </a:spcBef>
            </a:pP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а) а = 4 м</a:t>
            </a:r>
          </a:p>
          <a:p>
            <a:pPr>
              <a:spcBef>
                <a:spcPct val="0"/>
              </a:spcBef>
            </a:pPr>
            <a:r>
              <a:rPr lang="en-US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3 м</a:t>
            </a:r>
          </a:p>
          <a:p>
            <a:pPr>
              <a:spcBef>
                <a:spcPct val="0"/>
              </a:spcBef>
            </a:pP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с = 3 м</a:t>
            </a:r>
          </a:p>
          <a:p>
            <a:pPr>
              <a:spcBef>
                <a:spcPct val="0"/>
              </a:spcBef>
            </a:pPr>
            <a:r>
              <a:rPr lang="en-US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alt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пола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- ? м</a:t>
            </a:r>
            <a:r>
              <a:rPr lang="ru-RU" altLang="ru-RU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>
              <a:spcBef>
                <a:spcPct val="0"/>
              </a:spcBef>
            </a:pPr>
            <a:r>
              <a:rPr lang="en-US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ru-RU" altLang="ru-RU" sz="1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стен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- ? м</a:t>
            </a:r>
            <a:r>
              <a:rPr lang="ru-RU" altLang="ru-RU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>
              <a:spcBef>
                <a:spcPct val="0"/>
              </a:spcBef>
            </a:pPr>
            <a:r>
              <a:rPr lang="en-US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V - </a:t>
            </a:r>
            <a:r>
              <a:rPr lang="ru-RU" alt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? м</a:t>
            </a:r>
            <a:r>
              <a:rPr lang="en-US" altLang="ru-RU" sz="14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altLang="ru-RU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1703F065-FF12-4524-A796-6C1F29B2704C}"/>
              </a:ext>
            </a:extLst>
          </p:cNvPr>
          <p:cNvSpPr/>
          <p:nvPr/>
        </p:nvSpPr>
        <p:spPr>
          <a:xfrm>
            <a:off x="2394614" y="1546225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D60444A-27CF-400B-98D0-2B2D00216977}"/>
              </a:ext>
            </a:extLst>
          </p:cNvPr>
          <p:cNvSpPr/>
          <p:nvPr/>
        </p:nvSpPr>
        <p:spPr>
          <a:xfrm>
            <a:off x="3933754" y="1503853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0C8447CF-7E5D-415D-AD5A-A46AC65C5A7F}"/>
              </a:ext>
            </a:extLst>
          </p:cNvPr>
          <p:cNvSpPr/>
          <p:nvPr/>
        </p:nvSpPr>
        <p:spPr>
          <a:xfrm>
            <a:off x="3338015" y="1453892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238C717-0270-4B91-9685-FE3D76F52B08}"/>
              </a:ext>
            </a:extLst>
          </p:cNvPr>
          <p:cNvSpPr/>
          <p:nvPr/>
        </p:nvSpPr>
        <p:spPr>
          <a:xfrm>
            <a:off x="5226442" y="1501639"/>
            <a:ext cx="325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A38ACE30-DD5E-49BB-8D92-AEA44BE335C4}"/>
              </a:ext>
            </a:extLst>
          </p:cNvPr>
          <p:cNvSpPr/>
          <p:nvPr/>
        </p:nvSpPr>
        <p:spPr>
          <a:xfrm>
            <a:off x="3025181" y="1048458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3BFBBD1-E408-4B8B-944E-70D6FC1AB55C}"/>
              </a:ext>
            </a:extLst>
          </p:cNvPr>
          <p:cNvSpPr/>
          <p:nvPr/>
        </p:nvSpPr>
        <p:spPr>
          <a:xfrm>
            <a:off x="4806391" y="1009917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b="1" dirty="0">
                <a:latin typeface="Arial" panose="020B0604020202020204" pitchFamily="34" charset="0"/>
                <a:cs typeface="Arial" panose="020B0604020202020204" pitchFamily="34" charset="0"/>
              </a:rPr>
              <a:t>с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561BE298-0954-4CD4-A21E-CD08EC0CBBED}"/>
                  </a:ext>
                </a:extLst>
              </p:cNvPr>
              <p:cNvSpPr/>
              <p:nvPr/>
            </p:nvSpPr>
            <p:spPr>
              <a:xfrm>
                <a:off x="1830771" y="1740601"/>
                <a:ext cx="3746795" cy="13849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а)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altLang="ru-RU" sz="14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пола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400" b="1" i="1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4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alt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3</m:t>
                    </m:r>
                    <m:r>
                      <m:rPr>
                        <m:nor/>
                      </m:rPr>
                      <a:rPr lang="ru-RU" altLang="ru-RU" sz="14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n-US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nor/>
                      </m:rPr>
                      <a:rPr lang="ru-RU" sz="14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 12 (м</m:t>
                    </m:r>
                    <m:r>
                      <m:rPr>
                        <m:nor/>
                      </m:rPr>
                      <a:rPr lang="ru-RU" sz="1400" b="1" i="0" baseline="3000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r>
                      <m:rPr>
                        <m:nor/>
                      </m:rPr>
                      <a:rPr lang="ru-RU" sz="14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altLang="ru-RU" sz="14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стен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alt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+ 2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𝐛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ru-RU" alt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с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n-US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+ 2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sz="1400" b="1" i="1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m:rPr>
                        <m:nor/>
                      </m:rPr>
                      <a:rPr lang="en-US" sz="14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</m:t>
                    </m:r>
                  </m:oMath>
                </a14:m>
                <a:endParaRPr lang="en-US" sz="1400" b="1" dirty="0">
                  <a:ln w="0"/>
                  <a:solidFill>
                    <a:srgbClr val="0070C0"/>
                  </a:solidFill>
                  <a:latin typeface="Arial" panose="020B0604020202020204" pitchFamily="34" charset="0"/>
                  <a:ea typeface="Cambria Math" panose="02040503050406030204" pitchFamily="18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ru-RU" altLang="ru-RU" sz="1400" b="1" baseline="-250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стен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= 24 + 18 = 42 (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м</m:t>
                    </m:r>
                    <m:r>
                      <m:rPr>
                        <m:nor/>
                      </m:rPr>
                      <a:rPr lang="ru-RU" sz="1400" b="1" baseline="30000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2</m:t>
                    </m:r>
                    <m:r>
                      <m:rPr>
                        <m:nor/>
                      </m:rPr>
                      <a: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en-US" sz="14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V = a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latin typeface="Arial" panose="020B0604020202020204" pitchFamily="34" charset="0"/>
                  </a:rPr>
                  <a:t>c</a:t>
                </a:r>
                <a:endParaRPr lang="en-US" sz="1400" b="1" dirty="0"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V = 4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en-US" sz="1400" b="1" dirty="0">
                    <a:ln w="0"/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6</a:t>
                </a:r>
                <a:r>
                  <a:rPr lang="ru-RU" sz="1400" b="1" dirty="0">
                    <a:latin typeface="Arial" panose="020B0604020202020204" pitchFamily="34" charset="0"/>
                  </a:rPr>
                  <a:t> (м</a:t>
                </a:r>
                <a:r>
                  <a:rPr lang="ru-RU" sz="1400" b="1" baseline="30000" dirty="0"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latin typeface="Arial" panose="020B0604020202020204" pitchFamily="34" charset="0"/>
                  </a:rPr>
                  <a:t>)</a:t>
                </a:r>
              </a:p>
            </p:txBody>
          </p:sp>
        </mc:Choice>
        <mc:Fallback xmlns="">
          <p:sp>
            <p:nvSpPr>
              <p:cNvPr id="21" name="Прямоугольник 20">
                <a:extLst>
                  <a:ext uri="{FF2B5EF4-FFF2-40B4-BE49-F238E27FC236}">
                    <a16:creationId xmlns:a16="http://schemas.microsoft.com/office/drawing/2014/main" id="{561BE298-0954-4CD4-A21E-CD08EC0CBBE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0771" y="1740601"/>
                <a:ext cx="3746795" cy="1384995"/>
              </a:xfrm>
              <a:prstGeom prst="rect">
                <a:avLst/>
              </a:prstGeom>
              <a:blipFill>
                <a:blip r:embed="rId4"/>
                <a:stretch>
                  <a:fillRect l="-488" t="-881" b="-352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62021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2BE5C7B7-4982-43BF-8FDA-6BDACBB67ED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5933" r="5570"/>
          <a:stretch/>
        </p:blipFill>
        <p:spPr>
          <a:xfrm>
            <a:off x="369887" y="803584"/>
            <a:ext cx="5105400" cy="1229755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81D7242-33E9-40F6-BF6C-80724D4C1BDF}"/>
              </a:ext>
            </a:extLst>
          </p:cNvPr>
          <p:cNvSpPr/>
          <p:nvPr/>
        </p:nvSpPr>
        <p:spPr>
          <a:xfrm>
            <a:off x="185898" y="409053"/>
            <a:ext cx="541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288. Найдите объемы прямоугольных параллелепипедов на рисунках</a:t>
            </a:r>
            <a:endParaRPr lang="ru-RU" sz="1400" b="1" dirty="0">
              <a:solidFill>
                <a:srgbClr val="0070C0"/>
              </a:solidFill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840821B-D059-4F29-A1AD-22B8FC52E48E}"/>
              </a:ext>
            </a:extLst>
          </p:cNvPr>
          <p:cNvSpPr/>
          <p:nvPr/>
        </p:nvSpPr>
        <p:spPr>
          <a:xfrm>
            <a:off x="293687" y="2002906"/>
            <a:ext cx="19049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400" b="1" dirty="0">
                <a:latin typeface="Arial" panose="020B0604020202020204" pitchFamily="34" charset="0"/>
              </a:rPr>
              <a:t>: прям. пар.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г) а = 15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</a:rPr>
              <a:t>b</a:t>
            </a:r>
            <a:r>
              <a:rPr lang="ru-RU" sz="1400" b="1" dirty="0">
                <a:latin typeface="Arial" panose="020B0604020202020204" pitchFamily="34" charset="0"/>
              </a:rPr>
              <a:t> =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1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м = 10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</a:rPr>
              <a:t>с = 3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</a:rPr>
              <a:t>V</a:t>
            </a:r>
            <a:r>
              <a:rPr lang="ru-RU" sz="1400" b="1" dirty="0">
                <a:latin typeface="Arial" panose="020B0604020202020204" pitchFamily="34" charset="0"/>
              </a:rPr>
              <a:t> - ? дм</a:t>
            </a:r>
            <a:r>
              <a:rPr lang="ru-RU" sz="1400" b="1" baseline="30000" dirty="0">
                <a:latin typeface="Arial" panose="020B0604020202020204" pitchFamily="34" charset="0"/>
              </a:rPr>
              <a:t>3</a:t>
            </a:r>
            <a:endParaRPr lang="ru-RU" sz="1400" b="1" dirty="0">
              <a:latin typeface="Arial" panose="020B060402020202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15D154F-8951-4218-AEE6-CA568C64B930}"/>
              </a:ext>
            </a:extLst>
          </p:cNvPr>
          <p:cNvSpPr/>
          <p:nvPr/>
        </p:nvSpPr>
        <p:spPr>
          <a:xfrm>
            <a:off x="2008188" y="1999351"/>
            <a:ext cx="19049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400" b="1" dirty="0">
                <a:latin typeface="Arial" panose="020B0604020202020204" pitchFamily="34" charset="0"/>
              </a:rPr>
              <a:t>: прям. пар.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д) а = 5 м</a:t>
            </a:r>
          </a:p>
          <a:p>
            <a:r>
              <a:rPr lang="en-US" sz="1400" b="1" dirty="0">
                <a:latin typeface="Arial" panose="020B0604020202020204" pitchFamily="34" charset="0"/>
              </a:rPr>
              <a:t>b</a:t>
            </a:r>
            <a:r>
              <a:rPr lang="ru-RU" sz="1400" b="1" dirty="0">
                <a:latin typeface="Arial" panose="020B0604020202020204" pitchFamily="34" charset="0"/>
              </a:rPr>
              <a:t> =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30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r>
              <a:rPr lang="ru-RU" sz="1400" b="1" dirty="0">
                <a:latin typeface="Arial" panose="020B0604020202020204" pitchFamily="34" charset="0"/>
              </a:rPr>
              <a:t> = 3м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с = 3 м</a:t>
            </a:r>
          </a:p>
          <a:p>
            <a:r>
              <a:rPr lang="en-US" sz="1400" b="1" dirty="0">
                <a:latin typeface="Arial" panose="020B0604020202020204" pitchFamily="34" charset="0"/>
              </a:rPr>
              <a:t>V</a:t>
            </a:r>
            <a:r>
              <a:rPr lang="ru-RU" sz="1400" b="1" dirty="0">
                <a:latin typeface="Arial" panose="020B0604020202020204" pitchFamily="34" charset="0"/>
              </a:rPr>
              <a:t> - ? м</a:t>
            </a:r>
            <a:r>
              <a:rPr lang="ru-RU" sz="1400" b="1" baseline="30000" dirty="0">
                <a:latin typeface="Arial" panose="020B0604020202020204" pitchFamily="34" charset="0"/>
              </a:rPr>
              <a:t>3</a:t>
            </a:r>
            <a:endParaRPr lang="ru-RU" sz="1400" b="1" dirty="0">
              <a:latin typeface="Arial" panose="020B0604020202020204" pitchFamily="34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72FC3CB-1A34-49D8-9CC9-3F1B2FE599CF}"/>
              </a:ext>
            </a:extLst>
          </p:cNvPr>
          <p:cNvSpPr/>
          <p:nvPr/>
        </p:nvSpPr>
        <p:spPr>
          <a:xfrm>
            <a:off x="3889089" y="2006091"/>
            <a:ext cx="190499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400" b="1" dirty="0">
                <a:latin typeface="Arial" panose="020B0604020202020204" pitchFamily="34" charset="0"/>
              </a:rPr>
              <a:t>: прям. пар.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е) а = 5 м = 50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</a:rPr>
              <a:t>b</a:t>
            </a:r>
            <a:r>
              <a:rPr lang="ru-RU" sz="1400" b="1" dirty="0">
                <a:latin typeface="Arial" panose="020B0604020202020204" pitchFamily="34" charset="0"/>
              </a:rPr>
              <a:t> =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82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ru-RU" sz="1400" b="1" dirty="0">
                <a:latin typeface="Arial" panose="020B0604020202020204" pitchFamily="34" charset="0"/>
              </a:rPr>
              <a:t>с = 3 м = 30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</a:rPr>
              <a:t>V</a:t>
            </a:r>
            <a:r>
              <a:rPr lang="ru-RU" sz="1400" b="1" dirty="0">
                <a:latin typeface="Arial" panose="020B0604020202020204" pitchFamily="34" charset="0"/>
              </a:rPr>
              <a:t> - ? дм</a:t>
            </a:r>
            <a:r>
              <a:rPr lang="ru-RU" sz="1400" b="1" baseline="30000" dirty="0">
                <a:latin typeface="Arial" panose="020B0604020202020204" pitchFamily="34" charset="0"/>
              </a:rPr>
              <a:t>3</a:t>
            </a:r>
            <a:endParaRPr lang="ru-RU" sz="1400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441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39B58D1-845C-434B-9544-7F3D7979ACBF}"/>
                  </a:ext>
                </a:extLst>
              </p:cNvPr>
              <p:cNvSpPr/>
              <p:nvPr/>
            </p:nvSpPr>
            <p:spPr>
              <a:xfrm>
                <a:off x="0" y="479425"/>
                <a:ext cx="2122487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Дано</a:t>
                </a:r>
                <a:r>
                  <a:rPr lang="ru-RU" sz="1400" b="1" dirty="0">
                    <a:latin typeface="Arial" panose="020B0604020202020204" pitchFamily="34" charset="0"/>
                  </a:rPr>
                  <a:t>: прям. пар.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г) а = 15 </a:t>
                </a:r>
                <a:r>
                  <a:rPr lang="ru-RU" sz="1400" b="1" dirty="0" err="1"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b</a:t>
                </a:r>
                <a:r>
                  <a:rPr lang="ru-RU" sz="1400" b="1" dirty="0">
                    <a:latin typeface="Arial" panose="020B0604020202020204" pitchFamily="34" charset="0"/>
                  </a:rPr>
                  <a:t> =</a:t>
                </a:r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</a:rPr>
                  <a:t>1</a:t>
                </a:r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</a:rPr>
                  <a:t>м = 10 </a:t>
                </a:r>
                <a:r>
                  <a:rPr lang="ru-RU" sz="1400" b="1" dirty="0" err="1"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с = 3 </a:t>
                </a:r>
                <a:r>
                  <a:rPr lang="ru-RU" sz="1400" b="1" dirty="0" err="1"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latin typeface="Arial" panose="020B0604020202020204" pitchFamily="34" charset="0"/>
                  </a:rPr>
                  <a:t> - ? дм</a:t>
                </a:r>
                <a:r>
                  <a:rPr lang="ru-RU" sz="1400" b="1" baseline="30000" dirty="0">
                    <a:latin typeface="Arial" panose="020B0604020202020204" pitchFamily="34" charset="0"/>
                  </a:rPr>
                  <a:t>3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endParaRPr lang="en-US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15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10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450 (дм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Ответ: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450 дм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639B58D1-845C-434B-9544-7F3D7979AC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79425"/>
                <a:ext cx="2122487" cy="2677656"/>
              </a:xfrm>
              <a:prstGeom prst="rect">
                <a:avLst/>
              </a:prstGeom>
              <a:blipFill>
                <a:blip r:embed="rId3"/>
                <a:stretch>
                  <a:fillRect l="-862" t="-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3E038B6-0185-4035-8D6C-A30CFECC6D94}"/>
                  </a:ext>
                </a:extLst>
              </p:cNvPr>
              <p:cNvSpPr/>
              <p:nvPr/>
            </p:nvSpPr>
            <p:spPr>
              <a:xfrm>
                <a:off x="1665287" y="510268"/>
                <a:ext cx="1904999" cy="24622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Дано</a:t>
                </a:r>
                <a:r>
                  <a:rPr lang="ru-RU" sz="1400" b="1" dirty="0">
                    <a:latin typeface="Arial" panose="020B0604020202020204" pitchFamily="34" charset="0"/>
                  </a:rPr>
                  <a:t>: прям. пар.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д) а = 5 м</a:t>
                </a: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b</a:t>
                </a:r>
                <a:r>
                  <a:rPr lang="ru-RU" sz="1400" b="1" dirty="0">
                    <a:latin typeface="Arial" panose="020B0604020202020204" pitchFamily="34" charset="0"/>
                  </a:rPr>
                  <a:t> =</a:t>
                </a:r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</a:rPr>
                  <a:t>30</a:t>
                </a:r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</a:rPr>
                  <a:t>дм</a:t>
                </a:r>
                <a:r>
                  <a:rPr lang="ru-RU" sz="1400" b="1" dirty="0">
                    <a:latin typeface="Arial" panose="020B0604020202020204" pitchFamily="34" charset="0"/>
                  </a:rPr>
                  <a:t> = 3м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с = 3 м</a:t>
                </a: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latin typeface="Arial" panose="020B0604020202020204" pitchFamily="34" charset="0"/>
                  </a:rPr>
                  <a:t> - ? м</a:t>
                </a:r>
                <a:r>
                  <a:rPr lang="ru-RU" sz="1400" b="1" baseline="30000" dirty="0">
                    <a:latin typeface="Arial" panose="020B0604020202020204" pitchFamily="34" charset="0"/>
                  </a:rPr>
                  <a:t>3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endParaRPr lang="en-US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45 (м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Ответ: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45 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endParaRPr lang="ru-RU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endParaRPr lang="ru-RU" sz="1400" b="1" dirty="0">
                  <a:latin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3E038B6-0185-4035-8D6C-A30CFECC6D9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65287" y="510268"/>
                <a:ext cx="1904999" cy="2462213"/>
              </a:xfrm>
              <a:prstGeom prst="rect">
                <a:avLst/>
              </a:prstGeom>
              <a:blipFill>
                <a:blip r:embed="rId4"/>
                <a:stretch>
                  <a:fillRect l="-958" t="-495" r="-383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5A26DFA6-8351-44F2-B5BE-B235886F20B2}"/>
                  </a:ext>
                </a:extLst>
              </p:cNvPr>
              <p:cNvSpPr/>
              <p:nvPr/>
            </p:nvSpPr>
            <p:spPr>
              <a:xfrm>
                <a:off x="3455361" y="409053"/>
                <a:ext cx="2312025" cy="26776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Дано</a:t>
                </a:r>
                <a:r>
                  <a:rPr lang="ru-RU" sz="1400" b="1" dirty="0">
                    <a:latin typeface="Arial" panose="020B0604020202020204" pitchFamily="34" charset="0"/>
                  </a:rPr>
                  <a:t>: прям. пар.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е) а = 5 м = 50 </a:t>
                </a:r>
                <a:r>
                  <a:rPr lang="ru-RU" sz="1400" b="1" dirty="0" err="1"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b</a:t>
                </a:r>
                <a:r>
                  <a:rPr lang="ru-RU" sz="1400" b="1" dirty="0">
                    <a:latin typeface="Arial" panose="020B0604020202020204" pitchFamily="34" charset="0"/>
                  </a:rPr>
                  <a:t> =</a:t>
                </a:r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latin typeface="Arial" panose="020B0604020202020204" pitchFamily="34" charset="0"/>
                  </a:rPr>
                  <a:t>82</a:t>
                </a:r>
                <a:r>
                  <a:rPr lang="en-US" sz="1400" b="1" dirty="0">
                    <a:latin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с = 3 м = 30 </a:t>
                </a:r>
                <a:r>
                  <a:rPr lang="ru-RU" sz="1400" b="1" dirty="0" err="1">
                    <a:latin typeface="Arial" panose="020B0604020202020204" pitchFamily="34" charset="0"/>
                  </a:rPr>
                  <a:t>дм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latin typeface="Arial" panose="020B0604020202020204" pitchFamily="34" charset="0"/>
                  </a:rPr>
                  <a:t>V</a:t>
                </a:r>
                <a:r>
                  <a:rPr lang="ru-RU" sz="1400" b="1" dirty="0">
                    <a:latin typeface="Arial" panose="020B0604020202020204" pitchFamily="34" charset="0"/>
                  </a:rPr>
                  <a:t> - ? дм</a:t>
                </a:r>
                <a:r>
                  <a:rPr lang="ru-RU" sz="1400" b="1" baseline="30000" dirty="0">
                    <a:latin typeface="Arial" panose="020B0604020202020204" pitchFamily="34" charset="0"/>
                  </a:rPr>
                  <a:t>3</a:t>
                </a:r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endParaRPr lang="en-US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50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82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30 =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123 000 (дм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= 123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</a:t>
                </a:r>
              </a:p>
              <a:p>
                <a:r>
                  <a:rPr lang="ru-RU" sz="1400" b="1" dirty="0">
                    <a:latin typeface="Arial" panose="020B0604020202020204" pitchFamily="34" charset="0"/>
                  </a:rPr>
                  <a:t>Ответ: 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123 000 дм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123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endParaRPr lang="ru-RU" sz="1400" b="1" dirty="0"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5A26DFA6-8351-44F2-B5BE-B235886F20B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55361" y="409053"/>
                <a:ext cx="2312025" cy="2677656"/>
              </a:xfrm>
              <a:prstGeom prst="rect">
                <a:avLst/>
              </a:prstGeom>
              <a:blipFill>
                <a:blip r:embed="rId5"/>
                <a:stretch>
                  <a:fillRect l="-792" t="-45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54672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9C116FB-13D8-4B2B-9AED-96299066B769}"/>
              </a:ext>
            </a:extLst>
          </p:cNvPr>
          <p:cNvSpPr/>
          <p:nvPr/>
        </p:nvSpPr>
        <p:spPr>
          <a:xfrm>
            <a:off x="65089" y="355112"/>
            <a:ext cx="570388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298.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Нужно вырыть яму в форме прямоугольного параллелепипеда длиною в 21 м, шириною в 13 м и глубиною в 3 м. Какой объем почвы будет при этом вырыт? </a:t>
            </a:r>
            <a:endParaRPr lang="ru-RU" sz="1400" b="1" dirty="0"/>
          </a:p>
        </p:txBody>
      </p:sp>
      <p:pic>
        <p:nvPicPr>
          <p:cNvPr id="1028" name="Picture 4" descr="Дачный туалет своими руками: 48 чертежей + фото">
            <a:extLst>
              <a:ext uri="{FF2B5EF4-FFF2-40B4-BE49-F238E27FC236}">
                <a16:creationId xmlns:a16="http://schemas.microsoft.com/office/drawing/2014/main" id="{AA880AEA-B12D-46ED-BA24-A464500DF8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1287" y="1156188"/>
            <a:ext cx="1580499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C6BA515-7135-4F6C-8985-A588441371FA}"/>
              </a:ext>
            </a:extLst>
          </p:cNvPr>
          <p:cNvSpPr/>
          <p:nvPr/>
        </p:nvSpPr>
        <p:spPr>
          <a:xfrm>
            <a:off x="26495" y="1327446"/>
            <a:ext cx="182879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400" b="1" dirty="0">
                <a:latin typeface="Arial" panose="020B0604020202020204" pitchFamily="34" charset="0"/>
              </a:rPr>
              <a:t>: прям. пар.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а = 21 м</a:t>
            </a:r>
          </a:p>
          <a:p>
            <a:r>
              <a:rPr lang="en-US" sz="1400" b="1" dirty="0">
                <a:latin typeface="Arial" panose="020B0604020202020204" pitchFamily="34" charset="0"/>
              </a:rPr>
              <a:t>b</a:t>
            </a:r>
            <a:r>
              <a:rPr lang="ru-RU" sz="1400" b="1" dirty="0">
                <a:latin typeface="Arial" panose="020B0604020202020204" pitchFamily="34" charset="0"/>
              </a:rPr>
              <a:t> =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13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м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с = 3 м</a:t>
            </a:r>
          </a:p>
          <a:p>
            <a:r>
              <a:rPr lang="en-US" sz="1400" b="1" dirty="0">
                <a:latin typeface="Arial" panose="020B0604020202020204" pitchFamily="34" charset="0"/>
              </a:rPr>
              <a:t>V</a:t>
            </a:r>
            <a:r>
              <a:rPr lang="ru-RU" sz="1400" b="1" dirty="0">
                <a:latin typeface="Arial" panose="020B0604020202020204" pitchFamily="34" charset="0"/>
              </a:rPr>
              <a:t> - ? м</a:t>
            </a:r>
            <a:r>
              <a:rPr lang="ru-RU" sz="1400" b="1" baseline="30000" dirty="0">
                <a:latin typeface="Arial" panose="020B0604020202020204" pitchFamily="34" charset="0"/>
              </a:rPr>
              <a:t>3</a:t>
            </a:r>
            <a:endParaRPr lang="ru-RU" sz="1400" b="1" dirty="0">
              <a:latin typeface="Arial" panose="020B0604020202020204" pitchFamily="34" charset="0"/>
            </a:endParaRPr>
          </a:p>
          <a:p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6023B9B-67D6-4F5C-9E7B-352B0893C15A}"/>
                  </a:ext>
                </a:extLst>
              </p:cNvPr>
              <p:cNvSpPr/>
              <p:nvPr/>
            </p:nvSpPr>
            <p:spPr>
              <a:xfrm>
                <a:off x="1706706" y="1327446"/>
                <a:ext cx="2438400" cy="14465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endParaRPr lang="en-US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21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13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= 819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(м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</a:t>
                </a:r>
              </a:p>
              <a:p>
                <a:endParaRPr lang="ru-RU" sz="1400" b="1" dirty="0"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</a:rPr>
                  <a:t>Ответ:</a:t>
                </a:r>
              </a:p>
              <a:p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819 м</a:t>
                </a:r>
                <a:r>
                  <a:rPr lang="ru-RU" sz="16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5" name="Прямоугольник 4">
                <a:extLst>
                  <a:ext uri="{FF2B5EF4-FFF2-40B4-BE49-F238E27FC236}">
                    <a16:creationId xmlns:a16="http://schemas.microsoft.com/office/drawing/2014/main" id="{56023B9B-67D6-4F5C-9E7B-352B0893C1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706" y="1327446"/>
                <a:ext cx="2438400" cy="1446550"/>
              </a:xfrm>
              <a:prstGeom prst="rect">
                <a:avLst/>
              </a:prstGeom>
              <a:blipFill>
                <a:blip r:embed="rId4"/>
                <a:stretch>
                  <a:fillRect l="-1500" t="-844" b="-464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35981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EB22433-17EA-4524-AD63-85AB5D735DF7}"/>
              </a:ext>
            </a:extLst>
          </p:cNvPr>
          <p:cNvSpPr/>
          <p:nvPr/>
        </p:nvSpPr>
        <p:spPr>
          <a:xfrm>
            <a:off x="103187" y="405045"/>
            <a:ext cx="55625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299.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Деревянная доска имеет длину – 8 м, ширину – 3 </a:t>
            </a:r>
            <a:r>
              <a:rPr lang="ru-RU" sz="1400" b="1" dirty="0" err="1">
                <a:solidFill>
                  <a:srgbClr val="211D1E"/>
                </a:solidFill>
                <a:latin typeface="Arial" panose="020B0604020202020204" pitchFamily="34" charset="0"/>
              </a:rPr>
              <a:t>дм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и толщину - 30 см. Масса 1 дм³ доски равна 650 г. Найдите массу всей доски. </a:t>
            </a:r>
          </a:p>
        </p:txBody>
      </p:sp>
      <p:pic>
        <p:nvPicPr>
          <p:cNvPr id="1028" name="Picture 4" descr="Изготовление кровати своими руками – Как сделать кровать своими руками из  дерева — Компания «Труд» Тула — строительный склад-магазин">
            <a:extLst>
              <a:ext uri="{FF2B5EF4-FFF2-40B4-BE49-F238E27FC236}">
                <a16:creationId xmlns:a16="http://schemas.microsoft.com/office/drawing/2014/main" id="{260F6935-5599-4FFA-BFE1-AD09AAEAF2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667" r="36666"/>
          <a:stretch/>
        </p:blipFill>
        <p:spPr bwMode="auto">
          <a:xfrm rot="4878038">
            <a:off x="4264821" y="892631"/>
            <a:ext cx="1201733" cy="1219200"/>
          </a:xfrm>
          <a:prstGeom prst="flowChartInputOutpu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044B264F-0291-49AB-9105-450E3EBF1E8C}"/>
              </a:ext>
            </a:extLst>
          </p:cNvPr>
          <p:cNvSpPr/>
          <p:nvPr/>
        </p:nvSpPr>
        <p:spPr>
          <a:xfrm>
            <a:off x="103187" y="1143709"/>
            <a:ext cx="18287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400" b="1" dirty="0">
                <a:latin typeface="Arial" panose="020B0604020202020204" pitchFamily="34" charset="0"/>
              </a:rPr>
              <a:t>: прям. пар.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а = 8 м = 80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</a:rPr>
              <a:t>b</a:t>
            </a:r>
            <a:r>
              <a:rPr lang="ru-RU" sz="1400" b="1" dirty="0">
                <a:latin typeface="Arial" panose="020B0604020202020204" pitchFamily="34" charset="0"/>
              </a:rPr>
              <a:t> =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3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r>
              <a:rPr lang="ru-RU" sz="1400" b="1" dirty="0">
                <a:latin typeface="Arial" panose="020B0604020202020204" pitchFamily="34" charset="0"/>
              </a:rPr>
              <a:t>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с = 30 см = 3 </a:t>
            </a:r>
            <a:r>
              <a:rPr lang="ru-RU" sz="1400" b="1" dirty="0" err="1">
                <a:latin typeface="Arial" panose="020B0604020202020204" pitchFamily="34" charset="0"/>
              </a:rPr>
              <a:t>дм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1 дм³ доски - 650 г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</a:rPr>
              <a:t>V</a:t>
            </a:r>
            <a:r>
              <a:rPr lang="ru-RU" sz="1400" b="1" dirty="0">
                <a:latin typeface="Arial" panose="020B0604020202020204" pitchFamily="34" charset="0"/>
              </a:rPr>
              <a:t> - ? дм</a:t>
            </a:r>
            <a:r>
              <a:rPr lang="ru-RU" sz="1400" b="1" baseline="30000" dirty="0">
                <a:latin typeface="Arial" panose="020B0604020202020204" pitchFamily="34" charset="0"/>
              </a:rPr>
              <a:t>3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Масса доски - ? г</a:t>
            </a:r>
            <a:endParaRPr lang="ru-RU" sz="1400" b="1" dirty="0">
              <a:latin typeface="Arial" panose="020B0604020202020204" pitchFamily="34" charset="0"/>
            </a:endParaRPr>
          </a:p>
          <a:p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7E50197-9069-4A12-97B3-93F4ECD58D68}"/>
                  </a:ext>
                </a:extLst>
              </p:cNvPr>
              <p:cNvSpPr/>
              <p:nvPr/>
            </p:nvSpPr>
            <p:spPr>
              <a:xfrm>
                <a:off x="1834821" y="1150944"/>
                <a:ext cx="3030866" cy="18774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endParaRPr lang="en-US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80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3 = 720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(дм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2) 720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650 = 468 000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(г)=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      468 (кг)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</a:p>
              <a:p>
                <a:r>
                  <a:rPr lang="ru-RU" sz="1600" b="1" dirty="0">
                    <a:latin typeface="Arial" panose="020B0604020202020204" pitchFamily="34" charset="0"/>
                  </a:rPr>
                  <a:t>Ответ: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Масса всей доски 468 кг </a:t>
                </a: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E7E50197-9069-4A12-97B3-93F4ECD58D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4821" y="1150944"/>
                <a:ext cx="3030866" cy="1877437"/>
              </a:xfrm>
              <a:prstGeom prst="rect">
                <a:avLst/>
              </a:prstGeom>
              <a:blipFill>
                <a:blip r:embed="rId4"/>
                <a:stretch>
                  <a:fillRect l="-1207" t="-649" b="-32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A681B993-D310-406E-901F-9983496119DB}"/>
              </a:ext>
            </a:extLst>
          </p:cNvPr>
          <p:cNvSpPr/>
          <p:nvPr/>
        </p:nvSpPr>
        <p:spPr>
          <a:xfrm>
            <a:off x="4771275" y="2003721"/>
            <a:ext cx="546945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latin typeface="Arial" panose="020B0604020202020204" pitchFamily="34" charset="0"/>
              </a:rPr>
              <a:t>   </a:t>
            </a:r>
            <a:r>
              <a:rPr lang="ru-RU" sz="1200" b="1" dirty="0">
                <a:latin typeface="Arial" panose="020B0604020202020204" pitchFamily="34" charset="0"/>
              </a:rPr>
              <a:t>72</a:t>
            </a:r>
            <a:endParaRPr lang="ru-RU" sz="1600" b="1" dirty="0">
              <a:latin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</a:rPr>
              <a:t>   </a:t>
            </a:r>
            <a:r>
              <a:rPr lang="ru-RU" sz="1200" b="1" dirty="0">
                <a:latin typeface="Arial" panose="020B0604020202020204" pitchFamily="34" charset="0"/>
              </a:rPr>
              <a:t>65</a:t>
            </a:r>
          </a:p>
          <a:p>
            <a:r>
              <a:rPr lang="ru-RU" sz="1200" b="1" dirty="0">
                <a:latin typeface="Arial" panose="020B0604020202020204" pitchFamily="34" charset="0"/>
              </a:rPr>
              <a:t>  360</a:t>
            </a:r>
          </a:p>
          <a:p>
            <a:r>
              <a:rPr lang="ru-RU" sz="1200" b="1" dirty="0">
                <a:latin typeface="Arial" panose="020B0604020202020204" pitchFamily="34" charset="0"/>
              </a:rPr>
              <a:t>432</a:t>
            </a:r>
          </a:p>
          <a:p>
            <a:r>
              <a:rPr lang="ru-RU" sz="1200" b="1" dirty="0">
                <a:latin typeface="Arial" panose="020B0604020202020204" pitchFamily="34" charset="0"/>
              </a:rPr>
              <a:t>4680</a:t>
            </a:r>
            <a:endParaRPr lang="ru-RU" sz="1600" b="1" dirty="0"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7534E21-5E16-46E5-893F-A6694D63B6FF}"/>
                  </a:ext>
                </a:extLst>
              </p:cNvPr>
              <p:cNvSpPr txBox="1"/>
              <p:nvPr/>
            </p:nvSpPr>
            <p:spPr>
              <a:xfrm>
                <a:off x="4826739" y="2195622"/>
                <a:ext cx="21800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7534E21-5E16-46E5-893F-A6694D63B6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6739" y="2195622"/>
                <a:ext cx="218008" cy="276999"/>
              </a:xfrm>
              <a:prstGeom prst="rect">
                <a:avLst/>
              </a:prstGeom>
              <a:blipFill>
                <a:blip r:embed="rId5"/>
                <a:stretch>
                  <a:fillRect l="-19444" r="-16667" b="-21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81804BCC-CDA5-4F89-93A5-8377B3F5BAB4}"/>
              </a:ext>
            </a:extLst>
          </p:cNvPr>
          <p:cNvCxnSpPr>
            <a:cxnSpLocks/>
          </p:cNvCxnSpPr>
          <p:nvPr/>
        </p:nvCxnSpPr>
        <p:spPr>
          <a:xfrm flipH="1">
            <a:off x="4816147" y="2921279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3E9E806A-4E4A-4E21-90A3-2A6D5EF5EF12}"/>
              </a:ext>
            </a:extLst>
          </p:cNvPr>
          <p:cNvCxnSpPr>
            <a:cxnSpLocks/>
          </p:cNvCxnSpPr>
          <p:nvPr/>
        </p:nvCxnSpPr>
        <p:spPr>
          <a:xfrm flipH="1">
            <a:off x="4816147" y="2582663"/>
            <a:ext cx="457200" cy="0"/>
          </a:xfrm>
          <a:prstGeom prst="line">
            <a:avLst/>
          </a:prstGeom>
          <a:ln w="1905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C1BCA77-F0CF-4424-9CA9-A8E417BD0309}"/>
                  </a:ext>
                </a:extLst>
              </p:cNvPr>
              <p:cNvSpPr txBox="1"/>
              <p:nvPr/>
            </p:nvSpPr>
            <p:spPr>
              <a:xfrm>
                <a:off x="4647120" y="2589898"/>
                <a:ext cx="226023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C1BCA77-F0CF-4424-9CA9-A8E417BD0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7120" y="2589898"/>
                <a:ext cx="226023" cy="276999"/>
              </a:xfrm>
              <a:prstGeom prst="rect">
                <a:avLst/>
              </a:prstGeom>
              <a:blipFill>
                <a:blip r:embed="rId6"/>
                <a:stretch>
                  <a:fillRect l="-21622" r="-21622" b="-88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6310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E46E593-81EB-484C-95F5-80720C07BBC9}"/>
              </a:ext>
            </a:extLst>
          </p:cNvPr>
          <p:cNvSpPr/>
          <p:nvPr/>
        </p:nvSpPr>
        <p:spPr>
          <a:xfrm>
            <a:off x="0" y="329764"/>
            <a:ext cx="41036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300.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Длина конференц-зала формой в виде прямоугольного параллелепипеда равна 40 м, его ширина – 25 м, а объем – 6000 м³. Найдите его высоту. </a:t>
            </a:r>
          </a:p>
        </p:txBody>
      </p:sp>
      <p:pic>
        <p:nvPicPr>
          <p:cNvPr id="2050" name="Picture 2" descr="Конференция в аудитории Стоковое Фото">
            <a:extLst>
              <a:ext uri="{FF2B5EF4-FFF2-40B4-BE49-F238E27FC236}">
                <a16:creationId xmlns:a16="http://schemas.microsoft.com/office/drawing/2014/main" id="{CE02FB58-482C-4AB9-88F7-DAF9DA0B4B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234" y="437992"/>
            <a:ext cx="1524000" cy="150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B6A6F7DA-D826-4AA4-9263-F0153F6CA947}"/>
              </a:ext>
            </a:extLst>
          </p:cNvPr>
          <p:cNvSpPr/>
          <p:nvPr/>
        </p:nvSpPr>
        <p:spPr>
          <a:xfrm>
            <a:off x="6022" y="1333264"/>
            <a:ext cx="1828799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Дано: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прям. пар. </a:t>
            </a: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а = 40 м </a:t>
            </a: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b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25</a:t>
            </a:r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м </a:t>
            </a:r>
          </a:p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V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 = 6000 м</a:t>
            </a:r>
            <a:r>
              <a:rPr lang="ru-RU" sz="1600" b="1" baseline="30000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endParaRPr lang="ru-RU" sz="1600" b="1" dirty="0">
              <a:solidFill>
                <a:srgbClr val="0070C0"/>
              </a:solidFill>
              <a:latin typeface="Arial" panose="020B0604020202020204" pitchFamily="34" charset="0"/>
            </a:endParaRPr>
          </a:p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с - ? м</a:t>
            </a:r>
          </a:p>
          <a:p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CB8CEB6-07C1-4886-A9D2-75B6DA4E4A24}"/>
                  </a:ext>
                </a:extLst>
              </p:cNvPr>
              <p:cNvSpPr/>
              <p:nvPr/>
            </p:nvSpPr>
            <p:spPr>
              <a:xfrm>
                <a:off x="1630740" y="1313981"/>
                <a:ext cx="4031493" cy="156966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endParaRPr lang="en-US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V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: (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a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с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6000</a:t>
                </a:r>
                <a:r>
                  <a:rPr lang="en-US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: (40</a:t>
                </a:r>
                <a:r>
                  <a:rPr lang="en-US" sz="16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6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ru-RU" sz="1600" b="1" i="0" dirty="0" smtClean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𝟐𝟓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= 6000 : 1000 = 6 (м)  </a:t>
                </a:r>
              </a:p>
              <a:p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ru-RU" sz="1600" b="1" dirty="0">
                    <a:latin typeface="Arial" panose="020B0604020202020204" pitchFamily="34" charset="0"/>
                  </a:rPr>
                  <a:t>Ответ: высота зала с = 6 м</a:t>
                </a:r>
              </a:p>
            </p:txBody>
          </p:sp>
        </mc:Choice>
        <mc:Fallback xmlns="">
          <p:sp>
            <p:nvSpPr>
              <p:cNvPr id="7" name="Прямоугольник 6">
                <a:extLst>
                  <a:ext uri="{FF2B5EF4-FFF2-40B4-BE49-F238E27FC236}">
                    <a16:creationId xmlns:a16="http://schemas.microsoft.com/office/drawing/2014/main" id="{FCB8CEB6-07C1-4886-A9D2-75B6DA4E4A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30740" y="1313981"/>
                <a:ext cx="4031493" cy="1569660"/>
              </a:xfrm>
              <a:prstGeom prst="rect">
                <a:avLst/>
              </a:prstGeom>
              <a:blipFill>
                <a:blip r:embed="rId4"/>
                <a:stretch>
                  <a:fillRect l="-908" t="-1167" r="-1362" b="-42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837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F042DE-028F-4B38-AAE9-A42E79A9B8D4}"/>
              </a:ext>
            </a:extLst>
          </p:cNvPr>
          <p:cNvSpPr/>
          <p:nvPr/>
        </p:nvSpPr>
        <p:spPr>
          <a:xfrm>
            <a:off x="65088" y="409053"/>
            <a:ext cx="55625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301.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Деталь в форме прямоугольного параллелепипеда имеет измерения: 17 см, 20 см и 21 см и изготовлена из алюминия. Масса 10 см³ алюминия равна 27 г. Найдите массу всей детали.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1D04A2E-3239-4836-B3B7-DD7DFED0B6C4}"/>
              </a:ext>
            </a:extLst>
          </p:cNvPr>
          <p:cNvSpPr/>
          <p:nvPr/>
        </p:nvSpPr>
        <p:spPr>
          <a:xfrm>
            <a:off x="85205" y="1277576"/>
            <a:ext cx="198119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Дано</a:t>
            </a:r>
            <a:r>
              <a:rPr lang="ru-RU" sz="1400" b="1" dirty="0">
                <a:latin typeface="Arial" panose="020B0604020202020204" pitchFamily="34" charset="0"/>
              </a:rPr>
              <a:t>: прям. пар.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а = 17 см </a:t>
            </a:r>
          </a:p>
          <a:p>
            <a:r>
              <a:rPr lang="en-US" sz="1400" b="1" dirty="0">
                <a:latin typeface="Arial" panose="020B0604020202020204" pitchFamily="34" charset="0"/>
              </a:rPr>
              <a:t>b</a:t>
            </a:r>
            <a:r>
              <a:rPr lang="ru-RU" sz="1400" b="1" dirty="0">
                <a:latin typeface="Arial" panose="020B0604020202020204" pitchFamily="34" charset="0"/>
              </a:rPr>
              <a:t> =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20</a:t>
            </a:r>
            <a:r>
              <a:rPr lang="en-US" sz="1400" b="1" dirty="0">
                <a:latin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</a:rPr>
              <a:t>см </a:t>
            </a:r>
          </a:p>
          <a:p>
            <a:r>
              <a:rPr lang="ru-RU" sz="1400" b="1" dirty="0">
                <a:latin typeface="Arial" panose="020B0604020202020204" pitchFamily="34" charset="0"/>
              </a:rPr>
              <a:t>с = 21 см </a:t>
            </a: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10 см³  - 27 г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</a:rPr>
              <a:t>V</a:t>
            </a:r>
            <a:r>
              <a:rPr lang="ru-RU" sz="1400" b="1" dirty="0">
                <a:latin typeface="Arial" panose="020B0604020202020204" pitchFamily="34" charset="0"/>
              </a:rPr>
              <a:t> - ? см</a:t>
            </a:r>
            <a:r>
              <a:rPr lang="ru-RU" sz="1400" b="1" baseline="30000" dirty="0">
                <a:latin typeface="Arial" panose="020B0604020202020204" pitchFamily="34" charset="0"/>
              </a:rPr>
              <a:t>3</a:t>
            </a:r>
            <a:endParaRPr lang="ru-RU" sz="1400" b="1" dirty="0">
              <a:latin typeface="Arial" panose="020B0604020202020204" pitchFamily="34" charset="0"/>
            </a:endParaRPr>
          </a:p>
          <a:p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Масса детали - ? г</a:t>
            </a:r>
            <a:endParaRPr lang="ru-RU" sz="1400" b="1" dirty="0">
              <a:latin typeface="Arial" panose="020B0604020202020204" pitchFamily="34" charset="0"/>
            </a:endParaRPr>
          </a:p>
          <a:p>
            <a:endParaRPr lang="ru-RU" sz="14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67183A3-4FD3-4963-AEDB-C683871E8BBF}"/>
                  </a:ext>
                </a:extLst>
              </p:cNvPr>
              <p:cNvSpPr/>
              <p:nvPr/>
            </p:nvSpPr>
            <p:spPr>
              <a:xfrm>
                <a:off x="1834821" y="1259539"/>
                <a:ext cx="3792866" cy="187743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1) </a:t>
                </a:r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a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b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 </m:t>
                    </m:r>
                  </m:oMath>
                </a14:m>
                <a:r>
                  <a:rPr lang="en-US" sz="1400" b="1" dirty="0" err="1">
                    <a:solidFill>
                      <a:srgbClr val="0070C0"/>
                    </a:solidFill>
                    <a:latin typeface="Arial" panose="020B0604020202020204" pitchFamily="34" charset="0"/>
                  </a:rPr>
                  <a:t>c</a:t>
                </a:r>
                <a:endParaRPr lang="en-US" sz="14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  <a:p>
                <a:r>
                  <a:rPr lang="en-US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V =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17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20</a:t>
                </a:r>
                <a:r>
                  <a:rPr lang="en-US" sz="1400" b="1" dirty="0">
                    <a:ln w="0"/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21 = 7140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(см</a:t>
                </a:r>
                <a:r>
                  <a:rPr lang="ru-RU" sz="1400" b="1" baseline="30000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)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2) 7140 </a:t>
                </a:r>
                <a14:m>
                  <m:oMath xmlns:m="http://schemas.openxmlformats.org/officeDocument/2006/math"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:</m:t>
                    </m:r>
                    <m:r>
                      <a:rPr lang="ru-RU" sz="1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𝟏𝟎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714 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(раз)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3) 714 </a:t>
                </a:r>
                <a14:m>
                  <m:oMath xmlns:m="http://schemas.openxmlformats.org/officeDocument/2006/math">
                    <m:r>
                      <a:rPr lang="en-US" sz="1400" b="1" i="1" dirty="0">
                        <a:ln w="0"/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27 = 19 278 (г) =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19 кг 278 г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                </a:t>
                </a:r>
              </a:p>
              <a:p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 </a:t>
                </a:r>
                <a:r>
                  <a:rPr lang="ru-RU" sz="1600" b="1" dirty="0">
                    <a:latin typeface="Arial" panose="020B0604020202020204" pitchFamily="34" charset="0"/>
                  </a:rPr>
                  <a:t>Ответ:</a:t>
                </a:r>
              </a:p>
              <a:p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 Масса всей детали 19 кг 278 г </a:t>
                </a:r>
              </a:p>
            </p:txBody>
          </p:sp>
        </mc:Choice>
        <mc:Fallback xmlns="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B67183A3-4FD3-4963-AEDB-C683871E8B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4821" y="1259539"/>
                <a:ext cx="3792866" cy="1877437"/>
              </a:xfrm>
              <a:prstGeom prst="rect">
                <a:avLst/>
              </a:prstGeom>
              <a:blipFill>
                <a:blip r:embed="rId3"/>
                <a:stretch>
                  <a:fillRect l="-482" t="-649" b="-324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098" name="Picture 2" descr="Как можно зарабатывать на крышках от напитков? Идея для бизнеса | Андрей  Ухватов | Яндекс Дзен">
            <a:extLst>
              <a:ext uri="{FF2B5EF4-FFF2-40B4-BE49-F238E27FC236}">
                <a16:creationId xmlns:a16="http://schemas.microsoft.com/office/drawing/2014/main" id="{C7950351-D405-4ECF-93B0-AD1B56C504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75" t="6671" r="14336" b="12606"/>
          <a:stretch/>
        </p:blipFill>
        <p:spPr bwMode="auto">
          <a:xfrm>
            <a:off x="4228865" y="1259539"/>
            <a:ext cx="1524000" cy="1213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89463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25476</TotalTime>
  <Words>1357</Words>
  <Application>Microsoft Office PowerPoint</Application>
  <PresentationFormat>Произвольный</PresentationFormat>
  <Paragraphs>230</Paragraphs>
  <Slides>13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ПРОВЕРКА  САМОСТОЯТЕЛЬНОЙ  РАБОТЫ</vt:lpstr>
      <vt:lpstr>ПРОВЕРКА  САМОСТОЯТЕЛЬНОЙ  РАБОТЫ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Презентация PowerPoint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2068</cp:revision>
  <cp:lastPrinted>2020-09-30T03:25:16Z</cp:lastPrinted>
  <dcterms:created xsi:type="dcterms:W3CDTF">2020-04-09T07:32:19Z</dcterms:created>
  <dcterms:modified xsi:type="dcterms:W3CDTF">2020-12-13T14:35:01Z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