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528" r:id="rId2"/>
    <p:sldId id="1110" r:id="rId3"/>
    <p:sldId id="1119" r:id="rId4"/>
    <p:sldId id="1102" r:id="rId5"/>
    <p:sldId id="1121" r:id="rId6"/>
    <p:sldId id="1111" r:id="rId7"/>
    <p:sldId id="1112" r:id="rId8"/>
    <p:sldId id="1114" r:id="rId9"/>
    <p:sldId id="1116" r:id="rId10"/>
    <p:sldId id="1115" r:id="rId11"/>
    <p:sldId id="309" r:id="rId12"/>
    <p:sldId id="1123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0066C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71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C2EA0EE-9628-4C20-81D5-E122C5B222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D4A545-6592-4245-9275-820CAF3CDB1B}" type="slidenum">
              <a:rPr lang="ru-RU" altLang="ru-RU" sz="1200" baseline="0" smtClean="0"/>
              <a:pPr/>
              <a:t>11</a:t>
            </a:fld>
            <a:endParaRPr lang="ru-RU" altLang="ru-RU" sz="1200" baseline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8172ED7-FDE4-4FDC-80EA-602B1DF61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23652E2-2FAF-481C-9FE0-9128F24E0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№897.</a:t>
            </a:r>
            <a:r>
              <a:rPr lang="en-US" altLang="ru-RU"/>
              <a:t> </a:t>
            </a:r>
            <a:r>
              <a:rPr lang="ru-RU" altLang="ru-RU"/>
              <a:t> Математика 5 класс. Н.Я.Виленкин.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02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911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67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2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57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721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22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9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53832" y="1151006"/>
            <a:ext cx="2330654" cy="200951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РЕШЕНИЕ </a:t>
            </a:r>
            <a:b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НА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ПРИМЕНЕНИЕ ФОРМУЛ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ru-RU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0242" y="1617877"/>
            <a:ext cx="304799" cy="12192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Объем параллелепипеда формула онлайн. Формулы для нахождения объема  параллелепипеда">
            <a:extLst>
              <a:ext uri="{FF2B5EF4-FFF2-40B4-BE49-F238E27FC236}">
                <a16:creationId xmlns:a16="http://schemas.microsoft.com/office/drawing/2014/main" id="{AD6DF7F2-6EF6-4EDB-ABE3-38659B7B6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696" y="1222375"/>
            <a:ext cx="23241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596BA9-1AC6-4125-A271-F12FCEDBCA8E}"/>
              </a:ext>
            </a:extLst>
          </p:cNvPr>
          <p:cNvSpPr/>
          <p:nvPr/>
        </p:nvSpPr>
        <p:spPr>
          <a:xfrm>
            <a:off x="65088" y="405045"/>
            <a:ext cx="3841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302.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Ширина пола равна 6 м, а его длина равна 15 м. На покраску 1 м² пола расходуется 200 г краски. Сколько краски нужно, чтобы покрасить весь пол в комнате? </a:t>
            </a:r>
            <a:endParaRPr lang="ru-RU" sz="1200" b="1" dirty="0"/>
          </a:p>
        </p:txBody>
      </p:sp>
      <p:pic>
        <p:nvPicPr>
          <p:cNvPr id="5" name="Picture 2" descr="Быстросохнущая краска для пола без запаха: акриловые составы для  деревянного покрытия, как выбрать краску по дереву">
            <a:extLst>
              <a:ext uri="{FF2B5EF4-FFF2-40B4-BE49-F238E27FC236}">
                <a16:creationId xmlns:a16="http://schemas.microsoft.com/office/drawing/2014/main" id="{D2C8EB8B-0885-4CA8-8C5D-2DC34860D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7" y="482753"/>
            <a:ext cx="1905000" cy="12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E951EEC-0743-4637-B4FF-DEB8580E27B9}"/>
              </a:ext>
            </a:extLst>
          </p:cNvPr>
          <p:cNvSpPr/>
          <p:nvPr/>
        </p:nvSpPr>
        <p:spPr>
          <a:xfrm>
            <a:off x="65088" y="1236042"/>
            <a:ext cx="21180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   </a:t>
            </a:r>
          </a:p>
          <a:p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a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= 15 м</a:t>
            </a:r>
          </a:p>
          <a:p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b =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6 м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 м</a:t>
            </a:r>
            <a:r>
              <a:rPr lang="ru-RU" sz="14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7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</a:rPr>
              <a:t>–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200 г краски</a:t>
            </a:r>
          </a:p>
          <a:p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S</a:t>
            </a:r>
            <a:r>
              <a:rPr lang="ru-RU" sz="1600" b="1" baseline="-25000" dirty="0">
                <a:solidFill>
                  <a:srgbClr val="211D1E"/>
                </a:solidFill>
                <a:latin typeface="Arial" panose="020B0604020202020204" pitchFamily="34" charset="0"/>
              </a:rPr>
              <a:t>пола  </a:t>
            </a:r>
            <a:r>
              <a:rPr lang="ru-RU" sz="1600" b="1" dirty="0">
                <a:latin typeface="Arial" panose="020B0604020202020204" pitchFamily="34" charset="0"/>
              </a:rPr>
              <a:t>– ?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м</a:t>
            </a:r>
            <a:r>
              <a:rPr lang="ru-RU" sz="140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endParaRPr lang="ru-RU" sz="1600" b="1" baseline="-25000" dirty="0">
              <a:latin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</a:rPr>
              <a:t>Сколько  краски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на пол?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4B5EB2F-0213-4FCC-AC3B-F3FF6AD69418}"/>
                  </a:ext>
                </a:extLst>
              </p:cNvPr>
              <p:cNvSpPr/>
              <p:nvPr/>
            </p:nvSpPr>
            <p:spPr>
              <a:xfrm>
                <a:off x="2024119" y="1271585"/>
                <a:ext cx="3070168" cy="1538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   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S</a:t>
                </a:r>
                <a:r>
                  <a:rPr lang="ru-RU" sz="16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пола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a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пола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15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6</m:t>
                    </m:r>
                    <m:r>
                      <m:rPr>
                        <m:nor/>
                      </m:rPr>
                      <a:rPr lang="en-US" sz="16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90 (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ru-RU" sz="14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  <a:endParaRPr lang="en-US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200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90 =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18000 (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(кг)</a:t>
                </a:r>
                <a:endParaRPr lang="en-US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надо 18 кг краски 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4B5EB2F-0213-4FCC-AC3B-F3FF6AD694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119" y="1271585"/>
                <a:ext cx="3070168" cy="1538883"/>
              </a:xfrm>
              <a:prstGeom prst="rect">
                <a:avLst/>
              </a:prstGeom>
              <a:blipFill>
                <a:blip r:embed="rId4"/>
                <a:stretch>
                  <a:fillRect l="-992" t="-1190" b="-4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780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82" name="AutoShape 70">
            <a:extLst>
              <a:ext uri="{FF2B5EF4-FFF2-40B4-BE49-F238E27FC236}">
                <a16:creationId xmlns:a16="http://schemas.microsoft.com/office/drawing/2014/main" id="{E75B3890-071B-47CF-B491-80B887006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168" y="2663481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84" name="AutoShape 72">
            <a:extLst>
              <a:ext uri="{FF2B5EF4-FFF2-40B4-BE49-F238E27FC236}">
                <a16:creationId xmlns:a16="http://schemas.microsoft.com/office/drawing/2014/main" id="{438D5689-62B4-4D7E-9E8E-C1B45399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168" y="2405095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83" name="AutoShape 71">
            <a:extLst>
              <a:ext uri="{FF2B5EF4-FFF2-40B4-BE49-F238E27FC236}">
                <a16:creationId xmlns:a16="http://schemas.microsoft.com/office/drawing/2014/main" id="{3D41E3BF-668F-4DC0-831D-0C9B6E81B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168" y="2146709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81" name="AutoShape 69">
            <a:extLst>
              <a:ext uri="{FF2B5EF4-FFF2-40B4-BE49-F238E27FC236}">
                <a16:creationId xmlns:a16="http://schemas.microsoft.com/office/drawing/2014/main" id="{AD39A64D-035E-4BB5-B990-D703C07C6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536" y="2747607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80" name="AutoShape 68">
            <a:extLst>
              <a:ext uri="{FF2B5EF4-FFF2-40B4-BE49-F238E27FC236}">
                <a16:creationId xmlns:a16="http://schemas.microsoft.com/office/drawing/2014/main" id="{493D4140-D892-4261-AEFC-446C0C5DE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536" y="2489221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79" name="AutoShape 67">
            <a:extLst>
              <a:ext uri="{FF2B5EF4-FFF2-40B4-BE49-F238E27FC236}">
                <a16:creationId xmlns:a16="http://schemas.microsoft.com/office/drawing/2014/main" id="{2323C801-F70F-4207-B8A3-195748457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419" y="2819715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78" name="AutoShape 66">
            <a:extLst>
              <a:ext uri="{FF2B5EF4-FFF2-40B4-BE49-F238E27FC236}">
                <a16:creationId xmlns:a16="http://schemas.microsoft.com/office/drawing/2014/main" id="{982EA967-EA31-47CB-9839-7728BEC75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410" y="2567337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76" name="AutoShape 64">
            <a:extLst>
              <a:ext uri="{FF2B5EF4-FFF2-40B4-BE49-F238E27FC236}">
                <a16:creationId xmlns:a16="http://schemas.microsoft.com/office/drawing/2014/main" id="{E2927551-D077-47C8-9CAF-006A9735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895" y="2230084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75" name="AutoShape 63">
            <a:extLst>
              <a:ext uri="{FF2B5EF4-FFF2-40B4-BE49-F238E27FC236}">
                <a16:creationId xmlns:a16="http://schemas.microsoft.com/office/drawing/2014/main" id="{5053CA18-4074-4268-B0E3-8E1D5F29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701" y="2317214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74" name="AutoShape 62">
            <a:extLst>
              <a:ext uri="{FF2B5EF4-FFF2-40B4-BE49-F238E27FC236}">
                <a16:creationId xmlns:a16="http://schemas.microsoft.com/office/drawing/2014/main" id="{2C3E4CC8-6E56-4628-AA1F-9E245A400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873" y="2230084"/>
            <a:ext cx="645966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72" name="AutoShape 60">
            <a:extLst>
              <a:ext uri="{FF2B5EF4-FFF2-40B4-BE49-F238E27FC236}">
                <a16:creationId xmlns:a16="http://schemas.microsoft.com/office/drawing/2014/main" id="{5DA670CD-0B56-491A-ACBA-2CF24407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671" y="2316463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73" name="AutoShape 61">
            <a:extLst>
              <a:ext uri="{FF2B5EF4-FFF2-40B4-BE49-F238E27FC236}">
                <a16:creationId xmlns:a16="http://schemas.microsoft.com/office/drawing/2014/main" id="{56075D14-D38D-4866-945C-F86B9A16E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401" y="2308951"/>
            <a:ext cx="369552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30" name="AutoShape 18">
            <a:extLst>
              <a:ext uri="{FF2B5EF4-FFF2-40B4-BE49-F238E27FC236}">
                <a16:creationId xmlns:a16="http://schemas.microsoft.com/office/drawing/2014/main" id="{D2FA3CC8-6BF4-4669-A18C-B34EB9FA8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402" y="2913605"/>
            <a:ext cx="778163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16" name="AutoShape 4">
            <a:extLst>
              <a:ext uri="{FF2B5EF4-FFF2-40B4-BE49-F238E27FC236}">
                <a16:creationId xmlns:a16="http://schemas.microsoft.com/office/drawing/2014/main" id="{4D2C7602-72A8-4C71-9B09-4F6C6ED13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444" y="2913605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17" name="AutoShape 5">
            <a:extLst>
              <a:ext uri="{FF2B5EF4-FFF2-40B4-BE49-F238E27FC236}">
                <a16:creationId xmlns:a16="http://schemas.microsoft.com/office/drawing/2014/main" id="{1DF73E9C-5193-47C1-97B1-01BBC9167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396" y="2913605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18" name="AutoShape 6">
            <a:extLst>
              <a:ext uri="{FF2B5EF4-FFF2-40B4-BE49-F238E27FC236}">
                <a16:creationId xmlns:a16="http://schemas.microsoft.com/office/drawing/2014/main" id="{14F87AAD-D7B6-4654-9E0D-2464CA84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597" y="2919614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19" name="AutoShape 7">
            <a:extLst>
              <a:ext uri="{FF2B5EF4-FFF2-40B4-BE49-F238E27FC236}">
                <a16:creationId xmlns:a16="http://schemas.microsoft.com/office/drawing/2014/main" id="{78C6E29B-86E7-4240-8C3B-B1F2E1072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327" y="2913605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20" name="AutoShape 8">
            <a:extLst>
              <a:ext uri="{FF2B5EF4-FFF2-40B4-BE49-F238E27FC236}">
                <a16:creationId xmlns:a16="http://schemas.microsoft.com/office/drawing/2014/main" id="{9D585BA5-9B1B-44F4-876A-B09EAED64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297" y="2913605"/>
            <a:ext cx="694037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23" name="AutoShape 11">
            <a:extLst>
              <a:ext uri="{FF2B5EF4-FFF2-40B4-BE49-F238E27FC236}">
                <a16:creationId xmlns:a16="http://schemas.microsoft.com/office/drawing/2014/main" id="{C0751D35-D6D1-4115-B529-528CB93D3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88" y="2655219"/>
            <a:ext cx="465696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24" name="AutoShape 12">
            <a:extLst>
              <a:ext uri="{FF2B5EF4-FFF2-40B4-BE49-F238E27FC236}">
                <a16:creationId xmlns:a16="http://schemas.microsoft.com/office/drawing/2014/main" id="{88E525BB-4C4C-46C2-941E-FED62C30B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945" y="2655219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25" name="AutoShape 13">
            <a:extLst>
              <a:ext uri="{FF2B5EF4-FFF2-40B4-BE49-F238E27FC236}">
                <a16:creationId xmlns:a16="http://schemas.microsoft.com/office/drawing/2014/main" id="{78FA5EF8-250F-40D5-8CD2-99AB6C039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906" y="2655219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26" name="AutoShape 14">
            <a:extLst>
              <a:ext uri="{FF2B5EF4-FFF2-40B4-BE49-F238E27FC236}">
                <a16:creationId xmlns:a16="http://schemas.microsoft.com/office/drawing/2014/main" id="{0E5CB0E2-14B8-42E5-B563-F17EC7821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876" y="2655219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27" name="AutoShape 15">
            <a:extLst>
              <a:ext uri="{FF2B5EF4-FFF2-40B4-BE49-F238E27FC236}">
                <a16:creationId xmlns:a16="http://schemas.microsoft.com/office/drawing/2014/main" id="{7B66C1D8-D743-49DC-9D36-DC5C3807B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846" y="2655219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29" name="AutoShape 17">
            <a:extLst>
              <a:ext uri="{FF2B5EF4-FFF2-40B4-BE49-F238E27FC236}">
                <a16:creationId xmlns:a16="http://schemas.microsoft.com/office/drawing/2014/main" id="{D3F90620-D738-4868-84A5-4D8A60A8F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807" y="2649210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32" name="AutoShape 20">
            <a:extLst>
              <a:ext uri="{FF2B5EF4-FFF2-40B4-BE49-F238E27FC236}">
                <a16:creationId xmlns:a16="http://schemas.microsoft.com/office/drawing/2014/main" id="{20C18873-FAC1-402D-B2F0-19BCDC035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777" y="2649210"/>
            <a:ext cx="37556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36" name="AutoShape 24">
            <a:extLst>
              <a:ext uri="{FF2B5EF4-FFF2-40B4-BE49-F238E27FC236}">
                <a16:creationId xmlns:a16="http://schemas.microsoft.com/office/drawing/2014/main" id="{85714FC2-193D-4062-B46C-28223EC1C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00" y="2403593"/>
            <a:ext cx="754127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37" name="AutoShape 25">
            <a:extLst>
              <a:ext uri="{FF2B5EF4-FFF2-40B4-BE49-F238E27FC236}">
                <a16:creationId xmlns:a16="http://schemas.microsoft.com/office/drawing/2014/main" id="{D997597C-04BD-4AE9-859D-CFB2B95A2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888" y="2403593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38" name="AutoShape 26">
            <a:extLst>
              <a:ext uri="{FF2B5EF4-FFF2-40B4-BE49-F238E27FC236}">
                <a16:creationId xmlns:a16="http://schemas.microsoft.com/office/drawing/2014/main" id="{FD26464B-6717-4CEF-9845-36C6C17A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849" y="2403593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39" name="AutoShape 27">
            <a:extLst>
              <a:ext uri="{FF2B5EF4-FFF2-40B4-BE49-F238E27FC236}">
                <a16:creationId xmlns:a16="http://schemas.microsoft.com/office/drawing/2014/main" id="{905844E0-7ECE-4190-B357-7D845A792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19" y="2403593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40" name="AutoShape 28">
            <a:extLst>
              <a:ext uri="{FF2B5EF4-FFF2-40B4-BE49-F238E27FC236}">
                <a16:creationId xmlns:a16="http://schemas.microsoft.com/office/drawing/2014/main" id="{F0E532E7-E045-4EA9-84D4-6055AB74E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0789" y="2403593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97341" name="AutoShape 29">
            <a:extLst>
              <a:ext uri="{FF2B5EF4-FFF2-40B4-BE49-F238E27FC236}">
                <a16:creationId xmlns:a16="http://schemas.microsoft.com/office/drawing/2014/main" id="{197F1BDA-3CF9-45FC-BD3E-549B12C6F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750" y="2397584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28706" name="AutoShape 53">
            <a:extLst>
              <a:ext uri="{FF2B5EF4-FFF2-40B4-BE49-F238E27FC236}">
                <a16:creationId xmlns:a16="http://schemas.microsoft.com/office/drawing/2014/main" id="{039F3CA0-DAEE-49A7-A094-DF6DEEA8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882" y="983220"/>
            <a:ext cx="730091" cy="3372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5F5F5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28707" name="Rectangle 54">
            <a:extLst>
              <a:ext uri="{FF2B5EF4-FFF2-40B4-BE49-F238E27FC236}">
                <a16:creationId xmlns:a16="http://schemas.microsoft.com/office/drawing/2014/main" id="{103EB058-F1C2-4769-AAE3-377DAB72E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430" y="1246113"/>
            <a:ext cx="702436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3" b="1" dirty="0">
                <a:latin typeface="Times New Roman" panose="02020603050405020304" pitchFamily="18" charset="0"/>
              </a:rPr>
              <a:t>30 см</a:t>
            </a:r>
          </a:p>
        </p:txBody>
      </p:sp>
      <p:sp>
        <p:nvSpPr>
          <p:cNvPr id="28708" name="Rectangle 55">
            <a:extLst>
              <a:ext uri="{FF2B5EF4-FFF2-40B4-BE49-F238E27FC236}">
                <a16:creationId xmlns:a16="http://schemas.microsoft.com/office/drawing/2014/main" id="{D47538B7-3CB2-4FED-ACC7-CC5F714E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82" y="961263"/>
            <a:ext cx="702436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3" b="1" dirty="0">
                <a:latin typeface="Times New Roman" panose="02020603050405020304" pitchFamily="18" charset="0"/>
              </a:rPr>
              <a:t>10 см</a:t>
            </a:r>
          </a:p>
        </p:txBody>
      </p:sp>
      <p:sp>
        <p:nvSpPr>
          <p:cNvPr id="28709" name="Rectangle 56">
            <a:extLst>
              <a:ext uri="{FF2B5EF4-FFF2-40B4-BE49-F238E27FC236}">
                <a16:creationId xmlns:a16="http://schemas.microsoft.com/office/drawing/2014/main" id="{2A132636-E374-4C03-8C48-5C9B5B272CAE}"/>
              </a:ext>
            </a:extLst>
          </p:cNvPr>
          <p:cNvSpPr>
            <a:spLocks noChangeArrowheads="1"/>
          </p:cNvSpPr>
          <p:nvPr/>
        </p:nvSpPr>
        <p:spPr bwMode="auto">
          <a:xfrm rot="18887558">
            <a:off x="1656477" y="1101827"/>
            <a:ext cx="647934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3" b="1" dirty="0">
                <a:latin typeface="Times New Roman" panose="02020603050405020304" pitchFamily="18" charset="0"/>
              </a:rPr>
              <a:t>15см</a:t>
            </a:r>
          </a:p>
        </p:txBody>
      </p:sp>
      <p:sp>
        <p:nvSpPr>
          <p:cNvPr id="397369" name="Rectangle 57">
            <a:extLst>
              <a:ext uri="{FF2B5EF4-FFF2-40B4-BE49-F238E27FC236}">
                <a16:creationId xmlns:a16="http://schemas.microsoft.com/office/drawing/2014/main" id="{7B720A10-ED2C-4F65-B8F8-BF6889F84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065" y="1689332"/>
            <a:ext cx="660758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3" b="1" dirty="0">
                <a:solidFill>
                  <a:srgbClr val="0070C0"/>
                </a:solidFill>
                <a:latin typeface="Times New Roman" panose="02020603050405020304" pitchFamily="18" charset="0"/>
              </a:rPr>
              <a:t>30 м </a:t>
            </a:r>
          </a:p>
        </p:txBody>
      </p:sp>
      <p:sp>
        <p:nvSpPr>
          <p:cNvPr id="397370" name="Rectangle 58">
            <a:extLst>
              <a:ext uri="{FF2B5EF4-FFF2-40B4-BE49-F238E27FC236}">
                <a16:creationId xmlns:a16="http://schemas.microsoft.com/office/drawing/2014/main" id="{C87670F1-86CA-488D-8959-D736078F93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43435" y="2442069"/>
            <a:ext cx="497252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3" b="1" dirty="0">
                <a:solidFill>
                  <a:srgbClr val="0070C0"/>
                </a:solidFill>
                <a:latin typeface="Times New Roman" panose="02020603050405020304" pitchFamily="18" charset="0"/>
              </a:rPr>
              <a:t>2 м</a:t>
            </a:r>
          </a:p>
        </p:txBody>
      </p:sp>
      <p:sp>
        <p:nvSpPr>
          <p:cNvPr id="397371" name="Rectangle 59">
            <a:extLst>
              <a:ext uri="{FF2B5EF4-FFF2-40B4-BE49-F238E27FC236}">
                <a16:creationId xmlns:a16="http://schemas.microsoft.com/office/drawing/2014/main" id="{A479E5BD-E725-4A72-942D-BA9D8364B417}"/>
              </a:ext>
            </a:extLst>
          </p:cNvPr>
          <p:cNvSpPr>
            <a:spLocks noChangeArrowheads="1"/>
          </p:cNvSpPr>
          <p:nvPr/>
        </p:nvSpPr>
        <p:spPr bwMode="auto">
          <a:xfrm rot="18875084">
            <a:off x="4392594" y="1661516"/>
            <a:ext cx="702436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3" b="1" dirty="0">
                <a:solidFill>
                  <a:srgbClr val="0070C0"/>
                </a:solidFill>
                <a:latin typeface="Times New Roman" panose="02020603050405020304" pitchFamily="18" charset="0"/>
              </a:rPr>
              <a:t>40 см</a:t>
            </a:r>
          </a:p>
        </p:txBody>
      </p:sp>
      <p:sp>
        <p:nvSpPr>
          <p:cNvPr id="28713" name="AutoShape 65">
            <a:extLst>
              <a:ext uri="{FF2B5EF4-FFF2-40B4-BE49-F238E27FC236}">
                <a16:creationId xmlns:a16="http://schemas.microsoft.com/office/drawing/2014/main" id="{1977CDED-1D88-44AD-94EA-22EA049EB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36" y="1650869"/>
            <a:ext cx="4284404" cy="1592380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42" name="object 2">
            <a:extLst>
              <a:ext uri="{FF2B5EF4-FFF2-40B4-BE49-F238E27FC236}">
                <a16:creationId xmlns:a16="http://schemas.microsoft.com/office/drawing/2014/main" id="{6E1BB85B-7604-4A14-B4C8-EB41E83F0E63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3" name="Заголовок 2">
            <a:extLst>
              <a:ext uri="{FF2B5EF4-FFF2-40B4-BE49-F238E27FC236}">
                <a16:creationId xmlns:a16="http://schemas.microsoft.com/office/drawing/2014/main" id="{8EDC2395-8289-4590-92CA-987E213FFD50}"/>
              </a:ext>
            </a:extLst>
          </p:cNvPr>
          <p:cNvSpPr txBox="1">
            <a:spLocks/>
          </p:cNvSpPr>
          <p:nvPr/>
        </p:nvSpPr>
        <p:spPr>
          <a:xfrm>
            <a:off x="141288" y="22225"/>
            <a:ext cx="5281932" cy="3868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216301" rtl="0" eaLnBrk="1" latinLnBrk="0" hangingPunct="1">
              <a:spcBef>
                <a:spcPct val="0"/>
              </a:spcBef>
              <a:buNone/>
              <a:defRPr sz="170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98B85A2D-5CAC-4B34-8BF7-E915B91B31E7}"/>
              </a:ext>
            </a:extLst>
          </p:cNvPr>
          <p:cNvSpPr/>
          <p:nvPr/>
        </p:nvSpPr>
        <p:spPr>
          <a:xfrm>
            <a:off x="32543" y="366740"/>
            <a:ext cx="57038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9.(</a:t>
            </a:r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</a:rPr>
              <a:t>из «Проверь свои достижения»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) Кирпичная стена имеет длину в 30 м, высоту - 2 м и толщину - 40 см. Кирпич имеет измерения: 30 см, 15 см, 10 см. Сколько кирпичей необходимо для возведения стены? 	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B1B9AFE-240C-4356-82AD-19CF124F83AB}"/>
              </a:ext>
            </a:extLst>
          </p:cNvPr>
          <p:cNvSpPr/>
          <p:nvPr/>
        </p:nvSpPr>
        <p:spPr>
          <a:xfrm>
            <a:off x="2458546" y="870897"/>
            <a:ext cx="30880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200" b="1" dirty="0">
                <a:latin typeface="Arial" panose="020B0604020202020204" pitchFamily="34" charset="0"/>
              </a:rPr>
              <a:t>: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прям. пар.    кирпич: а</a:t>
            </a:r>
            <a:r>
              <a:rPr lang="ru-RU" sz="12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= 30 см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а = 30 м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2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15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см </a:t>
            </a:r>
          </a:p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40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см                                 с</a:t>
            </a:r>
            <a:r>
              <a:rPr lang="ru-RU" sz="12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= 10 см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с = 2 м                     Сколько кирпичей?</a:t>
            </a:r>
          </a:p>
          <a:p>
            <a:endParaRPr lang="ru-RU" sz="1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9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9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7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39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7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7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39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39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39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500"/>
                                        <p:tgtEl>
                                          <p:spTgt spid="39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500"/>
                                        <p:tgtEl>
                                          <p:spTgt spid="39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500"/>
                                        <p:tgtEl>
                                          <p:spTgt spid="39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500"/>
                                        <p:tgtEl>
                                          <p:spTgt spid="39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500"/>
                                        <p:tgtEl>
                                          <p:spTgt spid="39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39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500"/>
                                        <p:tgtEl>
                                          <p:spTgt spid="39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7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500"/>
                                        <p:tgtEl>
                                          <p:spTgt spid="39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7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97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500"/>
                                        <p:tgtEl>
                                          <p:spTgt spid="39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97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7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500"/>
                                        <p:tgtEl>
                                          <p:spTgt spid="39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7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7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500"/>
                                        <p:tgtEl>
                                          <p:spTgt spid="39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7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7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500"/>
                                        <p:tgtEl>
                                          <p:spTgt spid="39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97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500"/>
                                        <p:tgtEl>
                                          <p:spTgt spid="39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9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500"/>
                                        <p:tgtEl>
                                          <p:spTgt spid="39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9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9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500"/>
                                        <p:tgtEl>
                                          <p:spTgt spid="39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97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97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500"/>
                                        <p:tgtEl>
                                          <p:spTgt spid="39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7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97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7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500"/>
                                        <p:tgtEl>
                                          <p:spTgt spid="39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97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97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500"/>
                                        <p:tgtEl>
                                          <p:spTgt spid="39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8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97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97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500"/>
                                        <p:tgtEl>
                                          <p:spTgt spid="39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3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3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82" grpId="0" animBg="1"/>
      <p:bldP spid="397384" grpId="0" animBg="1"/>
      <p:bldP spid="397383" grpId="0" animBg="1"/>
      <p:bldP spid="397381" grpId="0" animBg="1"/>
      <p:bldP spid="397380" grpId="0" animBg="1"/>
      <p:bldP spid="397379" grpId="0" animBg="1"/>
      <p:bldP spid="397378" grpId="0" animBg="1"/>
      <p:bldP spid="397376" grpId="0" animBg="1"/>
      <p:bldP spid="397375" grpId="0" animBg="1"/>
      <p:bldP spid="397374" grpId="0" animBg="1"/>
      <p:bldP spid="397372" grpId="0" animBg="1"/>
      <p:bldP spid="397373" grpId="0" animBg="1"/>
      <p:bldP spid="397330" grpId="0" animBg="1"/>
      <p:bldP spid="397316" grpId="0" animBg="1"/>
      <p:bldP spid="397317" grpId="0" animBg="1"/>
      <p:bldP spid="397318" grpId="0" animBg="1"/>
      <p:bldP spid="397319" grpId="0" animBg="1"/>
      <p:bldP spid="397320" grpId="0" animBg="1"/>
      <p:bldP spid="397323" grpId="0" animBg="1"/>
      <p:bldP spid="397324" grpId="0" animBg="1"/>
      <p:bldP spid="397325" grpId="0" animBg="1"/>
      <p:bldP spid="397326" grpId="0" animBg="1"/>
      <p:bldP spid="397327" grpId="0" animBg="1"/>
      <p:bldP spid="397329" grpId="0" animBg="1"/>
      <p:bldP spid="397332" grpId="0" animBg="1"/>
      <p:bldP spid="397336" grpId="0" animBg="1"/>
      <p:bldP spid="397337" grpId="0" animBg="1"/>
      <p:bldP spid="397338" grpId="0" animBg="1"/>
      <p:bldP spid="397339" grpId="0" animBg="1"/>
      <p:bldP spid="397340" grpId="0" animBg="1"/>
      <p:bldP spid="397341" grpId="0" animBg="1"/>
      <p:bldP spid="397369" grpId="0"/>
      <p:bldP spid="397370" grpId="0"/>
      <p:bldP spid="3973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4B5EB2F-0213-4FCC-AC3B-F3FF6AD69418}"/>
                  </a:ext>
                </a:extLst>
              </p:cNvPr>
              <p:cNvSpPr/>
              <p:nvPr/>
            </p:nvSpPr>
            <p:spPr>
              <a:xfrm>
                <a:off x="74943" y="1542580"/>
                <a:ext cx="4714544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atin typeface="Arial" panose="020B0604020202020204" pitchFamily="34" charset="0"/>
                  </a:rPr>
                  <a:t>Решение: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1)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6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стены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= a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  <a:endParaRPr lang="en-US" sz="16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3000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40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200 = 24 000 000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(см</a:t>
                </a:r>
                <a:r>
                  <a:rPr lang="ru-RU" sz="1600" b="1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  </a:t>
                </a: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2)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6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кирпича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= a</a:t>
                </a:r>
                <a:r>
                  <a:rPr lang="ru-RU" sz="16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ru-RU" sz="16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sz="1600" b="1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</a:t>
                </a:r>
                <a:endParaRPr lang="en-US" sz="16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30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15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 = 4 500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(см</a:t>
                </a:r>
                <a:r>
                  <a:rPr lang="ru-RU" sz="1600" b="1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3) 24000000 : 4500 =240000 : 45 = 5333(ост.15)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5334 кирпича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4B5EB2F-0213-4FCC-AC3B-F3FF6AD694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3" y="1542580"/>
                <a:ext cx="4714544" cy="1569660"/>
              </a:xfrm>
              <a:prstGeom prst="rect">
                <a:avLst/>
              </a:prstGeom>
              <a:blipFill>
                <a:blip r:embed="rId3"/>
                <a:stretch>
                  <a:fillRect l="-646" t="-1163" b="-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0272FAD-DDEC-4B18-9190-83D9F05947DF}"/>
              </a:ext>
            </a:extLst>
          </p:cNvPr>
          <p:cNvSpPr/>
          <p:nvPr/>
        </p:nvSpPr>
        <p:spPr>
          <a:xfrm>
            <a:off x="168900" y="498763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прям. пар.    кирпич: а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30 см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 = 30 м = 3000 см                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15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см 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40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см                                 с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10 см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 = 2 м = 200 см          Сколько кирпичей?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CE1A9B-6A97-40FF-9C5A-69DAC7DE2666}"/>
              </a:ext>
            </a:extLst>
          </p:cNvPr>
          <p:cNvSpPr/>
          <p:nvPr/>
        </p:nvSpPr>
        <p:spPr>
          <a:xfrm>
            <a:off x="4251008" y="606524"/>
            <a:ext cx="144302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240000  45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225        5333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 150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 135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   150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   135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      150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      135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        15</a:t>
            </a:r>
          </a:p>
          <a:p>
            <a:pPr marL="342900" indent="-342900">
              <a:buAutoNum type="arabicPlain" startAt="225"/>
            </a:pPr>
            <a:endParaRPr lang="ru-RU" b="1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E565DB9-D772-4F22-A713-CAE09B23F5EF}"/>
              </a:ext>
            </a:extLst>
          </p:cNvPr>
          <p:cNvCxnSpPr>
            <a:cxnSpLocks/>
          </p:cNvCxnSpPr>
          <p:nvPr/>
        </p:nvCxnSpPr>
        <p:spPr>
          <a:xfrm flipH="1">
            <a:off x="5112731" y="8604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D9B3E4E-5351-45E2-8DBA-3072905CF860}"/>
              </a:ext>
            </a:extLst>
          </p:cNvPr>
          <p:cNvCxnSpPr>
            <a:cxnSpLocks/>
          </p:cNvCxnSpPr>
          <p:nvPr/>
        </p:nvCxnSpPr>
        <p:spPr>
          <a:xfrm flipH="1">
            <a:off x="4689287" y="26130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F8EB5DF-F665-40A2-ACD4-D3A0FFF83150}"/>
              </a:ext>
            </a:extLst>
          </p:cNvPr>
          <p:cNvCxnSpPr>
            <a:cxnSpLocks/>
          </p:cNvCxnSpPr>
          <p:nvPr/>
        </p:nvCxnSpPr>
        <p:spPr>
          <a:xfrm flipH="1">
            <a:off x="4587547" y="20796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ED9D7B9-A430-42D6-8C3C-DFFDE04179F8}"/>
              </a:ext>
            </a:extLst>
          </p:cNvPr>
          <p:cNvCxnSpPr>
            <a:cxnSpLocks/>
          </p:cNvCxnSpPr>
          <p:nvPr/>
        </p:nvCxnSpPr>
        <p:spPr>
          <a:xfrm flipH="1">
            <a:off x="4470385" y="1606793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D785B58-15BE-4A3B-9CD4-43DE7A73C987}"/>
              </a:ext>
            </a:extLst>
          </p:cNvPr>
          <p:cNvCxnSpPr>
            <a:cxnSpLocks/>
          </p:cNvCxnSpPr>
          <p:nvPr/>
        </p:nvCxnSpPr>
        <p:spPr>
          <a:xfrm flipH="1">
            <a:off x="4319791" y="1165225"/>
            <a:ext cx="79041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7737B417-500B-44BB-B9C1-F9C7D3075F2C}"/>
              </a:ext>
            </a:extLst>
          </p:cNvPr>
          <p:cNvCxnSpPr>
            <a:cxnSpLocks/>
          </p:cNvCxnSpPr>
          <p:nvPr/>
        </p:nvCxnSpPr>
        <p:spPr>
          <a:xfrm flipH="1" flipV="1">
            <a:off x="5110204" y="662186"/>
            <a:ext cx="2528" cy="50303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D127645-A4C2-4560-A486-E31C7D1205F4}"/>
                  </a:ext>
                </a:extLst>
              </p:cNvPr>
              <p:cNvSpPr txBox="1"/>
              <p:nvPr/>
            </p:nvSpPr>
            <p:spPr>
              <a:xfrm>
                <a:off x="4246935" y="1247510"/>
                <a:ext cx="24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D127645-A4C2-4560-A486-E31C7D120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935" y="1247510"/>
                <a:ext cx="242053" cy="276999"/>
              </a:xfrm>
              <a:prstGeom prst="rect">
                <a:avLst/>
              </a:prstGeom>
              <a:blipFill>
                <a:blip r:embed="rId4"/>
                <a:stretch>
                  <a:fillRect l="-2564" r="-2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3FD615-4927-4666-8139-31FE9E228BF6}"/>
                  </a:ext>
                </a:extLst>
              </p:cNvPr>
              <p:cNvSpPr txBox="1"/>
              <p:nvPr/>
            </p:nvSpPr>
            <p:spPr>
              <a:xfrm>
                <a:off x="4577958" y="2204572"/>
                <a:ext cx="24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3FD615-4927-4666-8139-31FE9E228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958" y="2204572"/>
                <a:ext cx="242053" cy="276999"/>
              </a:xfrm>
              <a:prstGeom prst="rect">
                <a:avLst/>
              </a:prstGeom>
              <a:blipFill>
                <a:blip r:embed="rId5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5FE880-E5D9-4A26-A551-A3CE388CC49D}"/>
                  </a:ext>
                </a:extLst>
              </p:cNvPr>
              <p:cNvSpPr txBox="1"/>
              <p:nvPr/>
            </p:nvSpPr>
            <p:spPr>
              <a:xfrm>
                <a:off x="4391571" y="1702560"/>
                <a:ext cx="24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5FE880-E5D9-4A26-A551-A3CE388CC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571" y="1702560"/>
                <a:ext cx="242053" cy="276999"/>
              </a:xfrm>
              <a:prstGeom prst="rect">
                <a:avLst/>
              </a:prstGeom>
              <a:blipFill>
                <a:blip r:embed="rId6"/>
                <a:stretch>
                  <a:fillRect r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6F53A69-538A-4751-86B5-41F6DF3B43B5}"/>
                  </a:ext>
                </a:extLst>
              </p:cNvPr>
              <p:cNvSpPr txBox="1"/>
              <p:nvPr/>
            </p:nvSpPr>
            <p:spPr>
              <a:xfrm>
                <a:off x="4129981" y="759690"/>
                <a:ext cx="24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6F53A69-538A-4751-86B5-41F6DF3B4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981" y="759690"/>
                <a:ext cx="242053" cy="276999"/>
              </a:xfrm>
              <a:prstGeom prst="rect">
                <a:avLst/>
              </a:prstGeom>
              <a:blipFill>
                <a:blip r:embed="rId7"/>
                <a:stretch>
                  <a:fillRect r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0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B9B384-DBFD-4FE6-AD4A-1ACCE0C55A0C}"/>
              </a:ext>
            </a:extLst>
          </p:cNvPr>
          <p:cNvSpPr/>
          <p:nvPr/>
        </p:nvSpPr>
        <p:spPr>
          <a:xfrm>
            <a:off x="168642" y="539277"/>
            <a:ext cx="54316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295.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Измерения прямоугольного параллелепипеда равны: а) 3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, 4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и 6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; б) 12 см, 2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и 3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; </a:t>
            </a:r>
            <a:endParaRPr lang="en-US" sz="1600" b="1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>
                <a:solidFill>
                  <a:srgbClr val="211D1E"/>
                </a:solidFill>
                <a:latin typeface="Arial" panose="020B0604020202020204" pitchFamily="34" charset="0"/>
              </a:rPr>
              <a:t>в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) 6 м, 40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и 2 м. Найдите объем прямоугольного параллелепипеда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296.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Измерения прямоугольного параллелепипеда равны 6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, 12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и 17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площадь поверхности параллелепипеда.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297.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Нужно покрасить куб с ребром 25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Какая площадь поверхности будет окрашена? </a:t>
            </a:r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48712E4-5179-4F45-B00B-8D272886B5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05" t="5140" r="3326" b="60369"/>
          <a:stretch/>
        </p:blipFill>
        <p:spPr>
          <a:xfrm>
            <a:off x="296315" y="782886"/>
            <a:ext cx="5044341" cy="122187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EDD90E1-CBE7-4A2E-A2B4-DC05D71DF5D4}"/>
              </a:ext>
            </a:extLst>
          </p:cNvPr>
          <p:cNvSpPr/>
          <p:nvPr/>
        </p:nvSpPr>
        <p:spPr>
          <a:xfrm>
            <a:off x="369887" y="452368"/>
            <a:ext cx="40322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303. Найдите объем фигур на рис. 7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C49CC5C-FC49-410F-94B0-5E7A45F2E8D2}"/>
              </a:ext>
            </a:extLst>
          </p:cNvPr>
          <p:cNvSpPr/>
          <p:nvPr/>
        </p:nvSpPr>
        <p:spPr>
          <a:xfrm>
            <a:off x="293687" y="1913023"/>
            <a:ext cx="2743200" cy="234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BBA0989-CF12-4C31-B547-3BF801C3C9C9}"/>
              </a:ext>
            </a:extLst>
          </p:cNvPr>
          <p:cNvSpPr/>
          <p:nvPr/>
        </p:nvSpPr>
        <p:spPr>
          <a:xfrm>
            <a:off x="130744" y="2154630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1) V =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18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E17966-4486-4B31-9C67-30D8D4DD1D50}"/>
              </a:ext>
            </a:extLst>
          </p:cNvPr>
          <p:cNvSpPr/>
          <p:nvPr/>
        </p:nvSpPr>
        <p:spPr>
          <a:xfrm>
            <a:off x="1797243" y="2179039"/>
            <a:ext cx="1619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) V =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20 мм</a:t>
            </a:r>
            <a:r>
              <a:rPr lang="ru-RU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CEC5C92-5643-4C5C-99C7-831AF9DBEF9D}"/>
              </a:ext>
            </a:extLst>
          </p:cNvPr>
          <p:cNvSpPr/>
          <p:nvPr/>
        </p:nvSpPr>
        <p:spPr>
          <a:xfrm>
            <a:off x="3416597" y="2166888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3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) V =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 36 дм</a:t>
            </a:r>
            <a:r>
              <a:rPr lang="ru-RU" b="1" baseline="30000" dirty="0">
                <a:solidFill>
                  <a:srgbClr val="00B050"/>
                </a:solidFill>
                <a:latin typeface="Arial" panose="020B0604020202020204" pitchFamily="34" charset="0"/>
              </a:rPr>
              <a:t>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B86B399-808E-4593-967F-A982CC85BE3F}"/>
              </a:ext>
            </a:extLst>
          </p:cNvPr>
          <p:cNvSpPr/>
          <p:nvPr/>
        </p:nvSpPr>
        <p:spPr>
          <a:xfrm>
            <a:off x="1804076" y="2667609"/>
            <a:ext cx="14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</a:rPr>
              <a:t>) V =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</a:rPr>
              <a:t> 20 м</a:t>
            </a:r>
            <a:r>
              <a:rPr lang="ru-RU" b="1" baseline="30000" dirty="0">
                <a:solidFill>
                  <a:srgbClr val="FFC000"/>
                </a:solidFill>
                <a:latin typeface="Arial" panose="020B0604020202020204" pitchFamily="34" charset="0"/>
              </a:rPr>
              <a:t>3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8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48712E4-5179-4F45-B00B-8D272886B5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08" t="49544" r="8590"/>
          <a:stretch/>
        </p:blipFill>
        <p:spPr>
          <a:xfrm>
            <a:off x="1801865" y="602377"/>
            <a:ext cx="3784405" cy="11285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64D8E0-7997-4E47-93BE-168B5543B701}"/>
              </a:ext>
            </a:extLst>
          </p:cNvPr>
          <p:cNvSpPr/>
          <p:nvPr/>
        </p:nvSpPr>
        <p:spPr>
          <a:xfrm>
            <a:off x="58690" y="349100"/>
            <a:ext cx="5579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304.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По размерам помещения, изображенного на рисунке, найдите площади пола и стен, а также объем самого помещения. </a:t>
            </a:r>
            <a:endParaRPr lang="ru-RU" sz="1200" b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34A4290-2E9E-4422-9F70-A1018E95768E}"/>
              </a:ext>
            </a:extLst>
          </p:cNvPr>
          <p:cNvSpPr/>
          <p:nvPr/>
        </p:nvSpPr>
        <p:spPr>
          <a:xfrm>
            <a:off x="72740" y="864890"/>
            <a:ext cx="19811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: прям. пар.</a:t>
            </a:r>
          </a:p>
          <a:p>
            <a:pPr>
              <a:spcBef>
                <a:spcPct val="0"/>
              </a:spcBef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а) а = 4 м</a:t>
            </a:r>
          </a:p>
          <a:p>
            <a:pPr>
              <a:spcBef>
                <a:spcPct val="0"/>
              </a:spcBef>
            </a:pPr>
            <a:r>
              <a:rPr lang="en-US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3 м</a:t>
            </a:r>
          </a:p>
          <a:p>
            <a:pPr>
              <a:spcBef>
                <a:spcPct val="0"/>
              </a:spcBef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 = 3 м</a:t>
            </a:r>
          </a:p>
          <a:p>
            <a:pPr>
              <a:spcBef>
                <a:spcPct val="0"/>
              </a:spcBef>
            </a:pPr>
            <a:r>
              <a:rPr lang="en-US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пола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? м</a:t>
            </a:r>
            <a:r>
              <a:rPr lang="ru-RU" altLang="ru-RU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стен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? м</a:t>
            </a:r>
            <a:r>
              <a:rPr lang="ru-RU" altLang="ru-RU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V -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? м</a:t>
            </a:r>
            <a:r>
              <a:rPr lang="en-US" altLang="ru-RU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703F065-FF12-4524-A796-6C1F29B2704C}"/>
              </a:ext>
            </a:extLst>
          </p:cNvPr>
          <p:cNvSpPr/>
          <p:nvPr/>
        </p:nvSpPr>
        <p:spPr>
          <a:xfrm>
            <a:off x="2394614" y="15462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D60444A-27CF-400B-98D0-2B2D00216977}"/>
              </a:ext>
            </a:extLst>
          </p:cNvPr>
          <p:cNvSpPr/>
          <p:nvPr/>
        </p:nvSpPr>
        <p:spPr>
          <a:xfrm>
            <a:off x="3933754" y="150385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C8447CF-7E5D-415D-AD5A-A46AC65C5A7F}"/>
              </a:ext>
            </a:extLst>
          </p:cNvPr>
          <p:cNvSpPr/>
          <p:nvPr/>
        </p:nvSpPr>
        <p:spPr>
          <a:xfrm>
            <a:off x="3338015" y="145389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238C717-0270-4B91-9685-FE3D76F52B08}"/>
              </a:ext>
            </a:extLst>
          </p:cNvPr>
          <p:cNvSpPr/>
          <p:nvPr/>
        </p:nvSpPr>
        <p:spPr>
          <a:xfrm>
            <a:off x="5226442" y="150163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38ACE30-DD5E-49BB-8D92-AEA44BE335C4}"/>
              </a:ext>
            </a:extLst>
          </p:cNvPr>
          <p:cNvSpPr/>
          <p:nvPr/>
        </p:nvSpPr>
        <p:spPr>
          <a:xfrm>
            <a:off x="3025181" y="10484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3BFBBD1-E408-4B8B-944E-70D6FC1AB55C}"/>
              </a:ext>
            </a:extLst>
          </p:cNvPr>
          <p:cNvSpPr/>
          <p:nvPr/>
        </p:nvSpPr>
        <p:spPr>
          <a:xfrm>
            <a:off x="4806391" y="100991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561BE298-0954-4CD4-A21E-CD08EC0CBBED}"/>
                  </a:ext>
                </a:extLst>
              </p:cNvPr>
              <p:cNvSpPr/>
              <p:nvPr/>
            </p:nvSpPr>
            <p:spPr>
              <a:xfrm>
                <a:off x="1830771" y="1740601"/>
                <a:ext cx="3746795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altLang="ru-RU" sz="14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пола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alt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altLang="ru-RU" sz="14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14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12 (м</m:t>
                    </m:r>
                    <m:r>
                      <m:rPr>
                        <m:nor/>
                      </m:rPr>
                      <a:rPr lang="ru-RU" sz="1400" b="1" i="0" baseline="300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ru-RU" sz="14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altLang="ru-RU" sz="14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стен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alt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+ 2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𝐛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alt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с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+ 2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b="1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altLang="ru-RU" sz="14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стен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24 + 18 = 42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м</m:t>
                    </m:r>
                    <m:r>
                      <m:rPr>
                        <m:nor/>
                      </m:rPr>
                      <a:rPr lang="ru-RU" sz="1400" b="1" baseline="30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V = 4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1400" b="1" dirty="0">
                    <a:latin typeface="Arial" panose="020B0604020202020204" pitchFamily="34" charset="0"/>
                  </a:rPr>
                  <a:t> (м</a:t>
                </a:r>
                <a:r>
                  <a:rPr lang="ru-RU" sz="1400" b="1" baseline="30000" dirty="0"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latin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561BE298-0954-4CD4-A21E-CD08EC0CBB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771" y="1740601"/>
                <a:ext cx="3746795" cy="1384995"/>
              </a:xfrm>
              <a:prstGeom prst="rect">
                <a:avLst/>
              </a:prstGeom>
              <a:blipFill>
                <a:blip r:embed="rId4"/>
                <a:stretch>
                  <a:fillRect l="-488" t="-881" b="-3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02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BE5C7B7-4982-43BF-8FDA-6BDACBB67E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33" r="5570"/>
          <a:stretch/>
        </p:blipFill>
        <p:spPr>
          <a:xfrm>
            <a:off x="369887" y="803584"/>
            <a:ext cx="5105400" cy="122975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1D7242-33E9-40F6-BF6C-80724D4C1BDF}"/>
              </a:ext>
            </a:extLst>
          </p:cNvPr>
          <p:cNvSpPr/>
          <p:nvPr/>
        </p:nvSpPr>
        <p:spPr>
          <a:xfrm>
            <a:off x="185898" y="409053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288. Найдите объемы прямоугольных параллелепипедов на рисунках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840821B-D059-4F29-A1AD-22B8FC52E48E}"/>
              </a:ext>
            </a:extLst>
          </p:cNvPr>
          <p:cNvSpPr/>
          <p:nvPr/>
        </p:nvSpPr>
        <p:spPr>
          <a:xfrm>
            <a:off x="293687" y="2002906"/>
            <a:ext cx="1904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прям. пар.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г) а = 15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b</a:t>
            </a:r>
            <a:r>
              <a:rPr lang="ru-RU" sz="1400" b="1" dirty="0">
                <a:latin typeface="Arial" panose="020B0604020202020204" pitchFamily="34" charset="0"/>
              </a:rPr>
              <a:t> =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1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м = 10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с = 3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V</a:t>
            </a:r>
            <a:r>
              <a:rPr lang="ru-RU" sz="1400" b="1" dirty="0">
                <a:latin typeface="Arial" panose="020B0604020202020204" pitchFamily="34" charset="0"/>
              </a:rPr>
              <a:t> - ? дм</a:t>
            </a:r>
            <a:r>
              <a:rPr lang="ru-RU" sz="1400" b="1" baseline="30000" dirty="0">
                <a:latin typeface="Arial" panose="020B0604020202020204" pitchFamily="34" charset="0"/>
              </a:rPr>
              <a:t>3</a:t>
            </a:r>
            <a:endParaRPr lang="ru-RU" sz="1400" b="1" dirty="0">
              <a:latin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15D154F-8951-4218-AEE6-CA568C64B930}"/>
              </a:ext>
            </a:extLst>
          </p:cNvPr>
          <p:cNvSpPr/>
          <p:nvPr/>
        </p:nvSpPr>
        <p:spPr>
          <a:xfrm>
            <a:off x="2008188" y="1999351"/>
            <a:ext cx="1904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прям. пар.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д) а = 5 м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b</a:t>
            </a:r>
            <a:r>
              <a:rPr lang="ru-RU" sz="1400" b="1" dirty="0">
                <a:latin typeface="Arial" panose="020B0604020202020204" pitchFamily="34" charset="0"/>
              </a:rPr>
              <a:t> =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30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r>
              <a:rPr lang="ru-RU" sz="1400" b="1" dirty="0">
                <a:latin typeface="Arial" panose="020B0604020202020204" pitchFamily="34" charset="0"/>
              </a:rPr>
              <a:t> = 3м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с = 3 м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V</a:t>
            </a:r>
            <a:r>
              <a:rPr lang="ru-RU" sz="1400" b="1" dirty="0">
                <a:latin typeface="Arial" panose="020B0604020202020204" pitchFamily="34" charset="0"/>
              </a:rPr>
              <a:t> - ? м</a:t>
            </a:r>
            <a:r>
              <a:rPr lang="ru-RU" sz="1400" b="1" baseline="30000" dirty="0">
                <a:latin typeface="Arial" panose="020B0604020202020204" pitchFamily="34" charset="0"/>
              </a:rPr>
              <a:t>3</a:t>
            </a:r>
            <a:endParaRPr lang="ru-RU" sz="14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72FC3CB-1A34-49D8-9CC9-3F1B2FE599CF}"/>
              </a:ext>
            </a:extLst>
          </p:cNvPr>
          <p:cNvSpPr/>
          <p:nvPr/>
        </p:nvSpPr>
        <p:spPr>
          <a:xfrm>
            <a:off x="3889089" y="2006091"/>
            <a:ext cx="1904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прям. пар.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е) а = 5 м = 50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b</a:t>
            </a:r>
            <a:r>
              <a:rPr lang="ru-RU" sz="1400" b="1" dirty="0">
                <a:latin typeface="Arial" panose="020B0604020202020204" pitchFamily="34" charset="0"/>
              </a:rPr>
              <a:t> =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82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с = 3 м = 30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V</a:t>
            </a:r>
            <a:r>
              <a:rPr lang="ru-RU" sz="1400" b="1" dirty="0">
                <a:latin typeface="Arial" panose="020B0604020202020204" pitchFamily="34" charset="0"/>
              </a:rPr>
              <a:t> - ? дм</a:t>
            </a:r>
            <a:r>
              <a:rPr lang="ru-RU" sz="1400" b="1" baseline="30000" dirty="0">
                <a:latin typeface="Arial" panose="020B0604020202020204" pitchFamily="34" charset="0"/>
              </a:rPr>
              <a:t>3</a:t>
            </a:r>
            <a:endParaRPr lang="ru-RU" sz="1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4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39B58D1-845C-434B-9544-7F3D7979ACBF}"/>
                  </a:ext>
                </a:extLst>
              </p:cNvPr>
              <p:cNvSpPr/>
              <p:nvPr/>
            </p:nvSpPr>
            <p:spPr>
              <a:xfrm>
                <a:off x="0" y="479425"/>
                <a:ext cx="2122487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Дано</a:t>
                </a:r>
                <a:r>
                  <a:rPr lang="ru-RU" sz="1400" b="1" dirty="0">
                    <a:latin typeface="Arial" panose="020B0604020202020204" pitchFamily="34" charset="0"/>
                  </a:rPr>
                  <a:t>: прям. пар.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г) а = 15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b</a:t>
                </a:r>
                <a:r>
                  <a:rPr lang="ru-RU" sz="1400" b="1" dirty="0">
                    <a:latin typeface="Arial" panose="020B0604020202020204" pitchFamily="34" charset="0"/>
                  </a:rPr>
                  <a:t> =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1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м = 10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с = 3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latin typeface="Arial" panose="020B0604020202020204" pitchFamily="34" charset="0"/>
                  </a:rPr>
                  <a:t> - ? дм</a:t>
                </a:r>
                <a:r>
                  <a:rPr lang="ru-RU" sz="1400" b="1" baseline="30000" dirty="0">
                    <a:latin typeface="Arial" panose="020B0604020202020204" pitchFamily="34" charset="0"/>
                  </a:rPr>
                  <a:t>3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15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450 (дм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Ответ: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450 дм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39B58D1-845C-434B-9544-7F3D7979AC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9425"/>
                <a:ext cx="2122487" cy="2677656"/>
              </a:xfrm>
              <a:prstGeom prst="rect">
                <a:avLst/>
              </a:prstGeom>
              <a:blipFill>
                <a:blip r:embed="rId3"/>
                <a:stretch>
                  <a:fillRect l="-862" t="-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3E038B6-0185-4035-8D6C-A30CFECC6D94}"/>
                  </a:ext>
                </a:extLst>
              </p:cNvPr>
              <p:cNvSpPr/>
              <p:nvPr/>
            </p:nvSpPr>
            <p:spPr>
              <a:xfrm>
                <a:off x="1665287" y="510268"/>
                <a:ext cx="1904999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Дано</a:t>
                </a:r>
                <a:r>
                  <a:rPr lang="ru-RU" sz="1400" b="1" dirty="0">
                    <a:latin typeface="Arial" panose="020B0604020202020204" pitchFamily="34" charset="0"/>
                  </a:rPr>
                  <a:t>: прям. пар.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д) а = 5 м</a:t>
                </a: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b</a:t>
                </a:r>
                <a:r>
                  <a:rPr lang="ru-RU" sz="1400" b="1" dirty="0">
                    <a:latin typeface="Arial" panose="020B0604020202020204" pitchFamily="34" charset="0"/>
                  </a:rPr>
                  <a:t> =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30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дм</a:t>
                </a:r>
                <a:r>
                  <a:rPr lang="ru-RU" sz="1400" b="1" dirty="0">
                    <a:latin typeface="Arial" panose="020B0604020202020204" pitchFamily="34" charset="0"/>
                  </a:rPr>
                  <a:t> = 3м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с = 3 м</a:t>
                </a: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latin typeface="Arial" panose="020B0604020202020204" pitchFamily="34" charset="0"/>
                  </a:rPr>
                  <a:t> - ? м</a:t>
                </a:r>
                <a:r>
                  <a:rPr lang="ru-RU" sz="1400" b="1" baseline="30000" dirty="0">
                    <a:latin typeface="Arial" panose="020B0604020202020204" pitchFamily="34" charset="0"/>
                  </a:rPr>
                  <a:t>3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45 (м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Ответ: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45 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endParaRPr lang="ru-RU" sz="14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3E038B6-0185-4035-8D6C-A30CFECC6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287" y="510268"/>
                <a:ext cx="1904999" cy="2462213"/>
              </a:xfrm>
              <a:prstGeom prst="rect">
                <a:avLst/>
              </a:prstGeom>
              <a:blipFill>
                <a:blip r:embed="rId4"/>
                <a:stretch>
                  <a:fillRect l="-958" t="-495" r="-3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5A26DFA6-8351-44F2-B5BE-B235886F20B2}"/>
                  </a:ext>
                </a:extLst>
              </p:cNvPr>
              <p:cNvSpPr/>
              <p:nvPr/>
            </p:nvSpPr>
            <p:spPr>
              <a:xfrm>
                <a:off x="3455361" y="409053"/>
                <a:ext cx="2312025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Дано</a:t>
                </a:r>
                <a:r>
                  <a:rPr lang="ru-RU" sz="1400" b="1" dirty="0">
                    <a:latin typeface="Arial" panose="020B0604020202020204" pitchFamily="34" charset="0"/>
                  </a:rPr>
                  <a:t>: прям. пар.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е) а = 5 м = 50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b</a:t>
                </a:r>
                <a:r>
                  <a:rPr lang="ru-RU" sz="1400" b="1" dirty="0">
                    <a:latin typeface="Arial" panose="020B0604020202020204" pitchFamily="34" charset="0"/>
                  </a:rPr>
                  <a:t> =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82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с = 3 м = 30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latin typeface="Arial" panose="020B0604020202020204" pitchFamily="34" charset="0"/>
                  </a:rPr>
                  <a:t> - ? дм</a:t>
                </a:r>
                <a:r>
                  <a:rPr lang="ru-RU" sz="1400" b="1" baseline="30000" dirty="0">
                    <a:latin typeface="Arial" panose="020B0604020202020204" pitchFamily="34" charset="0"/>
                  </a:rPr>
                  <a:t>3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50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82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30 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123 000 (дм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= 123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Ответ: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123 000 дм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123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endParaRPr lang="ru-RU" sz="1400" b="1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5A26DFA6-8351-44F2-B5BE-B235886F20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361" y="409053"/>
                <a:ext cx="2312025" cy="2677656"/>
              </a:xfrm>
              <a:prstGeom prst="rect">
                <a:avLst/>
              </a:prstGeom>
              <a:blipFill>
                <a:blip r:embed="rId5"/>
                <a:stretch>
                  <a:fillRect l="-792" t="-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67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9C116FB-13D8-4B2B-9AED-96299066B769}"/>
              </a:ext>
            </a:extLst>
          </p:cNvPr>
          <p:cNvSpPr/>
          <p:nvPr/>
        </p:nvSpPr>
        <p:spPr>
          <a:xfrm>
            <a:off x="65089" y="355112"/>
            <a:ext cx="57038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298.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Нужно вырыть яму в форме прямоугольного параллелепипеда длиною в 21 м, шириною в 13 м и глубиною в 3 м. Какой объем почвы будет при этом вырыт? </a:t>
            </a:r>
            <a:endParaRPr lang="ru-RU" sz="1400" b="1" dirty="0"/>
          </a:p>
        </p:txBody>
      </p:sp>
      <p:pic>
        <p:nvPicPr>
          <p:cNvPr id="1028" name="Picture 4" descr="Дачный туалет своими руками: 48 чертежей + фото">
            <a:extLst>
              <a:ext uri="{FF2B5EF4-FFF2-40B4-BE49-F238E27FC236}">
                <a16:creationId xmlns:a16="http://schemas.microsoft.com/office/drawing/2014/main" id="{AA880AEA-B12D-46ED-BA24-A464500DF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7" y="1156188"/>
            <a:ext cx="1580499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C6BA515-7135-4F6C-8985-A588441371FA}"/>
              </a:ext>
            </a:extLst>
          </p:cNvPr>
          <p:cNvSpPr/>
          <p:nvPr/>
        </p:nvSpPr>
        <p:spPr>
          <a:xfrm>
            <a:off x="26495" y="1327446"/>
            <a:ext cx="1828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прям. пар.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а = 21 м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b</a:t>
            </a:r>
            <a:r>
              <a:rPr lang="ru-RU" sz="1400" b="1" dirty="0">
                <a:latin typeface="Arial" panose="020B0604020202020204" pitchFamily="34" charset="0"/>
              </a:rPr>
              <a:t> =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13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м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с = 3 м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V</a:t>
            </a:r>
            <a:r>
              <a:rPr lang="ru-RU" sz="1400" b="1" dirty="0">
                <a:latin typeface="Arial" panose="020B0604020202020204" pitchFamily="34" charset="0"/>
              </a:rPr>
              <a:t> - ? м</a:t>
            </a:r>
            <a:r>
              <a:rPr lang="ru-RU" sz="1400" b="1" baseline="30000" dirty="0">
                <a:latin typeface="Arial" panose="020B0604020202020204" pitchFamily="34" charset="0"/>
              </a:rPr>
              <a:t>3</a:t>
            </a:r>
            <a:endParaRPr lang="ru-RU" sz="1400" b="1" dirty="0">
              <a:latin typeface="Arial" panose="020B0604020202020204" pitchFamily="34" charset="0"/>
            </a:endParaRPr>
          </a:p>
          <a:p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6023B9B-67D6-4F5C-9E7B-352B0893C15A}"/>
                  </a:ext>
                </a:extLst>
              </p:cNvPr>
              <p:cNvSpPr/>
              <p:nvPr/>
            </p:nvSpPr>
            <p:spPr>
              <a:xfrm>
                <a:off x="1706706" y="1327446"/>
                <a:ext cx="2438400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13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 819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</a:t>
                </a:r>
              </a:p>
              <a:p>
                <a:endParaRPr lang="ru-RU" sz="1400" b="1" dirty="0"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</a:rPr>
                  <a:t>Ответ: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819 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6023B9B-67D6-4F5C-9E7B-352B0893C1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706" y="1327446"/>
                <a:ext cx="2438400" cy="1446550"/>
              </a:xfrm>
              <a:prstGeom prst="rect">
                <a:avLst/>
              </a:prstGeom>
              <a:blipFill>
                <a:blip r:embed="rId4"/>
                <a:stretch>
                  <a:fillRect l="-1500" t="-844" b="-4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98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B22433-17EA-4524-AD63-85AB5D735DF7}"/>
              </a:ext>
            </a:extLst>
          </p:cNvPr>
          <p:cNvSpPr/>
          <p:nvPr/>
        </p:nvSpPr>
        <p:spPr>
          <a:xfrm>
            <a:off x="103187" y="405045"/>
            <a:ext cx="5562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299.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Деревянная доска имеет длину – 8 м, ширину – 3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и толщину - 30 см. Масса 1 дм³ доски равна 650 г. Найдите массу всей доски. </a:t>
            </a:r>
          </a:p>
        </p:txBody>
      </p:sp>
      <p:pic>
        <p:nvPicPr>
          <p:cNvPr id="1028" name="Picture 4" descr="Изготовление кровати своими руками – Как сделать кровать своими руками из  дерева — Компания «Труд» Тула — строительный склад-магазин">
            <a:extLst>
              <a:ext uri="{FF2B5EF4-FFF2-40B4-BE49-F238E27FC236}">
                <a16:creationId xmlns:a16="http://schemas.microsoft.com/office/drawing/2014/main" id="{260F6935-5599-4FFA-BFE1-AD09AAEAF2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r="36666"/>
          <a:stretch/>
        </p:blipFill>
        <p:spPr bwMode="auto">
          <a:xfrm rot="4878038">
            <a:off x="4264821" y="892631"/>
            <a:ext cx="1201733" cy="1219200"/>
          </a:xfrm>
          <a:prstGeom prst="flowChartInputOutpu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44B264F-0291-49AB-9105-450E3EBF1E8C}"/>
              </a:ext>
            </a:extLst>
          </p:cNvPr>
          <p:cNvSpPr/>
          <p:nvPr/>
        </p:nvSpPr>
        <p:spPr>
          <a:xfrm>
            <a:off x="103187" y="1143709"/>
            <a:ext cx="18287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прям. пар.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а = 8 м = 80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b</a:t>
            </a:r>
            <a:r>
              <a:rPr lang="ru-RU" sz="1400" b="1" dirty="0">
                <a:latin typeface="Arial" panose="020B0604020202020204" pitchFamily="34" charset="0"/>
              </a:rPr>
              <a:t> =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3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с = 30 см = 3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 дм³ доски - 650 г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V</a:t>
            </a:r>
            <a:r>
              <a:rPr lang="ru-RU" sz="1400" b="1" dirty="0">
                <a:latin typeface="Arial" panose="020B0604020202020204" pitchFamily="34" charset="0"/>
              </a:rPr>
              <a:t> - ? дм</a:t>
            </a:r>
            <a:r>
              <a:rPr lang="ru-RU" sz="1400" b="1" baseline="30000" dirty="0">
                <a:latin typeface="Arial" panose="020B0604020202020204" pitchFamily="34" charset="0"/>
              </a:rPr>
              <a:t>3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Масса доски - ? г</a:t>
            </a:r>
            <a:endParaRPr lang="ru-RU" sz="1400" b="1" dirty="0">
              <a:latin typeface="Arial" panose="020B0604020202020204" pitchFamily="34" charset="0"/>
            </a:endParaRPr>
          </a:p>
          <a:p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7E50197-9069-4A12-97B3-93F4ECD58D68}"/>
                  </a:ext>
                </a:extLst>
              </p:cNvPr>
              <p:cNvSpPr/>
              <p:nvPr/>
            </p:nvSpPr>
            <p:spPr>
              <a:xfrm>
                <a:off x="1834821" y="1150944"/>
                <a:ext cx="3030866" cy="1877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80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 720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(дм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720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650 = 468 000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(г)=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    468 (кг)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</a:rPr>
                  <a:t>Ответ: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Масса всей доски 468 кг 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7E50197-9069-4A12-97B3-93F4ECD58D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821" y="1150944"/>
                <a:ext cx="3030866" cy="1877437"/>
              </a:xfrm>
              <a:prstGeom prst="rect">
                <a:avLst/>
              </a:prstGeom>
              <a:blipFill>
                <a:blip r:embed="rId4"/>
                <a:stretch>
                  <a:fillRect l="-1207" t="-649" b="-32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81B993-D310-406E-901F-9983496119DB}"/>
              </a:ext>
            </a:extLst>
          </p:cNvPr>
          <p:cNvSpPr/>
          <p:nvPr/>
        </p:nvSpPr>
        <p:spPr>
          <a:xfrm>
            <a:off x="4771275" y="2003721"/>
            <a:ext cx="546945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   </a:t>
            </a:r>
            <a:r>
              <a:rPr lang="ru-RU" sz="1200" b="1" dirty="0">
                <a:latin typeface="Arial" panose="020B0604020202020204" pitchFamily="34" charset="0"/>
              </a:rPr>
              <a:t>72</a:t>
            </a:r>
            <a:endParaRPr lang="ru-RU" sz="1600" b="1" dirty="0">
              <a:latin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</a:rPr>
              <a:t>   </a:t>
            </a:r>
            <a:r>
              <a:rPr lang="ru-RU" sz="1200" b="1" dirty="0">
                <a:latin typeface="Arial" panose="020B0604020202020204" pitchFamily="34" charset="0"/>
              </a:rPr>
              <a:t>65</a:t>
            </a:r>
          </a:p>
          <a:p>
            <a:r>
              <a:rPr lang="ru-RU" sz="1200" b="1" dirty="0">
                <a:latin typeface="Arial" panose="020B0604020202020204" pitchFamily="34" charset="0"/>
              </a:rPr>
              <a:t>  360</a:t>
            </a:r>
          </a:p>
          <a:p>
            <a:r>
              <a:rPr lang="ru-RU" sz="1200" b="1" dirty="0">
                <a:latin typeface="Arial" panose="020B0604020202020204" pitchFamily="34" charset="0"/>
              </a:rPr>
              <a:t>432</a:t>
            </a:r>
          </a:p>
          <a:p>
            <a:r>
              <a:rPr lang="ru-RU" sz="1200" b="1" dirty="0">
                <a:latin typeface="Arial" panose="020B0604020202020204" pitchFamily="34" charset="0"/>
              </a:rPr>
              <a:t>4680</a:t>
            </a:r>
            <a:endParaRPr lang="ru-RU" sz="16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534E21-5E16-46E5-893F-A6694D63B6FF}"/>
                  </a:ext>
                </a:extLst>
              </p:cNvPr>
              <p:cNvSpPr txBox="1"/>
              <p:nvPr/>
            </p:nvSpPr>
            <p:spPr>
              <a:xfrm>
                <a:off x="4826739" y="2195622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534E21-5E16-46E5-893F-A6694D63B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739" y="2195622"/>
                <a:ext cx="218008" cy="276999"/>
              </a:xfrm>
              <a:prstGeom prst="rect">
                <a:avLst/>
              </a:prstGeom>
              <a:blipFill>
                <a:blip r:embed="rId5"/>
                <a:stretch>
                  <a:fillRect l="-19444" r="-16667" b="-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1804BCC-CDA5-4F89-93A5-8377B3F5BAB4}"/>
              </a:ext>
            </a:extLst>
          </p:cNvPr>
          <p:cNvCxnSpPr>
            <a:cxnSpLocks/>
          </p:cNvCxnSpPr>
          <p:nvPr/>
        </p:nvCxnSpPr>
        <p:spPr>
          <a:xfrm flipH="1">
            <a:off x="4816147" y="2921279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E9E806A-4E4A-4E21-90A3-2A6D5EF5EF12}"/>
              </a:ext>
            </a:extLst>
          </p:cNvPr>
          <p:cNvCxnSpPr>
            <a:cxnSpLocks/>
          </p:cNvCxnSpPr>
          <p:nvPr/>
        </p:nvCxnSpPr>
        <p:spPr>
          <a:xfrm flipH="1">
            <a:off x="4816147" y="2582663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1BCA77-F0CF-4424-9CA9-A8E417BD0309}"/>
                  </a:ext>
                </a:extLst>
              </p:cNvPr>
              <p:cNvSpPr txBox="1"/>
              <p:nvPr/>
            </p:nvSpPr>
            <p:spPr>
              <a:xfrm>
                <a:off x="4647120" y="2589898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1BCA77-F0CF-4424-9CA9-A8E417BD0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120" y="2589898"/>
                <a:ext cx="226023" cy="276999"/>
              </a:xfrm>
              <a:prstGeom prst="rect">
                <a:avLst/>
              </a:prstGeom>
              <a:blipFill>
                <a:blip r:embed="rId6"/>
                <a:stretch>
                  <a:fillRect l="-21622" r="-21622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631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E46E593-81EB-484C-95F5-80720C07BBC9}"/>
              </a:ext>
            </a:extLst>
          </p:cNvPr>
          <p:cNvSpPr/>
          <p:nvPr/>
        </p:nvSpPr>
        <p:spPr>
          <a:xfrm>
            <a:off x="0" y="329764"/>
            <a:ext cx="4103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300.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Длина конференц-зала формой в виде прямоугольного параллелепипеда равна 40 м, его ширина – 25 м, а объем – 6000 м³. Найдите его высоту. </a:t>
            </a:r>
          </a:p>
        </p:txBody>
      </p:sp>
      <p:pic>
        <p:nvPicPr>
          <p:cNvPr id="2050" name="Picture 2" descr="Конференция в аудитории Стоковое Фото">
            <a:extLst>
              <a:ext uri="{FF2B5EF4-FFF2-40B4-BE49-F238E27FC236}">
                <a16:creationId xmlns:a16="http://schemas.microsoft.com/office/drawing/2014/main" id="{CE02FB58-482C-4AB9-88F7-DAF9DA0B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234" y="437992"/>
            <a:ext cx="1524000" cy="150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6A6F7DA-D826-4AA4-9263-F0153F6CA947}"/>
              </a:ext>
            </a:extLst>
          </p:cNvPr>
          <p:cNvSpPr/>
          <p:nvPr/>
        </p:nvSpPr>
        <p:spPr>
          <a:xfrm>
            <a:off x="6022" y="1333264"/>
            <a:ext cx="18287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прям. пар.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 = 40 м </a:t>
            </a: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25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 </a:t>
            </a: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6000 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 - ? м</a:t>
            </a:r>
          </a:p>
          <a:p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CB8CEB6-07C1-4886-A9D2-75B6DA4E4A24}"/>
                  </a:ext>
                </a:extLst>
              </p:cNvPr>
              <p:cNvSpPr/>
              <p:nvPr/>
            </p:nvSpPr>
            <p:spPr>
              <a:xfrm>
                <a:off x="1630740" y="1313981"/>
                <a:ext cx="4031493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V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: (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6000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: (40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= 6000 : 1000 = 6 (м)  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</a:rPr>
                  <a:t>Ответ: высота зала с = 6 м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CB8CEB6-07C1-4886-A9D2-75B6DA4E4A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740" y="1313981"/>
                <a:ext cx="4031493" cy="1569660"/>
              </a:xfrm>
              <a:prstGeom prst="rect">
                <a:avLst/>
              </a:prstGeom>
              <a:blipFill>
                <a:blip r:embed="rId4"/>
                <a:stretch>
                  <a:fillRect l="-908" t="-1167" r="-1362" b="-42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3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F042DE-028F-4B38-AAE9-A42E79A9B8D4}"/>
              </a:ext>
            </a:extLst>
          </p:cNvPr>
          <p:cNvSpPr/>
          <p:nvPr/>
        </p:nvSpPr>
        <p:spPr>
          <a:xfrm>
            <a:off x="65088" y="409053"/>
            <a:ext cx="5562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301.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Деталь в форме прямоугольного параллелепипеда имеет измерения: 17 см, 20 см и 21 см и изготовлена из алюминия. Масса 10 см³ алюминия равна 27 г. Найдите массу всей детали.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1D04A2E-3239-4836-B3B7-DD7DFED0B6C4}"/>
              </a:ext>
            </a:extLst>
          </p:cNvPr>
          <p:cNvSpPr/>
          <p:nvPr/>
        </p:nvSpPr>
        <p:spPr>
          <a:xfrm>
            <a:off x="85205" y="1277576"/>
            <a:ext cx="19811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прям. пар.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а = 17 см 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b</a:t>
            </a:r>
            <a:r>
              <a:rPr lang="ru-RU" sz="1400" b="1" dirty="0">
                <a:latin typeface="Arial" panose="020B0604020202020204" pitchFamily="34" charset="0"/>
              </a:rPr>
              <a:t> =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20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см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с = 21 см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10 см³  - 27 г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V</a:t>
            </a:r>
            <a:r>
              <a:rPr lang="ru-RU" sz="1400" b="1" dirty="0">
                <a:latin typeface="Arial" panose="020B0604020202020204" pitchFamily="34" charset="0"/>
              </a:rPr>
              <a:t> - ? см</a:t>
            </a:r>
            <a:r>
              <a:rPr lang="ru-RU" sz="1400" b="1" baseline="30000" dirty="0">
                <a:latin typeface="Arial" panose="020B0604020202020204" pitchFamily="34" charset="0"/>
              </a:rPr>
              <a:t>3</a:t>
            </a:r>
            <a:endParaRPr lang="ru-RU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Масса детали - ? г</a:t>
            </a:r>
            <a:endParaRPr lang="ru-RU" sz="1400" b="1" dirty="0">
              <a:latin typeface="Arial" panose="020B0604020202020204" pitchFamily="34" charset="0"/>
            </a:endParaRPr>
          </a:p>
          <a:p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67183A3-4FD3-4963-AEDB-C683871E8BBF}"/>
                  </a:ext>
                </a:extLst>
              </p:cNvPr>
              <p:cNvSpPr/>
              <p:nvPr/>
            </p:nvSpPr>
            <p:spPr>
              <a:xfrm>
                <a:off x="1834821" y="1259539"/>
                <a:ext cx="3792866" cy="1877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17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21 = 7140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(см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7140 </a:t>
                </a:r>
                <a14:m>
                  <m:oMath xmlns:m="http://schemas.openxmlformats.org/officeDocument/2006/math"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714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(раз)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3) 714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27 = 19 278 (г) =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19 кг 278 г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 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ru-RU" sz="1600" b="1" dirty="0">
                    <a:latin typeface="Arial" panose="020B0604020202020204" pitchFamily="34" charset="0"/>
                  </a:rPr>
                  <a:t>Ответ: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Масса всей детали 19 кг 278 г 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67183A3-4FD3-4963-AEDB-C683871E8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821" y="1259539"/>
                <a:ext cx="3792866" cy="1877437"/>
              </a:xfrm>
              <a:prstGeom prst="rect">
                <a:avLst/>
              </a:prstGeom>
              <a:blipFill>
                <a:blip r:embed="rId3"/>
                <a:stretch>
                  <a:fillRect l="-482" t="-649" b="-32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Как можно зарабатывать на крышках от напитков? Идея для бизнеса | Андрей  Ухватов | Яндекс Дзен">
            <a:extLst>
              <a:ext uri="{FF2B5EF4-FFF2-40B4-BE49-F238E27FC236}">
                <a16:creationId xmlns:a16="http://schemas.microsoft.com/office/drawing/2014/main" id="{C7950351-D405-4ECF-93B0-AD1B56C504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5" t="6671" r="14336" b="12606"/>
          <a:stretch/>
        </p:blipFill>
        <p:spPr bwMode="auto">
          <a:xfrm>
            <a:off x="4228865" y="1259539"/>
            <a:ext cx="1524000" cy="121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8946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25476</TotalTime>
  <Words>1357</Words>
  <Application>Microsoft Office PowerPoint</Application>
  <PresentationFormat>Произвольный</PresentationFormat>
  <Paragraphs>230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ПРОВЕРКА  САМОСТОЯТЕЛЬНОЙ  РАБОТЫ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Презентация PowerPoint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2068</cp:revision>
  <cp:lastPrinted>2020-09-30T03:25:16Z</cp:lastPrinted>
  <dcterms:created xsi:type="dcterms:W3CDTF">2020-04-09T07:32:19Z</dcterms:created>
  <dcterms:modified xsi:type="dcterms:W3CDTF">2020-12-13T14:35:01Z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