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4"/>
  </p:notesMasterIdLst>
  <p:handoutMasterIdLst>
    <p:handoutMasterId r:id="rId15"/>
  </p:handoutMasterIdLst>
  <p:sldIdLst>
    <p:sldId id="528" r:id="rId2"/>
    <p:sldId id="1098" r:id="rId3"/>
    <p:sldId id="1087" r:id="rId4"/>
    <p:sldId id="350" r:id="rId5"/>
    <p:sldId id="1106" r:id="rId6"/>
    <p:sldId id="1102" r:id="rId7"/>
    <p:sldId id="1103" r:id="rId8"/>
    <p:sldId id="290" r:id="rId9"/>
    <p:sldId id="1109" r:id="rId10"/>
    <p:sldId id="1105" r:id="rId11"/>
    <p:sldId id="1108" r:id="rId12"/>
    <p:sldId id="480" r:id="rId13"/>
  </p:sldIdLst>
  <p:sldSz cx="5768975" cy="3244850"/>
  <p:notesSz cx="10020300" cy="6888163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FCFCFC"/>
    <a:srgbClr val="00A859"/>
    <a:srgbClr val="F0FFFF"/>
    <a:srgbClr val="FFFCFF"/>
    <a:srgbClr val="EFE4F0"/>
    <a:srgbClr val="5FCBEF"/>
    <a:srgbClr val="00C695"/>
    <a:srgbClr val="000000"/>
    <a:srgbClr val="BAD7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984" y="120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1862" cy="345789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75215" y="0"/>
            <a:ext cx="4343473" cy="345789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42374"/>
            <a:ext cx="4341862" cy="345789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75215" y="6542374"/>
            <a:ext cx="4343473" cy="345789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42497" cy="343734"/>
          </a:xfrm>
          <a:prstGeom prst="rect">
            <a:avLst/>
          </a:prstGeom>
        </p:spPr>
        <p:txBody>
          <a:bodyPr vert="horz" lIns="171569" tIns="85785" rIns="171569" bIns="8578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2"/>
            <a:ext cx="4342497" cy="343734"/>
          </a:xfrm>
          <a:prstGeom prst="rect">
            <a:avLst/>
          </a:prstGeom>
        </p:spPr>
        <p:txBody>
          <a:bodyPr vert="horz" lIns="171569" tIns="85785" rIns="171569" bIns="8578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3038" y="515938"/>
            <a:ext cx="4594225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69" tIns="85785" rIns="171569" bIns="8578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1" y="3272215"/>
            <a:ext cx="8017344" cy="3100347"/>
          </a:xfrm>
          <a:prstGeom prst="rect">
            <a:avLst/>
          </a:prstGeom>
        </p:spPr>
        <p:txBody>
          <a:bodyPr vert="horz" lIns="171569" tIns="85785" rIns="171569" bIns="8578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1"/>
            <a:ext cx="4342497" cy="347103"/>
          </a:xfrm>
          <a:prstGeom prst="rect">
            <a:avLst/>
          </a:prstGeom>
        </p:spPr>
        <p:txBody>
          <a:bodyPr vert="horz" lIns="171569" tIns="85785" rIns="171569" bIns="8578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1"/>
            <a:ext cx="4342497" cy="347103"/>
          </a:xfrm>
          <a:prstGeom prst="rect">
            <a:avLst/>
          </a:prstGeom>
        </p:spPr>
        <p:txBody>
          <a:bodyPr vert="horz" lIns="171569" tIns="85785" rIns="171569" bIns="8578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4554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049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558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580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721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907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0929AB1E-067F-4234-9148-4C3CF6E837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6620" indent="-291008"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031" indent="-232806"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29644" indent="-232806"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5256" indent="-232806"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0869" indent="-232806" eaLnBrk="0" fontAlgn="base" hangingPunct="0">
              <a:spcBef>
                <a:spcPct val="0"/>
              </a:spcBef>
              <a:spcAft>
                <a:spcPct val="0"/>
              </a:spcAft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6481" indent="-232806" eaLnBrk="0" fontAlgn="base" hangingPunct="0">
              <a:spcBef>
                <a:spcPct val="0"/>
              </a:spcBef>
              <a:spcAft>
                <a:spcPct val="0"/>
              </a:spcAft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2094" indent="-232806" eaLnBrk="0" fontAlgn="base" hangingPunct="0">
              <a:spcBef>
                <a:spcPct val="0"/>
              </a:spcBef>
              <a:spcAft>
                <a:spcPct val="0"/>
              </a:spcAft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57706" indent="-232806" eaLnBrk="0" fontAlgn="base" hangingPunct="0">
              <a:spcBef>
                <a:spcPct val="0"/>
              </a:spcBef>
              <a:spcAft>
                <a:spcPct val="0"/>
              </a:spcAft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D736441-E55A-4DA6-80E6-3F734FA8A483}" type="slidenum">
              <a:rPr lang="ru-RU" altLang="ru-RU" sz="1200" baseline="0"/>
              <a:pPr/>
              <a:t>8</a:t>
            </a:fld>
            <a:endParaRPr lang="ru-RU" altLang="ru-RU" sz="1200" baseline="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52E60470-D012-4078-A325-3DDE5BADFD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17000513-E1D1-4DEE-8F88-531B391C3E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/>
              <a:t>№</a:t>
            </a:r>
            <a:r>
              <a:rPr lang="en-US" altLang="ru-RU"/>
              <a:t>80</a:t>
            </a:r>
            <a:r>
              <a:rPr lang="ru-RU" altLang="ru-RU"/>
              <a:t>4.</a:t>
            </a:r>
            <a:r>
              <a:rPr lang="en-US" altLang="ru-RU"/>
              <a:t> </a:t>
            </a:r>
            <a:r>
              <a:rPr lang="ru-RU" altLang="ru-RU"/>
              <a:t> Математика 5 класс. Н.Я.Виленкин.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1004965A-7E06-48AE-A82D-8E1BEADDA3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6620" indent="-291008"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031" indent="-232806"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29644" indent="-232806"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5256" indent="-232806"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0869" indent="-232806" eaLnBrk="0" fontAlgn="base" hangingPunct="0">
              <a:spcBef>
                <a:spcPct val="0"/>
              </a:spcBef>
              <a:spcAft>
                <a:spcPct val="0"/>
              </a:spcAft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6481" indent="-232806" eaLnBrk="0" fontAlgn="base" hangingPunct="0">
              <a:spcBef>
                <a:spcPct val="0"/>
              </a:spcBef>
              <a:spcAft>
                <a:spcPct val="0"/>
              </a:spcAft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2094" indent="-232806" eaLnBrk="0" fontAlgn="base" hangingPunct="0">
              <a:spcBef>
                <a:spcPct val="0"/>
              </a:spcBef>
              <a:spcAft>
                <a:spcPct val="0"/>
              </a:spcAft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57706" indent="-232806" eaLnBrk="0" fontAlgn="base" hangingPunct="0">
              <a:spcBef>
                <a:spcPct val="0"/>
              </a:spcBef>
              <a:spcAft>
                <a:spcPct val="0"/>
              </a:spcAft>
              <a:defRPr sz="33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273399F-8AC8-4576-9F59-FD5B884DDD61}" type="slidenum">
              <a:rPr lang="ru-RU" altLang="ru-RU" sz="1200" baseline="0"/>
              <a:pPr/>
              <a:t>9</a:t>
            </a:fld>
            <a:endParaRPr lang="ru-RU" altLang="ru-RU" sz="1200" baseline="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62D8E3B-EF1D-4225-8CCC-2E75B94463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AC5C3D0E-A44E-461E-BE5F-B1C784EA02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/>
              <a:t> Г.В. Дорофеев, Л.Г. Петерсон, 6 класс (часть 3). № 547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798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14.12.2020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20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8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53832" y="1353511"/>
            <a:ext cx="2330654" cy="1381141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РЕШЕНИЕ 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ЗАДАЧ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8203" y="1680468"/>
            <a:ext cx="304799" cy="93255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71EBCBC-249D-424E-A56C-4DDBCDD817D2}"/>
              </a:ext>
            </a:extLst>
          </p:cNvPr>
          <p:cNvSpPr/>
          <p:nvPr/>
        </p:nvSpPr>
        <p:spPr>
          <a:xfrm>
            <a:off x="4775747" y="2917825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5B4C4B-8D5C-4FA8-910E-FD28021DC3FA}"/>
              </a:ext>
            </a:extLst>
          </p:cNvPr>
          <p:cNvSpPr/>
          <p:nvPr/>
        </p:nvSpPr>
        <p:spPr>
          <a:xfrm>
            <a:off x="5066783" y="2722420"/>
            <a:ext cx="531950" cy="171233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2" descr="Математика для блондинок: Объем прямоугольного параллелепипеда">
            <a:extLst>
              <a:ext uri="{FF2B5EF4-FFF2-40B4-BE49-F238E27FC236}">
                <a16:creationId xmlns:a16="http://schemas.microsoft.com/office/drawing/2014/main" id="{52BD9453-42E0-42BC-A14A-6727163EA1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088" y="1053371"/>
            <a:ext cx="2858684" cy="1907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059BD3B-AAC2-4935-AC3E-438FEE5DE64C}"/>
              </a:ext>
            </a:extLst>
          </p:cNvPr>
          <p:cNvSpPr/>
          <p:nvPr/>
        </p:nvSpPr>
        <p:spPr>
          <a:xfrm>
            <a:off x="141289" y="362383"/>
            <a:ext cx="55989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281. </a:t>
            </a:r>
            <a:r>
              <a:rPr lang="ru-RU" sz="1200" b="1" dirty="0">
                <a:latin typeface="Arial" panose="020B0604020202020204" pitchFamily="34" charset="0"/>
              </a:rPr>
              <a:t>Найдите объем  и площадь поверхности тела, изображенного на рисунке: </a:t>
            </a:r>
            <a:endParaRPr lang="ru-RU" sz="12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DD68955-846A-4609-9DAB-99B4B57A753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515" t="28344" r="66673"/>
          <a:stretch/>
        </p:blipFill>
        <p:spPr>
          <a:xfrm>
            <a:off x="165152" y="972843"/>
            <a:ext cx="1143000" cy="12991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0EA908EF-DC0D-480F-A175-2983A54A6990}"/>
                  </a:ext>
                </a:extLst>
              </p:cNvPr>
              <p:cNvSpPr/>
              <p:nvPr/>
            </p:nvSpPr>
            <p:spPr>
              <a:xfrm>
                <a:off x="1297170" y="591697"/>
                <a:ext cx="2984920" cy="2677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latin typeface="Arial" panose="020B0604020202020204" pitchFamily="34" charset="0"/>
                  </a:rPr>
                  <a:t>Дано:   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 = 10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дм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 = 5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дм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с = 8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дм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a</a:t>
                </a:r>
                <a:r>
                  <a:rPr lang="en-US" sz="1400" b="1" dirty="0">
                    <a:ln w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en-US" sz="1400" b="1" dirty="0">
                    <a:ln w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c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10</a:t>
                </a:r>
                <a:r>
                  <a:rPr lang="en-US" sz="1400" b="1" dirty="0">
                    <a:ln w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5</a:t>
                </a:r>
                <a:r>
                  <a:rPr lang="en-US" sz="1400" b="1" dirty="0">
                    <a:ln w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8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40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(дм</a:t>
                </a:r>
                <a:r>
                  <a:rPr lang="ru-RU" sz="14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Вырезаемая  часть: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 = 4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дм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 = 5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дм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с = 4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дм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a</a:t>
                </a:r>
                <a:r>
                  <a:rPr lang="en-US" sz="1400" b="1" dirty="0">
                    <a:ln w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en-US" sz="1400" b="1" dirty="0">
                    <a:ln w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c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</a:t>
                </a:r>
                <a:r>
                  <a:rPr lang="en-US" sz="1400" b="1" dirty="0">
                    <a:ln w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5</a:t>
                </a:r>
                <a:r>
                  <a:rPr lang="en-US" sz="1400" b="1" dirty="0">
                    <a:ln w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 =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80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(дм</a:t>
                </a:r>
                <a:r>
                  <a:rPr lang="ru-RU" sz="14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</a:t>
                </a:r>
              </a:p>
              <a:p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тела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400 - 80 = 320</a:t>
                </a:r>
                <a:r>
                  <a:rPr lang="ru-RU" sz="1400" b="1" dirty="0">
                    <a:latin typeface="Arial" panose="020B0604020202020204" pitchFamily="34" charset="0"/>
                  </a:rPr>
                  <a:t> (дм</a:t>
                </a:r>
                <a:r>
                  <a:rPr lang="ru-RU" sz="1400" b="1" baseline="30000" dirty="0"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latin typeface="Arial" panose="020B0604020202020204" pitchFamily="34" charset="0"/>
                  </a:rPr>
                  <a:t>)</a:t>
                </a:r>
                <a:endParaRPr lang="ru-RU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0EA908EF-DC0D-480F-A175-2983A54A69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7170" y="591697"/>
                <a:ext cx="2984920" cy="2677656"/>
              </a:xfrm>
              <a:prstGeom prst="rect">
                <a:avLst/>
              </a:prstGeom>
              <a:blipFill>
                <a:blip r:embed="rId4"/>
                <a:stretch>
                  <a:fillRect l="-613" t="-456" b="-15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2B0CE38-9119-4C42-B81B-CAA3F973A3D8}"/>
              </a:ext>
            </a:extLst>
          </p:cNvPr>
          <p:cNvSpPr/>
          <p:nvPr/>
        </p:nvSpPr>
        <p:spPr>
          <a:xfrm>
            <a:off x="446087" y="1546227"/>
            <a:ext cx="3025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4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D578850-B5A5-480A-BB4C-6D51D1D90F7B}"/>
              </a:ext>
            </a:extLst>
          </p:cNvPr>
          <p:cNvSpPr/>
          <p:nvPr/>
        </p:nvSpPr>
        <p:spPr>
          <a:xfrm>
            <a:off x="435178" y="1051509"/>
            <a:ext cx="2840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4</a:t>
            </a:r>
            <a:endParaRPr lang="ru-RU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27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DD68955-846A-4609-9DAB-99B4B57A753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515" t="28344" r="66673"/>
          <a:stretch/>
        </p:blipFill>
        <p:spPr>
          <a:xfrm>
            <a:off x="165152" y="972843"/>
            <a:ext cx="1143000" cy="1299164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2B0CE38-9119-4C42-B81B-CAA3F973A3D8}"/>
              </a:ext>
            </a:extLst>
          </p:cNvPr>
          <p:cNvSpPr/>
          <p:nvPr/>
        </p:nvSpPr>
        <p:spPr>
          <a:xfrm>
            <a:off x="446087" y="1546227"/>
            <a:ext cx="3025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4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D578850-B5A5-480A-BB4C-6D51D1D90F7B}"/>
              </a:ext>
            </a:extLst>
          </p:cNvPr>
          <p:cNvSpPr/>
          <p:nvPr/>
        </p:nvSpPr>
        <p:spPr>
          <a:xfrm>
            <a:off x="435178" y="1051509"/>
            <a:ext cx="2840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4</a:t>
            </a:r>
            <a:endParaRPr lang="ru-RU" sz="14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4C043FD3-403C-490C-8482-5D911DD40615}"/>
                  </a:ext>
                </a:extLst>
              </p:cNvPr>
              <p:cNvSpPr/>
              <p:nvPr/>
            </p:nvSpPr>
            <p:spPr>
              <a:xfrm>
                <a:off x="1494305" y="673170"/>
                <a:ext cx="2841355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(a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b+a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c+b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c)</a:t>
                </a:r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2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600" b="1" i="1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(10</a:t>
                </a:r>
                <a14:m>
                  <m:oMath xmlns:m="http://schemas.openxmlformats.org/officeDocument/2006/math">
                    <m:r>
                      <a:rPr lang="en-US" sz="16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600" b="1" i="1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6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+ 10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6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</m:t>
                    </m:r>
                    <m:r>
                      <a:rPr lang="en-US" sz="16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+ 5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6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340 (c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16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4C043FD3-403C-490C-8482-5D911DD4061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4305" y="673170"/>
                <a:ext cx="2841355" cy="830997"/>
              </a:xfrm>
              <a:prstGeom prst="rect">
                <a:avLst/>
              </a:prstGeom>
              <a:blipFill>
                <a:blip r:embed="rId4"/>
                <a:stretch>
                  <a:fillRect l="-1073" t="-2190" r="-429" b="-80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5AD3851E-1F1C-4E16-8E6D-9109221FD138}"/>
                  </a:ext>
                </a:extLst>
              </p:cNvPr>
              <p:cNvSpPr/>
              <p:nvPr/>
            </p:nvSpPr>
            <p:spPr>
              <a:xfrm>
                <a:off x="1494305" y="1826416"/>
                <a:ext cx="2658100" cy="8002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6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4</m:t>
                    </m:r>
                    <m:r>
                      <m:rPr>
                        <m:nor/>
                      </m:rPr>
                      <a: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1600" b="1" i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3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2</m:t>
                    </m:r>
                    <m:r>
                      <m:rPr>
                        <m:nor/>
                      </m:rPr>
                      <a: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(</m:t>
                    </m:r>
                    <m:r>
                      <m:rPr>
                        <m:nor/>
                      </m:rPr>
                      <a: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c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м</m:t>
                    </m:r>
                    <m:r>
                      <m:rPr>
                        <m:nor/>
                      </m:rPr>
                      <a:rPr lang="ru-RU" sz="1600" b="1" baseline="30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2</m:t>
                    </m:r>
                    <m:r>
                      <m:rPr>
                        <m:nor/>
                      </m:rPr>
                      <a: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ru-RU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baseline="-25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тела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340 – 32 = 308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1600" b="1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(</m:t>
                    </m:r>
                    <m:r>
                      <m:rPr>
                        <m:nor/>
                      </m:rPr>
                      <a:rPr lang="en-US" sz="1600" b="1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c</m:t>
                    </m:r>
                    <m:r>
                      <m:rPr>
                        <m:nor/>
                      </m:rPr>
                      <a:rPr lang="ru-RU" sz="1600" b="1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м</m:t>
                    </m:r>
                    <m:r>
                      <m:rPr>
                        <m:nor/>
                      </m:rPr>
                      <a:rPr lang="ru-RU" sz="1600" b="1" baseline="3000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2</m:t>
                    </m:r>
                    <m:r>
                      <m:rPr>
                        <m:nor/>
                      </m:rPr>
                      <a:rPr lang="en-US" sz="1600" b="1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1400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5AD3851E-1F1C-4E16-8E6D-9109221FD1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4305" y="1826416"/>
                <a:ext cx="2658100" cy="800219"/>
              </a:xfrm>
              <a:prstGeom prst="rect">
                <a:avLst/>
              </a:prstGeom>
              <a:blipFill>
                <a:blip r:embed="rId5"/>
                <a:stretch>
                  <a:fillRect l="-1147" t="-22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CD1AC8F5-B168-4F53-8A71-EBC5DA344A2B}"/>
                  </a:ext>
                </a:extLst>
              </p:cNvPr>
              <p:cNvSpPr/>
              <p:nvPr/>
            </p:nvSpPr>
            <p:spPr>
              <a:xfrm>
                <a:off x="719230" y="2610445"/>
                <a:ext cx="4612665" cy="5027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latin typeface="Arial" panose="020B0604020202020204" pitchFamily="34" charset="0"/>
                  </a:rPr>
                  <a:t>Ответ: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baseline="-25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тела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320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дм</a:t>
                </a:r>
                <a:r>
                  <a:rPr lang="ru-RU" sz="16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6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baseline="-25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тела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308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16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c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м</m:t>
                    </m:r>
                    <m:r>
                      <m:rPr>
                        <m:nor/>
                      </m:rPr>
                      <a:rPr lang="ru-RU" sz="1600" b="1" baseline="300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endParaRPr lang="ru-RU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1600" b="1" baseline="30000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CD1AC8F5-B168-4F53-8A71-EBC5DA344A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230" y="2610445"/>
                <a:ext cx="4612665" cy="502702"/>
              </a:xfrm>
              <a:prstGeom prst="rect">
                <a:avLst/>
              </a:prstGeom>
              <a:blipFill>
                <a:blip r:embed="rId6"/>
                <a:stretch>
                  <a:fillRect l="-793" t="-36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DC86186-4F99-4685-AE84-0C1A19761B66}"/>
              </a:ext>
            </a:extLst>
          </p:cNvPr>
          <p:cNvSpPr/>
          <p:nvPr/>
        </p:nvSpPr>
        <p:spPr>
          <a:xfrm>
            <a:off x="1494305" y="1504051"/>
            <a:ext cx="22124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Вырезаемая  часть:</a:t>
            </a:r>
          </a:p>
        </p:txBody>
      </p:sp>
    </p:spTree>
    <p:extLst>
      <p:ext uri="{BB962C8B-B14F-4D97-AF65-F5344CB8AC3E}">
        <p14:creationId xmlns:p14="http://schemas.microsoft.com/office/powerpoint/2010/main" val="1203009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18C8DC4-8EB4-44C6-BEFC-E23E4727ADDE}"/>
              </a:ext>
            </a:extLst>
          </p:cNvPr>
          <p:cNvSpPr/>
          <p:nvPr/>
        </p:nvSpPr>
        <p:spPr>
          <a:xfrm>
            <a:off x="649678" y="1161126"/>
            <a:ext cx="1472809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D878222-8F5E-4C88-9EE1-20D40E3EB359}"/>
              </a:ext>
            </a:extLst>
          </p:cNvPr>
          <p:cNvSpPr/>
          <p:nvPr/>
        </p:nvSpPr>
        <p:spPr>
          <a:xfrm>
            <a:off x="1131887" y="990059"/>
            <a:ext cx="1066800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9D082B7-2DEC-4003-90FF-68DD3D49BFF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/>
          <a:stretch/>
        </p:blipFill>
        <p:spPr>
          <a:xfrm>
            <a:off x="115034" y="422952"/>
            <a:ext cx="5551487" cy="2709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18C8DC4-8EB4-44C6-BEFC-E23E4727ADDE}"/>
              </a:ext>
            </a:extLst>
          </p:cNvPr>
          <p:cNvSpPr/>
          <p:nvPr/>
        </p:nvSpPr>
        <p:spPr>
          <a:xfrm>
            <a:off x="649678" y="1161126"/>
            <a:ext cx="1472809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D878222-8F5E-4C88-9EE1-20D40E3EB359}"/>
              </a:ext>
            </a:extLst>
          </p:cNvPr>
          <p:cNvSpPr/>
          <p:nvPr/>
        </p:nvSpPr>
        <p:spPr>
          <a:xfrm>
            <a:off x="1131887" y="990059"/>
            <a:ext cx="1066800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FD19AD44-C7F5-421E-8DE4-B1E251B4A44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/>
          <a:stretch/>
        </p:blipFill>
        <p:spPr>
          <a:xfrm>
            <a:off x="63073" y="443801"/>
            <a:ext cx="5551487" cy="1702304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22C3EBF-07FC-439A-B3D4-A03C75FC100F}"/>
              </a:ext>
            </a:extLst>
          </p:cNvPr>
          <p:cNvSpPr/>
          <p:nvPr/>
        </p:nvSpPr>
        <p:spPr>
          <a:xfrm>
            <a:off x="204742" y="2146105"/>
            <a:ext cx="42541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273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. Ответ: масса всей доски 195 кг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274. Ответ: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S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102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 c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6549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F3CD680-928F-4538-8D42-5EB91E70907B}"/>
              </a:ext>
            </a:extLst>
          </p:cNvPr>
          <p:cNvSpPr/>
          <p:nvPr/>
        </p:nvSpPr>
        <p:spPr>
          <a:xfrm>
            <a:off x="141288" y="386308"/>
            <a:ext cx="5562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275</a:t>
            </a:r>
            <a:r>
              <a:rPr lang="ru-RU" sz="1400" b="1" dirty="0">
                <a:latin typeface="Arial" panose="020B0604020202020204" pitchFamily="34" charset="0"/>
              </a:rPr>
              <a:t>. Выразить в сантиметрах: </a:t>
            </a:r>
          </a:p>
          <a:p>
            <a:pPr algn="just"/>
            <a:r>
              <a:rPr lang="ru-RU" sz="1400" b="1" dirty="0">
                <a:latin typeface="Arial" panose="020B0604020202020204" pitchFamily="34" charset="0"/>
              </a:rPr>
              <a:t>a) 2 м 3 </a:t>
            </a:r>
            <a:r>
              <a:rPr lang="ru-RU" sz="1400" b="1" dirty="0" err="1">
                <a:latin typeface="Arial" panose="020B0604020202020204" pitchFamily="34" charset="0"/>
              </a:rPr>
              <a:t>дм</a:t>
            </a:r>
            <a:r>
              <a:rPr lang="ru-RU" sz="1400" b="1" dirty="0">
                <a:latin typeface="Arial" panose="020B0604020202020204" pitchFamily="34" charset="0"/>
              </a:rPr>
              <a:t>   б) 18 м 7 </a:t>
            </a:r>
            <a:r>
              <a:rPr lang="ru-RU" sz="1400" b="1" dirty="0" err="1">
                <a:latin typeface="Arial" panose="020B0604020202020204" pitchFamily="34" charset="0"/>
              </a:rPr>
              <a:t>дм</a:t>
            </a:r>
            <a:r>
              <a:rPr lang="ru-RU" sz="1400" b="1" dirty="0">
                <a:latin typeface="Arial" panose="020B0604020202020204" pitchFamily="34" charset="0"/>
              </a:rPr>
              <a:t>     в) 2100 мм      г) 3 </a:t>
            </a:r>
            <a:r>
              <a:rPr lang="ru-RU" sz="1400" b="1" dirty="0" err="1">
                <a:latin typeface="Arial" panose="020B0604020202020204" pitchFamily="34" charset="0"/>
              </a:rPr>
              <a:t>дм</a:t>
            </a:r>
            <a:r>
              <a:rPr lang="ru-RU" sz="1400" b="1" dirty="0">
                <a:latin typeface="Arial" panose="020B0604020202020204" pitchFamily="34" charset="0"/>
              </a:rPr>
              <a:t> 30 </a:t>
            </a:r>
            <a:r>
              <a:rPr lang="ru-RU" sz="1400" b="1" dirty="0" err="1">
                <a:latin typeface="Arial" panose="020B0604020202020204" pitchFamily="34" charset="0"/>
              </a:rPr>
              <a:t>cм</a:t>
            </a:r>
            <a:r>
              <a:rPr lang="ru-RU" sz="1400" b="1" dirty="0">
                <a:latin typeface="Arial" panose="020B0604020202020204" pitchFamily="34" charset="0"/>
              </a:rPr>
              <a:t> 20 мм </a:t>
            </a:r>
            <a:endParaRPr lang="ru-RU" sz="1400" b="1" dirty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EF8C11B4-A9D4-495A-A923-A1147B38A1E8}"/>
              </a:ext>
            </a:extLst>
          </p:cNvPr>
          <p:cNvCxnSpPr/>
          <p:nvPr/>
        </p:nvCxnSpPr>
        <p:spPr>
          <a:xfrm>
            <a:off x="327544" y="1615658"/>
            <a:ext cx="3048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9A2A864D-B376-44E3-98CE-1FC3BCDEDB7C}"/>
              </a:ext>
            </a:extLst>
          </p:cNvPr>
          <p:cNvCxnSpPr/>
          <p:nvPr/>
        </p:nvCxnSpPr>
        <p:spPr>
          <a:xfrm>
            <a:off x="662325" y="1848266"/>
            <a:ext cx="3048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A9AA2D92-3F7E-44A4-BBF8-3E545615A1DC}"/>
              </a:ext>
            </a:extLst>
          </p:cNvPr>
          <p:cNvCxnSpPr/>
          <p:nvPr/>
        </p:nvCxnSpPr>
        <p:spPr>
          <a:xfrm>
            <a:off x="979487" y="2079625"/>
            <a:ext cx="3048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EB2CF81-AFE1-4FCF-8BC4-411A6D77B7D8}"/>
              </a:ext>
            </a:extLst>
          </p:cNvPr>
          <p:cNvCxnSpPr>
            <a:cxnSpLocks/>
          </p:cNvCxnSpPr>
          <p:nvPr/>
        </p:nvCxnSpPr>
        <p:spPr>
          <a:xfrm flipV="1">
            <a:off x="1284287" y="2079625"/>
            <a:ext cx="0" cy="22860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FDDC943A-CF53-45DF-A0B2-1F1FE7B99227}"/>
              </a:ext>
            </a:extLst>
          </p:cNvPr>
          <p:cNvCxnSpPr>
            <a:cxnSpLocks/>
          </p:cNvCxnSpPr>
          <p:nvPr/>
        </p:nvCxnSpPr>
        <p:spPr>
          <a:xfrm>
            <a:off x="1284287" y="2308225"/>
            <a:ext cx="381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C83B183F-2E26-4C98-A672-6EBADD52B3E3}"/>
              </a:ext>
            </a:extLst>
          </p:cNvPr>
          <p:cNvCxnSpPr>
            <a:cxnSpLocks/>
          </p:cNvCxnSpPr>
          <p:nvPr/>
        </p:nvCxnSpPr>
        <p:spPr>
          <a:xfrm flipV="1">
            <a:off x="979487" y="1851025"/>
            <a:ext cx="0" cy="22860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EEEE82D7-A9A1-443A-BB87-AF697A920706}"/>
              </a:ext>
            </a:extLst>
          </p:cNvPr>
          <p:cNvCxnSpPr>
            <a:cxnSpLocks/>
          </p:cNvCxnSpPr>
          <p:nvPr/>
        </p:nvCxnSpPr>
        <p:spPr>
          <a:xfrm flipV="1">
            <a:off x="652461" y="1619666"/>
            <a:ext cx="0" cy="22860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04039AEB-9F0A-47DD-B6CA-9611A051EA05}"/>
              </a:ext>
            </a:extLst>
          </p:cNvPr>
          <p:cNvSpPr/>
          <p:nvPr/>
        </p:nvSpPr>
        <p:spPr>
          <a:xfrm>
            <a:off x="1270416" y="2009259"/>
            <a:ext cx="5277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70C0"/>
                </a:solidFill>
                <a:latin typeface="Arial" panose="020B0604020202020204" pitchFamily="34" charset="0"/>
              </a:rPr>
              <a:t>мм</a:t>
            </a: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74397286-2086-42ED-BA16-D43B6E63FDED}"/>
              </a:ext>
            </a:extLst>
          </p:cNvPr>
          <p:cNvSpPr/>
          <p:nvPr/>
        </p:nvSpPr>
        <p:spPr>
          <a:xfrm>
            <a:off x="943390" y="1780659"/>
            <a:ext cx="4844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см</a:t>
            </a:r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1C028553-F705-4CFF-9B7A-F116F1A6E407}"/>
              </a:ext>
            </a:extLst>
          </p:cNvPr>
          <p:cNvSpPr/>
          <p:nvPr/>
        </p:nvSpPr>
        <p:spPr>
          <a:xfrm>
            <a:off x="623710" y="1549300"/>
            <a:ext cx="5020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endParaRPr lang="ru-RU" dirty="0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FF7A99C5-8E29-44DC-A0E6-CBC53F0F117D}"/>
              </a:ext>
            </a:extLst>
          </p:cNvPr>
          <p:cNvSpPr/>
          <p:nvPr/>
        </p:nvSpPr>
        <p:spPr>
          <a:xfrm>
            <a:off x="344775" y="1329451"/>
            <a:ext cx="356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  <a:endParaRPr lang="ru-RU" dirty="0"/>
          </a:p>
        </p:txBody>
      </p: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11B0A9FA-4C0E-4D24-A76F-CA84B8B904F8}"/>
              </a:ext>
            </a:extLst>
          </p:cNvPr>
          <p:cNvCxnSpPr/>
          <p:nvPr/>
        </p:nvCxnSpPr>
        <p:spPr>
          <a:xfrm>
            <a:off x="141288" y="1698783"/>
            <a:ext cx="1219199" cy="83804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12992481-14D7-402B-A903-4A9BB09263F1}"/>
              </a:ext>
            </a:extLst>
          </p:cNvPr>
          <p:cNvCxnSpPr>
            <a:cxnSpLocks/>
          </p:cNvCxnSpPr>
          <p:nvPr/>
        </p:nvCxnSpPr>
        <p:spPr>
          <a:xfrm flipH="1" flipV="1">
            <a:off x="560387" y="1279525"/>
            <a:ext cx="1447800" cy="91440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C02B39EB-7173-419E-81B1-B453AE53B7A2}"/>
              </a:ext>
            </a:extLst>
          </p:cNvPr>
          <p:cNvSpPr/>
          <p:nvPr/>
        </p:nvSpPr>
        <p:spPr>
          <a:xfrm rot="2038220">
            <a:off x="-127282" y="2081600"/>
            <a:ext cx="15792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Умножить на 10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02E5D87B-23A9-4A93-9F39-585CB96BF0F8}"/>
              </a:ext>
            </a:extLst>
          </p:cNvPr>
          <p:cNvSpPr/>
          <p:nvPr/>
        </p:nvSpPr>
        <p:spPr>
          <a:xfrm rot="1872856">
            <a:off x="633258" y="1485373"/>
            <a:ext cx="16367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Разделить на 10</a:t>
            </a:r>
            <a:endParaRPr lang="ru-RU" sz="1400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22359D74-55DC-4B18-A005-B0C6AD7E29D6}"/>
              </a:ext>
            </a:extLst>
          </p:cNvPr>
          <p:cNvSpPr/>
          <p:nvPr/>
        </p:nvSpPr>
        <p:spPr>
          <a:xfrm>
            <a:off x="2154488" y="1180494"/>
            <a:ext cx="363272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a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) 2 м 3 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= 200 см + 30 см = 230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б) 18 м 7 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= 1800 см + 70 см =1870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в) 2100 мм = 210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г) 3 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30 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cм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20 мм =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30 см + 30 см + 2 см = 62 см</a:t>
            </a:r>
            <a:endParaRPr lang="ru-RU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392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>
            <a:extLst>
              <a:ext uri="{FF2B5EF4-FFF2-40B4-BE49-F238E27FC236}">
                <a16:creationId xmlns:a16="http://schemas.microsoft.com/office/drawing/2014/main" id="{688E68A8-7450-4D66-9ABB-573EFE5C0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21078" y="829429"/>
            <a:ext cx="184731" cy="223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852"/>
          </a:p>
        </p:txBody>
      </p:sp>
      <p:pic>
        <p:nvPicPr>
          <p:cNvPr id="15363" name="Picture 2">
            <a:extLst>
              <a:ext uri="{FF2B5EF4-FFF2-40B4-BE49-F238E27FC236}">
                <a16:creationId xmlns:a16="http://schemas.microsoft.com/office/drawing/2014/main" id="{F3C9AAE9-8119-46C7-BE90-BA7B38182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51" y="708025"/>
            <a:ext cx="2594733" cy="2076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Стрелка вправо 5">
            <a:extLst>
              <a:ext uri="{FF2B5EF4-FFF2-40B4-BE49-F238E27FC236}">
                <a16:creationId xmlns:a16="http://schemas.microsoft.com/office/drawing/2014/main" id="{2A96772C-407A-4F29-A08B-BAABDA29965A}"/>
              </a:ext>
            </a:extLst>
          </p:cNvPr>
          <p:cNvSpPr/>
          <p:nvPr/>
        </p:nvSpPr>
        <p:spPr>
          <a:xfrm rot="2857133">
            <a:off x="-389642" y="1823118"/>
            <a:ext cx="3095334" cy="21923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852"/>
          </a:p>
        </p:txBody>
      </p:sp>
      <p:sp>
        <p:nvSpPr>
          <p:cNvPr id="7" name="Стрелка влево 6">
            <a:extLst>
              <a:ext uri="{FF2B5EF4-FFF2-40B4-BE49-F238E27FC236}">
                <a16:creationId xmlns:a16="http://schemas.microsoft.com/office/drawing/2014/main" id="{72702B1B-C824-4263-B511-90A144F36F08}"/>
              </a:ext>
            </a:extLst>
          </p:cNvPr>
          <p:cNvSpPr/>
          <p:nvPr/>
        </p:nvSpPr>
        <p:spPr>
          <a:xfrm rot="2857181">
            <a:off x="417592" y="1468871"/>
            <a:ext cx="2783661" cy="234419"/>
          </a:xfrm>
          <a:prstGeom prst="leftArrow">
            <a:avLst/>
          </a:prstGeom>
          <a:solidFill>
            <a:srgbClr val="00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852"/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992846EB-8EB3-4E9D-A03C-525412A09FAA}"/>
              </a:ext>
            </a:extLst>
          </p:cNvPr>
          <p:cNvSpPr/>
          <p:nvPr/>
        </p:nvSpPr>
        <p:spPr>
          <a:xfrm>
            <a:off x="0" y="0"/>
            <a:ext cx="5768975" cy="440726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spc="15" dirty="0">
                <a:solidFill>
                  <a:schemeClr val="bg1"/>
                </a:solidFill>
              </a:rPr>
              <a:t>       </a:t>
            </a:r>
            <a:r>
              <a:rPr lang="ru-RU" sz="2000" b="1" spc="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РЕШЕНИЕ  ЗАДАЧ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8666650-19F3-491A-83CB-CEF0365D564A}"/>
              </a:ext>
            </a:extLst>
          </p:cNvPr>
          <p:cNvSpPr/>
          <p:nvPr/>
        </p:nvSpPr>
        <p:spPr>
          <a:xfrm>
            <a:off x="3883535" y="648770"/>
            <a:ext cx="18473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5FB657BE-A095-4B68-B9CA-EB851B8EA701}"/>
              </a:ext>
            </a:extLst>
          </p:cNvPr>
          <p:cNvSpPr/>
          <p:nvPr/>
        </p:nvSpPr>
        <p:spPr>
          <a:xfrm>
            <a:off x="1665287" y="433038"/>
            <a:ext cx="4103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276.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Выразить в квадратных сантиметрах: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a) 53 дм</a:t>
            </a:r>
            <a:r>
              <a:rPr lang="ru-RU" sz="11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2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  б) 18 000 мм</a:t>
            </a:r>
            <a:r>
              <a:rPr lang="ru-RU" sz="11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2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 в) 3 м</a:t>
            </a:r>
            <a:r>
              <a:rPr lang="ru-RU" sz="11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2</a:t>
            </a:r>
            <a:r>
              <a:rPr lang="ru-RU" sz="12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7 дм</a:t>
            </a:r>
            <a:r>
              <a:rPr lang="ru-RU" sz="11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2 </a:t>
            </a:r>
            <a:r>
              <a:rPr lang="ru-RU" sz="12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г) 4 м</a:t>
            </a:r>
            <a:r>
              <a:rPr lang="ru-RU" sz="11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2</a:t>
            </a:r>
            <a:r>
              <a:rPr lang="ru-RU" sz="5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30 дм</a:t>
            </a:r>
            <a:r>
              <a:rPr lang="ru-RU" sz="11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2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endParaRPr lang="ru-RU" sz="1200" b="1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F957E8F-03BD-4544-8399-2A5AB167305A}"/>
              </a:ext>
            </a:extLst>
          </p:cNvPr>
          <p:cNvSpPr/>
          <p:nvPr/>
        </p:nvSpPr>
        <p:spPr>
          <a:xfrm>
            <a:off x="2811831" y="1215411"/>
            <a:ext cx="3039615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53 дм</a:t>
            </a:r>
            <a:r>
              <a:rPr lang="ru-RU" sz="1600" b="1" baseline="60000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= 5300 см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 18000 мм</a:t>
            </a:r>
            <a:r>
              <a:rPr lang="ru-RU" b="1" baseline="60000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180 см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 3м</a:t>
            </a:r>
            <a:r>
              <a:rPr lang="ru-RU" b="1" baseline="60000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7дм</a:t>
            </a:r>
            <a:r>
              <a:rPr lang="ru-RU" b="1" baseline="60000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30000 см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+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700 см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30700 см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г) 4м</a:t>
            </a:r>
            <a:r>
              <a:rPr lang="ru-RU" b="1" baseline="60000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30дм</a:t>
            </a:r>
            <a:r>
              <a:rPr lang="ru-RU" b="1" baseline="60000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40000 см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+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3000 см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43000 см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A2C52BE-3495-420A-90EB-F5818F2CB1CB}"/>
              </a:ext>
            </a:extLst>
          </p:cNvPr>
          <p:cNvSpPr/>
          <p:nvPr/>
        </p:nvSpPr>
        <p:spPr>
          <a:xfrm rot="2812928">
            <a:off x="1137463" y="1285186"/>
            <a:ext cx="1736181" cy="30777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66CC"/>
                </a:solidFill>
                <a:latin typeface="Arial" panose="020B0604020202020204" pitchFamily="34" charset="0"/>
              </a:rPr>
              <a:t>Разделить на 1</a:t>
            </a:r>
            <a:r>
              <a:rPr lang="en-US" sz="1400" b="1" dirty="0">
                <a:solidFill>
                  <a:srgbClr val="0066CC"/>
                </a:solidFill>
                <a:latin typeface="Arial" panose="020B0604020202020204" pitchFamily="34" charset="0"/>
              </a:rPr>
              <a:t>0</a:t>
            </a:r>
            <a:r>
              <a:rPr lang="ru-RU" sz="1400" b="1" dirty="0">
                <a:solidFill>
                  <a:srgbClr val="0066CC"/>
                </a:solidFill>
                <a:latin typeface="Arial" panose="020B0604020202020204" pitchFamily="34" charset="0"/>
              </a:rPr>
              <a:t>0</a:t>
            </a:r>
            <a:endParaRPr lang="ru-RU" sz="1400" dirty="0">
              <a:solidFill>
                <a:srgbClr val="0066CC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9DAF8E7-03E2-4BA5-A2E6-DE3E610928C2}"/>
              </a:ext>
            </a:extLst>
          </p:cNvPr>
          <p:cNvSpPr/>
          <p:nvPr/>
        </p:nvSpPr>
        <p:spPr>
          <a:xfrm rot="2807117">
            <a:off x="153010" y="2111690"/>
            <a:ext cx="1989286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Умножить на 1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endParaRPr lang="ru-RU" sz="1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sndAc>
      <p:endSnd/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EF8C11B4-A9D4-495A-A923-A1147B38A1E8}"/>
              </a:ext>
            </a:extLst>
          </p:cNvPr>
          <p:cNvCxnSpPr/>
          <p:nvPr/>
        </p:nvCxnSpPr>
        <p:spPr>
          <a:xfrm>
            <a:off x="327544" y="1615658"/>
            <a:ext cx="3048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9A2A864D-B376-44E3-98CE-1FC3BCDEDB7C}"/>
              </a:ext>
            </a:extLst>
          </p:cNvPr>
          <p:cNvCxnSpPr/>
          <p:nvPr/>
        </p:nvCxnSpPr>
        <p:spPr>
          <a:xfrm>
            <a:off x="662325" y="1848266"/>
            <a:ext cx="3048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A9AA2D92-3F7E-44A4-BBF8-3E545615A1DC}"/>
              </a:ext>
            </a:extLst>
          </p:cNvPr>
          <p:cNvCxnSpPr/>
          <p:nvPr/>
        </p:nvCxnSpPr>
        <p:spPr>
          <a:xfrm>
            <a:off x="979487" y="2079625"/>
            <a:ext cx="3048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EB2CF81-AFE1-4FCF-8BC4-411A6D77B7D8}"/>
              </a:ext>
            </a:extLst>
          </p:cNvPr>
          <p:cNvCxnSpPr>
            <a:cxnSpLocks/>
          </p:cNvCxnSpPr>
          <p:nvPr/>
        </p:nvCxnSpPr>
        <p:spPr>
          <a:xfrm flipV="1">
            <a:off x="1284287" y="2079625"/>
            <a:ext cx="0" cy="22860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FDDC943A-CF53-45DF-A0B2-1F1FE7B99227}"/>
              </a:ext>
            </a:extLst>
          </p:cNvPr>
          <p:cNvCxnSpPr>
            <a:cxnSpLocks/>
          </p:cNvCxnSpPr>
          <p:nvPr/>
        </p:nvCxnSpPr>
        <p:spPr>
          <a:xfrm>
            <a:off x="1284287" y="2308225"/>
            <a:ext cx="381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C83B183F-2E26-4C98-A672-6EBADD52B3E3}"/>
              </a:ext>
            </a:extLst>
          </p:cNvPr>
          <p:cNvCxnSpPr>
            <a:cxnSpLocks/>
          </p:cNvCxnSpPr>
          <p:nvPr/>
        </p:nvCxnSpPr>
        <p:spPr>
          <a:xfrm flipV="1">
            <a:off x="979487" y="1851025"/>
            <a:ext cx="0" cy="22860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EEEE82D7-A9A1-443A-BB87-AF697A920706}"/>
              </a:ext>
            </a:extLst>
          </p:cNvPr>
          <p:cNvCxnSpPr>
            <a:cxnSpLocks/>
          </p:cNvCxnSpPr>
          <p:nvPr/>
        </p:nvCxnSpPr>
        <p:spPr>
          <a:xfrm flipV="1">
            <a:off x="652461" y="1619666"/>
            <a:ext cx="0" cy="22860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04039AEB-9F0A-47DD-B6CA-9611A051EA05}"/>
              </a:ext>
            </a:extLst>
          </p:cNvPr>
          <p:cNvSpPr/>
          <p:nvPr/>
        </p:nvSpPr>
        <p:spPr>
          <a:xfrm>
            <a:off x="1270416" y="2009259"/>
            <a:ext cx="612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мм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74397286-2086-42ED-BA16-D43B6E63FDED}"/>
              </a:ext>
            </a:extLst>
          </p:cNvPr>
          <p:cNvSpPr/>
          <p:nvPr/>
        </p:nvSpPr>
        <p:spPr>
          <a:xfrm>
            <a:off x="943390" y="1780659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см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1C028553-F705-4CFF-9B7A-F116F1A6E407}"/>
              </a:ext>
            </a:extLst>
          </p:cNvPr>
          <p:cNvSpPr/>
          <p:nvPr/>
        </p:nvSpPr>
        <p:spPr>
          <a:xfrm>
            <a:off x="623710" y="1549300"/>
            <a:ext cx="5870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endParaRPr lang="ru-RU" dirty="0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FF7A99C5-8E29-44DC-A0E6-CBC53F0F117D}"/>
              </a:ext>
            </a:extLst>
          </p:cNvPr>
          <p:cNvSpPr/>
          <p:nvPr/>
        </p:nvSpPr>
        <p:spPr>
          <a:xfrm>
            <a:off x="344775" y="1329451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endParaRPr lang="ru-RU" dirty="0"/>
          </a:p>
        </p:txBody>
      </p: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11B0A9FA-4C0E-4D24-A76F-CA84B8B904F8}"/>
              </a:ext>
            </a:extLst>
          </p:cNvPr>
          <p:cNvCxnSpPr/>
          <p:nvPr/>
        </p:nvCxnSpPr>
        <p:spPr>
          <a:xfrm>
            <a:off x="141288" y="1698783"/>
            <a:ext cx="1219199" cy="83804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12992481-14D7-402B-A903-4A9BB09263F1}"/>
              </a:ext>
            </a:extLst>
          </p:cNvPr>
          <p:cNvCxnSpPr>
            <a:cxnSpLocks/>
          </p:cNvCxnSpPr>
          <p:nvPr/>
        </p:nvCxnSpPr>
        <p:spPr>
          <a:xfrm flipH="1" flipV="1">
            <a:off x="560387" y="1279525"/>
            <a:ext cx="1447800" cy="91440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C02B39EB-7173-419E-81B1-B453AE53B7A2}"/>
              </a:ext>
            </a:extLst>
          </p:cNvPr>
          <p:cNvSpPr/>
          <p:nvPr/>
        </p:nvSpPr>
        <p:spPr>
          <a:xfrm rot="2038220">
            <a:off x="-169269" y="2134178"/>
            <a:ext cx="177798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Умножить на 1000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02E5D87B-23A9-4A93-9F39-585CB96BF0F8}"/>
              </a:ext>
            </a:extLst>
          </p:cNvPr>
          <p:cNvSpPr/>
          <p:nvPr/>
        </p:nvSpPr>
        <p:spPr>
          <a:xfrm rot="1925243">
            <a:off x="533872" y="1485373"/>
            <a:ext cx="183556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Разделить на 1000</a:t>
            </a:r>
            <a:endParaRPr lang="ru-RU" sz="14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97BE01C-F789-4AF8-B8B9-D28BB7576BF3}"/>
              </a:ext>
            </a:extLst>
          </p:cNvPr>
          <p:cNvSpPr/>
          <p:nvPr/>
        </p:nvSpPr>
        <p:spPr>
          <a:xfrm>
            <a:off x="65569" y="2771801"/>
            <a:ext cx="1359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 дм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3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1 л</a:t>
            </a:r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97B44668-FB21-401B-862F-AC23B4F910A2}"/>
              </a:ext>
            </a:extLst>
          </p:cNvPr>
          <p:cNvSpPr/>
          <p:nvPr/>
        </p:nvSpPr>
        <p:spPr>
          <a:xfrm>
            <a:off x="80689" y="453092"/>
            <a:ext cx="54707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277.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Выразить в литрах: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a) 5 дм</a:t>
            </a:r>
            <a:r>
              <a:rPr lang="ru-RU" sz="11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3</a:t>
            </a:r>
            <a:r>
              <a:rPr lang="ru-RU" sz="14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  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  б) 21 000 cм</a:t>
            </a:r>
            <a:r>
              <a:rPr lang="ru-RU" sz="11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3</a:t>
            </a:r>
            <a:r>
              <a:rPr lang="ru-RU" sz="14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    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в) 3 дм</a:t>
            </a:r>
            <a:r>
              <a:rPr lang="ru-RU" sz="11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3</a:t>
            </a:r>
            <a:r>
              <a:rPr lang="ru-RU" sz="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7000 cм</a:t>
            </a:r>
            <a:r>
              <a:rPr lang="ru-RU" sz="11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3</a:t>
            </a:r>
            <a:r>
              <a:rPr lang="ru-RU" sz="14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      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г) 2 м</a:t>
            </a:r>
            <a:r>
              <a:rPr lang="ru-RU" sz="11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3</a:t>
            </a:r>
            <a:r>
              <a:rPr lang="ru-RU" sz="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3 дм</a:t>
            </a:r>
            <a:r>
              <a:rPr lang="ru-RU" sz="11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3</a:t>
            </a:r>
            <a:endParaRPr lang="ru-RU" sz="14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642F8C1-8EBE-49D8-B443-38178050B083}"/>
              </a:ext>
            </a:extLst>
          </p:cNvPr>
          <p:cNvSpPr/>
          <p:nvPr/>
        </p:nvSpPr>
        <p:spPr>
          <a:xfrm>
            <a:off x="2342924" y="1094859"/>
            <a:ext cx="3228769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5 дм</a:t>
            </a:r>
            <a:r>
              <a:rPr lang="ru-RU" sz="1400" b="1" baseline="60000" dirty="0">
                <a:solidFill>
                  <a:srgbClr val="0070C0"/>
                </a:solidFill>
                <a:latin typeface="Arial" panose="020B0604020202020204" pitchFamily="34" charset="0"/>
              </a:rPr>
              <a:t>3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5 л</a:t>
            </a:r>
          </a:p>
          <a:p>
            <a:r>
              <a:rPr lang="ru-RU" b="1" dirty="0">
                <a:latin typeface="Arial" panose="020B0604020202020204" pitchFamily="34" charset="0"/>
              </a:rPr>
              <a:t>б) 21000 см</a:t>
            </a:r>
            <a:r>
              <a:rPr lang="ru-RU" sz="1400" b="1" baseline="60000" dirty="0">
                <a:latin typeface="Arial" panose="020B0604020202020204" pitchFamily="34" charset="0"/>
              </a:rPr>
              <a:t>3 </a:t>
            </a:r>
            <a:r>
              <a:rPr lang="ru-RU" sz="1600" b="1" dirty="0">
                <a:latin typeface="Arial" panose="020B0604020202020204" pitchFamily="34" charset="0"/>
              </a:rPr>
              <a:t>= 21</a:t>
            </a:r>
            <a:r>
              <a:rPr lang="ru-RU" b="1" dirty="0">
                <a:latin typeface="Arial" panose="020B0604020202020204" pitchFamily="34" charset="0"/>
              </a:rPr>
              <a:t> дм</a:t>
            </a:r>
            <a:r>
              <a:rPr lang="ru-RU" sz="1400" b="1" baseline="60000" dirty="0">
                <a:latin typeface="Arial" panose="020B0604020202020204" pitchFamily="34" charset="0"/>
              </a:rPr>
              <a:t>3 </a:t>
            </a:r>
            <a:r>
              <a:rPr lang="ru-RU" sz="1600" b="1" dirty="0">
                <a:latin typeface="Arial" panose="020B0604020202020204" pitchFamily="34" charset="0"/>
              </a:rPr>
              <a:t>= 21</a:t>
            </a:r>
            <a:r>
              <a:rPr lang="ru-RU" b="1" dirty="0">
                <a:latin typeface="Arial" panose="020B0604020202020204" pitchFamily="34" charset="0"/>
              </a:rPr>
              <a:t> л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 3 дм</a:t>
            </a:r>
            <a:r>
              <a:rPr lang="ru-RU" sz="1400" b="1" baseline="60000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7000 cм</a:t>
            </a:r>
            <a:r>
              <a:rPr lang="ru-RU" sz="1400" b="1" baseline="60000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r>
              <a:rPr lang="ru-RU" b="1" baseline="60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= 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 дм</a:t>
            </a:r>
            <a:r>
              <a:rPr lang="ru-RU" sz="1400" b="1" baseline="60000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+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7 дм</a:t>
            </a:r>
            <a:r>
              <a:rPr lang="ru-RU" sz="1400" b="1" baseline="60000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r>
              <a:rPr lang="ru-RU" b="1" baseline="60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10 дм</a:t>
            </a:r>
            <a:r>
              <a:rPr lang="ru-RU" sz="1400" b="1" baseline="60000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r>
              <a:rPr lang="ru-RU" b="1" baseline="60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10 л</a:t>
            </a:r>
          </a:p>
          <a:p>
            <a:r>
              <a:rPr lang="ru-RU" b="1" dirty="0">
                <a:latin typeface="Arial" panose="020B0604020202020204" pitchFamily="34" charset="0"/>
              </a:rPr>
              <a:t>г) 5 м</a:t>
            </a:r>
            <a:r>
              <a:rPr lang="ru-RU" sz="1400" b="1" baseline="60000" dirty="0">
                <a:latin typeface="Arial" panose="020B0604020202020204" pitchFamily="34" charset="0"/>
              </a:rPr>
              <a:t>3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</a:rPr>
              <a:t>3 дм</a:t>
            </a:r>
            <a:r>
              <a:rPr lang="ru-RU" sz="1400" b="1" baseline="60000" dirty="0">
                <a:latin typeface="Arial" panose="020B0604020202020204" pitchFamily="34" charset="0"/>
              </a:rPr>
              <a:t>3</a:t>
            </a:r>
            <a:r>
              <a:rPr lang="ru-RU" b="1" baseline="60000" dirty="0">
                <a:latin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</a:rPr>
              <a:t>= </a:t>
            </a:r>
          </a:p>
          <a:p>
            <a:r>
              <a:rPr lang="ru-RU" b="1" dirty="0">
                <a:latin typeface="Arial" panose="020B0604020202020204" pitchFamily="34" charset="0"/>
              </a:rPr>
              <a:t>5000 дм</a:t>
            </a:r>
            <a:r>
              <a:rPr lang="ru-RU" sz="1400" b="1" baseline="60000" dirty="0">
                <a:latin typeface="Arial" panose="020B0604020202020204" pitchFamily="34" charset="0"/>
              </a:rPr>
              <a:t>3</a:t>
            </a:r>
            <a:r>
              <a:rPr lang="ru-RU" b="1" dirty="0">
                <a:latin typeface="Arial" panose="020B0604020202020204" pitchFamily="34" charset="0"/>
              </a:rPr>
              <a:t>+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</a:rPr>
              <a:t>3 дм</a:t>
            </a:r>
            <a:r>
              <a:rPr lang="ru-RU" sz="1400" b="1" baseline="60000" dirty="0">
                <a:latin typeface="Arial" panose="020B0604020202020204" pitchFamily="34" charset="0"/>
              </a:rPr>
              <a:t>3</a:t>
            </a:r>
            <a:r>
              <a:rPr lang="ru-RU" b="1" baseline="60000" dirty="0">
                <a:latin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</a:rPr>
              <a:t>=</a:t>
            </a:r>
          </a:p>
          <a:p>
            <a:r>
              <a:rPr lang="ru-RU" b="1" dirty="0">
                <a:latin typeface="Arial" panose="020B0604020202020204" pitchFamily="34" charset="0"/>
              </a:rPr>
              <a:t>5003 дм</a:t>
            </a:r>
            <a:r>
              <a:rPr lang="ru-RU" sz="1400" b="1" baseline="60000" dirty="0">
                <a:latin typeface="Arial" panose="020B0604020202020204" pitchFamily="34" charset="0"/>
              </a:rPr>
              <a:t>3</a:t>
            </a:r>
            <a:r>
              <a:rPr lang="ru-RU" b="1" baseline="60000" dirty="0">
                <a:latin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</a:rPr>
              <a:t>= 5003 л</a:t>
            </a:r>
          </a:p>
        </p:txBody>
      </p:sp>
    </p:spTree>
    <p:extLst>
      <p:ext uri="{BB962C8B-B14F-4D97-AF65-F5344CB8AC3E}">
        <p14:creationId xmlns:p14="http://schemas.microsoft.com/office/powerpoint/2010/main" val="3410532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F472898-CD42-4BFE-8AAA-1D2E5666E36D}"/>
              </a:ext>
            </a:extLst>
          </p:cNvPr>
          <p:cNvSpPr/>
          <p:nvPr/>
        </p:nvSpPr>
        <p:spPr>
          <a:xfrm>
            <a:off x="141289" y="409053"/>
            <a:ext cx="510539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278.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Деталь кубической формы с ребром в 20 см изготовлена из железа. Масса 10 см³ железа равна 78 г.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Найдите массу всей детали. </a:t>
            </a:r>
            <a:endParaRPr lang="ru-RU" sz="14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585A5B7-041A-4A20-98E0-5235D9418C41}"/>
              </a:ext>
            </a:extLst>
          </p:cNvPr>
          <p:cNvSpPr/>
          <p:nvPr/>
        </p:nvSpPr>
        <p:spPr>
          <a:xfrm>
            <a:off x="141288" y="1162161"/>
            <a:ext cx="198663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Дано: </a:t>
            </a:r>
            <a:r>
              <a:rPr lang="ru-RU" b="1" dirty="0">
                <a:latin typeface="Arial" panose="020B0604020202020204" pitchFamily="34" charset="0"/>
              </a:rPr>
              <a:t>куб</a:t>
            </a:r>
          </a:p>
          <a:p>
            <a:r>
              <a:rPr lang="ru-RU" b="1" dirty="0">
                <a:latin typeface="Arial" panose="020B0604020202020204" pitchFamily="34" charset="0"/>
              </a:rPr>
              <a:t>а = 20 см</a:t>
            </a:r>
          </a:p>
          <a:p>
            <a:r>
              <a:rPr lang="ru-RU" b="1" dirty="0">
                <a:latin typeface="Arial" panose="020B0604020202020204" pitchFamily="34" charset="0"/>
              </a:rPr>
              <a:t>10 см</a:t>
            </a:r>
            <a:r>
              <a:rPr lang="ru-RU" b="1" baseline="30000" dirty="0">
                <a:latin typeface="Arial" panose="020B0604020202020204" pitchFamily="34" charset="0"/>
              </a:rPr>
              <a:t>3</a:t>
            </a:r>
            <a:r>
              <a:rPr lang="ru-RU" b="1" dirty="0">
                <a:latin typeface="Arial" panose="020B0604020202020204" pitchFamily="34" charset="0"/>
              </a:rPr>
              <a:t> – 78 г</a:t>
            </a:r>
          </a:p>
          <a:p>
            <a:r>
              <a:rPr lang="ru-RU" b="1" dirty="0">
                <a:latin typeface="Arial" panose="020B0604020202020204" pitchFamily="34" charset="0"/>
              </a:rPr>
              <a:t>Вся деталь - ? г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590D9B4-FE24-4409-AB6B-880C9FDEC61C}"/>
                  </a:ext>
                </a:extLst>
              </p:cNvPr>
              <p:cNvSpPr/>
              <p:nvPr/>
            </p:nvSpPr>
            <p:spPr>
              <a:xfrm>
                <a:off x="2427287" y="1147717"/>
                <a:ext cx="3689903" cy="20313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1) </a:t>
                </a:r>
                <a:r>
                  <a:rPr lang="en-US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V = a</a:t>
                </a:r>
                <a:r>
                  <a:rPr lang="en-US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en-US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rPr>
                      <m:t>a</m:t>
                    </m:r>
                    <m:r>
                      <a:rPr lang="en-US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a</a:t>
                </a:r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= а</a:t>
                </a:r>
                <a:r>
                  <a:rPr lang="ru-RU" b="1" baseline="30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3</a:t>
                </a:r>
                <a:endParaRPr lang="en-US" b="1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r>
                  <a:rPr lang="en-US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20</a:t>
                </a:r>
                <a:r>
                  <a:rPr lang="en-US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20</a:t>
                </a:r>
                <a:r>
                  <a:rPr lang="en-US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20 = 8000</a:t>
                </a:r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(см</a:t>
                </a:r>
                <a:r>
                  <a:rPr lang="ru-RU" b="1" baseline="30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)</a:t>
                </a:r>
              </a:p>
              <a:p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2) 8000 : 10 = 800 (раз)</a:t>
                </a:r>
              </a:p>
              <a:p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3) 800</a:t>
                </a:r>
                <a:r>
                  <a:rPr lang="en-US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78 = 62400 (г) = </a:t>
                </a:r>
              </a:p>
              <a:p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62 кг 400 г</a:t>
                </a:r>
              </a:p>
              <a:p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590D9B4-FE24-4409-AB6B-880C9FDEC6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7287" y="1147717"/>
                <a:ext cx="3689903" cy="2031325"/>
              </a:xfrm>
              <a:prstGeom prst="rect">
                <a:avLst/>
              </a:prstGeom>
              <a:blipFill>
                <a:blip r:embed="rId3"/>
                <a:stretch>
                  <a:fillRect l="-1322" t="-15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211F664-4372-4FA2-801E-1EEC5D8C8EBD}"/>
              </a:ext>
            </a:extLst>
          </p:cNvPr>
          <p:cNvSpPr/>
          <p:nvPr/>
        </p:nvSpPr>
        <p:spPr>
          <a:xfrm>
            <a:off x="65087" y="2809710"/>
            <a:ext cx="4724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масса детали 62 кг 400 г</a:t>
            </a:r>
          </a:p>
        </p:txBody>
      </p:sp>
      <p:pic>
        <p:nvPicPr>
          <p:cNvPr id="2050" name="Picture 2" descr="Мир будущего / Хабр">
            <a:extLst>
              <a:ext uri="{FF2B5EF4-FFF2-40B4-BE49-F238E27FC236}">
                <a16:creationId xmlns:a16="http://schemas.microsoft.com/office/drawing/2014/main" id="{36641AA1-DF11-41DD-AF24-D33B9DD1F5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102" t="35388" r="19231" b="24429"/>
          <a:stretch/>
        </p:blipFill>
        <p:spPr bwMode="auto">
          <a:xfrm>
            <a:off x="4637086" y="918311"/>
            <a:ext cx="9906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1441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CAA0B38-1C60-4316-8C4D-130DFA31F88A}"/>
              </a:ext>
            </a:extLst>
          </p:cNvPr>
          <p:cNvSpPr/>
          <p:nvPr/>
        </p:nvSpPr>
        <p:spPr>
          <a:xfrm>
            <a:off x="63969" y="371317"/>
            <a:ext cx="556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279.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Измерения куска мыла равны: 8 см, 4 см и 2 см. В результате ежедневного использования мыла его объем уменьшается на 4 см³. Сколько дней можно будет пользоваться этим куском мыла?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E6E1ABB-E9E5-4E20-8AB7-300E13FA3D56}"/>
              </a:ext>
            </a:extLst>
          </p:cNvPr>
          <p:cNvSpPr/>
          <p:nvPr/>
        </p:nvSpPr>
        <p:spPr>
          <a:xfrm>
            <a:off x="60482" y="1089025"/>
            <a:ext cx="328120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Дано</a:t>
            </a:r>
            <a:r>
              <a:rPr lang="ru-RU" sz="1600" b="1" dirty="0">
                <a:latin typeface="Arial" panose="020B0604020202020204" pitchFamily="34" charset="0"/>
              </a:rPr>
              <a:t>:  мыло  в 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виде прям. пар. 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а = 8 см</a:t>
            </a:r>
          </a:p>
          <a:p>
            <a:r>
              <a:rPr lang="en-US" sz="1600" b="1" dirty="0">
                <a:latin typeface="Arial" panose="020B0604020202020204" pitchFamily="34" charset="0"/>
              </a:rPr>
              <a:t>b</a:t>
            </a:r>
            <a:r>
              <a:rPr lang="ru-RU" sz="1600" b="1" dirty="0">
                <a:latin typeface="Arial" panose="020B0604020202020204" pitchFamily="34" charset="0"/>
              </a:rPr>
              <a:t> =</a:t>
            </a:r>
            <a:r>
              <a:rPr lang="en-US" sz="1600" b="1" dirty="0">
                <a:latin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</a:rPr>
              <a:t>4</a:t>
            </a:r>
            <a:r>
              <a:rPr lang="en-US" sz="1600" b="1" dirty="0">
                <a:latin typeface="Arial" panose="020B0604020202020204" pitchFamily="34" charset="0"/>
              </a:rPr>
              <a:t> c</a:t>
            </a:r>
            <a:r>
              <a:rPr lang="ru-RU" sz="1600" b="1" dirty="0">
                <a:latin typeface="Arial" panose="020B0604020202020204" pitchFamily="34" charset="0"/>
              </a:rPr>
              <a:t>м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с = 2 см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Ежедневно </a:t>
            </a:r>
            <a:r>
              <a:rPr lang="en-US" sz="1600" b="1" dirty="0">
                <a:latin typeface="Arial" panose="020B0604020202020204" pitchFamily="34" charset="0"/>
              </a:rPr>
              <a:t>V</a:t>
            </a:r>
            <a:r>
              <a:rPr lang="ru-RU" sz="1600" b="1" dirty="0">
                <a:latin typeface="Arial" panose="020B0604020202020204" pitchFamily="34" charset="0"/>
              </a:rPr>
              <a:t> уменьш. на 4 см</a:t>
            </a:r>
            <a:r>
              <a:rPr lang="ru-RU" sz="1600" b="1" baseline="30000" dirty="0">
                <a:latin typeface="Arial" panose="020B0604020202020204" pitchFamily="34" charset="0"/>
              </a:rPr>
              <a:t>3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На сколько дней хватит мыла?</a:t>
            </a:r>
            <a:endParaRPr lang="ru-RU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F0DA8CC5-068A-4150-A889-E8C70225AAD3}"/>
                  </a:ext>
                </a:extLst>
              </p:cNvPr>
              <p:cNvSpPr/>
              <p:nvPr/>
            </p:nvSpPr>
            <p:spPr>
              <a:xfrm>
                <a:off x="1970087" y="1159011"/>
                <a:ext cx="2281055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1) </a:t>
                </a:r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V = a</a:t>
                </a:r>
                <a:r>
                  <a:rPr lang="en-US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600" b="1" dirty="0" err="1">
                    <a:solidFill>
                      <a:schemeClr val="tx1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en-US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600" b="1" dirty="0" err="1">
                    <a:solidFill>
                      <a:schemeClr val="tx1"/>
                    </a:solidFill>
                    <a:latin typeface="Arial" panose="020B0604020202020204" pitchFamily="34" charset="0"/>
                  </a:rPr>
                  <a:t>c</a:t>
                </a:r>
                <a:endParaRPr lang="en-US" sz="1600" b="1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8</a:t>
                </a:r>
                <a:r>
                  <a:rPr lang="en-US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4</a:t>
                </a:r>
                <a:r>
                  <a:rPr lang="en-US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 = 64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(см</a:t>
                </a:r>
                <a:r>
                  <a:rPr lang="ru-RU" sz="1600" b="1" baseline="30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)</a:t>
                </a:r>
              </a:p>
              <a:p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2) 64 : 4 = 16 (дней)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F0DA8CC5-068A-4150-A889-E8C70225AA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0087" y="1159011"/>
                <a:ext cx="2281055" cy="1077218"/>
              </a:xfrm>
              <a:prstGeom prst="rect">
                <a:avLst/>
              </a:prstGeom>
              <a:blipFill>
                <a:blip r:embed="rId3"/>
                <a:stretch>
                  <a:fillRect l="-1337" t="-1695" b="-62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AFDD3BC-88B1-4A24-A9FC-5285C7122434}"/>
              </a:ext>
            </a:extLst>
          </p:cNvPr>
          <p:cNvSpPr/>
          <p:nvPr/>
        </p:nvSpPr>
        <p:spPr>
          <a:xfrm>
            <a:off x="2277638" y="2780405"/>
            <a:ext cx="33489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мыла хватит на 16 дней</a:t>
            </a:r>
            <a:endParaRPr lang="ru-RU" sz="1600" dirty="0"/>
          </a:p>
        </p:txBody>
      </p:sp>
      <p:pic>
        <p:nvPicPr>
          <p:cNvPr id="1026" name="Picture 2" descr="the.soap.opera.shop - Posts | Facebook">
            <a:extLst>
              <a:ext uri="{FF2B5EF4-FFF2-40B4-BE49-F238E27FC236}">
                <a16:creationId xmlns:a16="http://schemas.microsoft.com/office/drawing/2014/main" id="{26B7B14B-EB1E-477E-8009-A0BE59DA0E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7869" y="1192479"/>
            <a:ext cx="1452563" cy="1327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7390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49" name="Freeform 21">
            <a:extLst>
              <a:ext uri="{FF2B5EF4-FFF2-40B4-BE49-F238E27FC236}">
                <a16:creationId xmlns:a16="http://schemas.microsoft.com/office/drawing/2014/main" id="{B7F8D874-DBE2-4305-B965-7217BA3F2D37}"/>
              </a:ext>
            </a:extLst>
          </p:cNvPr>
          <p:cNvSpPr>
            <a:spLocks/>
          </p:cNvSpPr>
          <p:nvPr/>
        </p:nvSpPr>
        <p:spPr bwMode="auto">
          <a:xfrm>
            <a:off x="1117846" y="1460182"/>
            <a:ext cx="1718569" cy="360539"/>
          </a:xfrm>
          <a:custGeom>
            <a:avLst/>
            <a:gdLst>
              <a:gd name="T0" fmla="*/ 0 w 2288"/>
              <a:gd name="T1" fmla="*/ 480 h 480"/>
              <a:gd name="T2" fmla="*/ 1808 w 2288"/>
              <a:gd name="T3" fmla="*/ 472 h 480"/>
              <a:gd name="T4" fmla="*/ 2288 w 2288"/>
              <a:gd name="T5" fmla="*/ 0 h 480"/>
              <a:gd name="T6" fmla="*/ 488 w 2288"/>
              <a:gd name="T7" fmla="*/ 8 h 480"/>
              <a:gd name="T8" fmla="*/ 0 w 2288"/>
              <a:gd name="T9" fmla="*/ 480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88" h="480">
                <a:moveTo>
                  <a:pt x="0" y="480"/>
                </a:moveTo>
                <a:lnTo>
                  <a:pt x="1808" y="472"/>
                </a:lnTo>
                <a:lnTo>
                  <a:pt x="2288" y="0"/>
                </a:lnTo>
                <a:lnTo>
                  <a:pt x="488" y="8"/>
                </a:lnTo>
                <a:lnTo>
                  <a:pt x="0" y="48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00FFFF"/>
              </a:gs>
              <a:gs pos="100000">
                <a:schemeClr val="bg1"/>
              </a:gs>
            </a:gsLst>
            <a:lin ang="18900000" scaled="1"/>
          </a:gra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852"/>
          </a:p>
        </p:txBody>
      </p:sp>
      <p:sp>
        <p:nvSpPr>
          <p:cNvPr id="355350" name="Freeform 22">
            <a:extLst>
              <a:ext uri="{FF2B5EF4-FFF2-40B4-BE49-F238E27FC236}">
                <a16:creationId xmlns:a16="http://schemas.microsoft.com/office/drawing/2014/main" id="{CBD8192A-3A04-4596-BEA0-A9E02C2E33D3}"/>
              </a:ext>
            </a:extLst>
          </p:cNvPr>
          <p:cNvSpPr>
            <a:spLocks/>
          </p:cNvSpPr>
          <p:nvPr/>
        </p:nvSpPr>
        <p:spPr bwMode="auto">
          <a:xfrm>
            <a:off x="2463859" y="1478210"/>
            <a:ext cx="374810" cy="1249868"/>
          </a:xfrm>
          <a:custGeom>
            <a:avLst/>
            <a:gdLst>
              <a:gd name="T0" fmla="*/ 16 w 499"/>
              <a:gd name="T1" fmla="*/ 1664 h 1664"/>
              <a:gd name="T2" fmla="*/ 499 w 499"/>
              <a:gd name="T3" fmla="*/ 1192 h 1664"/>
              <a:gd name="T4" fmla="*/ 480 w 499"/>
              <a:gd name="T5" fmla="*/ 0 h 1664"/>
              <a:gd name="T6" fmla="*/ 0 w 499"/>
              <a:gd name="T7" fmla="*/ 456 h 1664"/>
              <a:gd name="T8" fmla="*/ 16 w 499"/>
              <a:gd name="T9" fmla="*/ 1664 h 1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9" h="1664">
                <a:moveTo>
                  <a:pt x="16" y="1664"/>
                </a:moveTo>
                <a:lnTo>
                  <a:pt x="499" y="1192"/>
                </a:lnTo>
                <a:lnTo>
                  <a:pt x="480" y="0"/>
                </a:lnTo>
                <a:lnTo>
                  <a:pt x="0" y="456"/>
                </a:lnTo>
                <a:lnTo>
                  <a:pt x="16" y="166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99FFCC"/>
              </a:gs>
              <a:gs pos="100000">
                <a:schemeClr val="bg1"/>
              </a:gs>
            </a:gsLst>
            <a:lin ang="18900000" scaled="1"/>
          </a:gra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852"/>
          </a:p>
        </p:txBody>
      </p:sp>
      <p:sp>
        <p:nvSpPr>
          <p:cNvPr id="355351" name="Freeform 23">
            <a:extLst>
              <a:ext uri="{FF2B5EF4-FFF2-40B4-BE49-F238E27FC236}">
                <a16:creationId xmlns:a16="http://schemas.microsoft.com/office/drawing/2014/main" id="{4C6DE7D4-41B4-4B35-8611-A7889A1CCE9C}"/>
              </a:ext>
            </a:extLst>
          </p:cNvPr>
          <p:cNvSpPr>
            <a:spLocks/>
          </p:cNvSpPr>
          <p:nvPr/>
        </p:nvSpPr>
        <p:spPr bwMode="auto">
          <a:xfrm>
            <a:off x="1105828" y="1814712"/>
            <a:ext cx="1370048" cy="920126"/>
          </a:xfrm>
          <a:custGeom>
            <a:avLst/>
            <a:gdLst>
              <a:gd name="T0" fmla="*/ 14 w 1824"/>
              <a:gd name="T1" fmla="*/ 1225 h 1225"/>
              <a:gd name="T2" fmla="*/ 1816 w 1824"/>
              <a:gd name="T3" fmla="*/ 1216 h 1225"/>
              <a:gd name="T4" fmla="*/ 1824 w 1824"/>
              <a:gd name="T5" fmla="*/ 0 h 1225"/>
              <a:gd name="T6" fmla="*/ 0 w 1824"/>
              <a:gd name="T7" fmla="*/ 0 h 1225"/>
              <a:gd name="T8" fmla="*/ 14 w 1824"/>
              <a:gd name="T9" fmla="*/ 1225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24" h="1225">
                <a:moveTo>
                  <a:pt x="14" y="1225"/>
                </a:moveTo>
                <a:lnTo>
                  <a:pt x="1816" y="1216"/>
                </a:lnTo>
                <a:lnTo>
                  <a:pt x="1824" y="0"/>
                </a:lnTo>
                <a:lnTo>
                  <a:pt x="0" y="0"/>
                </a:lnTo>
                <a:lnTo>
                  <a:pt x="14" y="1225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99FFCC"/>
              </a:gs>
              <a:gs pos="100000">
                <a:schemeClr val="bg1"/>
              </a:gs>
            </a:gsLst>
            <a:lin ang="18900000" scaled="1"/>
          </a:gra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852"/>
          </a:p>
        </p:txBody>
      </p:sp>
      <p:sp>
        <p:nvSpPr>
          <p:cNvPr id="31749" name="AutoShape 24">
            <a:extLst>
              <a:ext uri="{FF2B5EF4-FFF2-40B4-BE49-F238E27FC236}">
                <a16:creationId xmlns:a16="http://schemas.microsoft.com/office/drawing/2014/main" id="{6A001874-CAB7-4058-AC7F-36C9A2E93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345" y="1319723"/>
            <a:ext cx="1708804" cy="1420373"/>
          </a:xfrm>
          <a:prstGeom prst="cube">
            <a:avLst>
              <a:gd name="adj" fmla="val 25000"/>
            </a:avLst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1750" name="Line 25">
            <a:extLst>
              <a:ext uri="{FF2B5EF4-FFF2-40B4-BE49-F238E27FC236}">
                <a16:creationId xmlns:a16="http://schemas.microsoft.com/office/drawing/2014/main" id="{B7572A25-F9F9-4599-96BB-F9DD8412687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1390" y="1314465"/>
            <a:ext cx="0" cy="10538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31751" name="Freeform 26">
            <a:extLst>
              <a:ext uri="{FF2B5EF4-FFF2-40B4-BE49-F238E27FC236}">
                <a16:creationId xmlns:a16="http://schemas.microsoft.com/office/drawing/2014/main" id="{7332A925-BC0B-4345-839C-13C8EF064B6A}"/>
              </a:ext>
            </a:extLst>
          </p:cNvPr>
          <p:cNvSpPr>
            <a:spLocks/>
          </p:cNvSpPr>
          <p:nvPr/>
        </p:nvSpPr>
        <p:spPr bwMode="auto">
          <a:xfrm>
            <a:off x="1123105" y="2373548"/>
            <a:ext cx="1702044" cy="361290"/>
          </a:xfrm>
          <a:custGeom>
            <a:avLst/>
            <a:gdLst>
              <a:gd name="T0" fmla="*/ 2147483646 w 2266"/>
              <a:gd name="T1" fmla="*/ 75604737 h 481"/>
              <a:gd name="T2" fmla="*/ 1232357200 w 2266"/>
              <a:gd name="T3" fmla="*/ 0 h 481"/>
              <a:gd name="T4" fmla="*/ 0 w 2266"/>
              <a:gd name="T5" fmla="*/ 1212196744 h 4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6" h="481">
                <a:moveTo>
                  <a:pt x="2266" y="30"/>
                </a:moveTo>
                <a:lnTo>
                  <a:pt x="489" y="0"/>
                </a:lnTo>
                <a:lnTo>
                  <a:pt x="0" y="481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grpSp>
        <p:nvGrpSpPr>
          <p:cNvPr id="31752" name="Group 27">
            <a:extLst>
              <a:ext uri="{FF2B5EF4-FFF2-40B4-BE49-F238E27FC236}">
                <a16:creationId xmlns:a16="http://schemas.microsoft.com/office/drawing/2014/main" id="{76399331-EAF9-4A2C-B404-BF484A5A966E}"/>
              </a:ext>
            </a:extLst>
          </p:cNvPr>
          <p:cNvGrpSpPr>
            <a:grpSpLocks/>
          </p:cNvGrpSpPr>
          <p:nvPr/>
        </p:nvGrpSpPr>
        <p:grpSpPr bwMode="auto">
          <a:xfrm>
            <a:off x="2783837" y="1147716"/>
            <a:ext cx="82623" cy="172007"/>
            <a:chOff x="2360" y="1256"/>
            <a:chExt cx="96" cy="248"/>
          </a:xfrm>
        </p:grpSpPr>
        <p:sp>
          <p:nvSpPr>
            <p:cNvPr id="31795" name="Oval 28">
              <a:extLst>
                <a:ext uri="{FF2B5EF4-FFF2-40B4-BE49-F238E27FC236}">
                  <a16:creationId xmlns:a16="http://schemas.microsoft.com/office/drawing/2014/main" id="{6AA0A427-A8F8-4A78-ACE0-C03CC3437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0" y="1256"/>
              <a:ext cx="96" cy="152"/>
            </a:xfrm>
            <a:prstGeom prst="ellipse">
              <a:avLst/>
            </a:prstGeom>
            <a:gradFill rotWithShape="1">
              <a:gsLst>
                <a:gs pos="0">
                  <a:srgbClr val="007676"/>
                </a:gs>
                <a:gs pos="50000">
                  <a:srgbClr val="00FFFF"/>
                </a:gs>
                <a:gs pos="100000">
                  <a:srgbClr val="007676"/>
                </a:gs>
              </a:gsLst>
              <a:lin ang="5400000" scaled="1"/>
            </a:gradFill>
            <a:ln w="9525" algn="ctr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514">
                <a:latin typeface="Times New Roman" panose="02020603050405020304" pitchFamily="18" charset="0"/>
              </a:endParaRPr>
            </a:p>
          </p:txBody>
        </p:sp>
        <p:sp>
          <p:nvSpPr>
            <p:cNvPr id="31796" name="Freeform 29">
              <a:extLst>
                <a:ext uri="{FF2B5EF4-FFF2-40B4-BE49-F238E27FC236}">
                  <a16:creationId xmlns:a16="http://schemas.microsoft.com/office/drawing/2014/main" id="{1AAEF6F7-263B-4B61-AB8B-3BAA42D1E6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0" y="1408"/>
              <a:ext cx="1" cy="96"/>
            </a:xfrm>
            <a:custGeom>
              <a:avLst/>
              <a:gdLst>
                <a:gd name="T0" fmla="*/ 0 w 1"/>
                <a:gd name="T1" fmla="*/ 0 h 96"/>
                <a:gd name="T2" fmla="*/ 0 w 1"/>
                <a:gd name="T3" fmla="*/ 96 h 9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96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grpSp>
        <p:nvGrpSpPr>
          <p:cNvPr id="31753" name="Group 30">
            <a:extLst>
              <a:ext uri="{FF2B5EF4-FFF2-40B4-BE49-F238E27FC236}">
                <a16:creationId xmlns:a16="http://schemas.microsoft.com/office/drawing/2014/main" id="{256AB1F9-640C-4097-A73D-46BB069FBEE9}"/>
              </a:ext>
            </a:extLst>
          </p:cNvPr>
          <p:cNvGrpSpPr>
            <a:grpSpLocks/>
          </p:cNvGrpSpPr>
          <p:nvPr/>
        </p:nvGrpSpPr>
        <p:grpSpPr bwMode="auto">
          <a:xfrm>
            <a:off x="1448340" y="1164240"/>
            <a:ext cx="81873" cy="172007"/>
            <a:chOff x="2360" y="1256"/>
            <a:chExt cx="96" cy="248"/>
          </a:xfrm>
        </p:grpSpPr>
        <p:sp>
          <p:nvSpPr>
            <p:cNvPr id="31793" name="Oval 31">
              <a:extLst>
                <a:ext uri="{FF2B5EF4-FFF2-40B4-BE49-F238E27FC236}">
                  <a16:creationId xmlns:a16="http://schemas.microsoft.com/office/drawing/2014/main" id="{2FC04E19-8D60-4F3A-BFD2-C618C19E8D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0" y="1256"/>
              <a:ext cx="96" cy="152"/>
            </a:xfrm>
            <a:prstGeom prst="ellipse">
              <a:avLst/>
            </a:prstGeom>
            <a:gradFill rotWithShape="1">
              <a:gsLst>
                <a:gs pos="0">
                  <a:srgbClr val="007676"/>
                </a:gs>
                <a:gs pos="50000">
                  <a:srgbClr val="00FFFF"/>
                </a:gs>
                <a:gs pos="100000">
                  <a:srgbClr val="007676"/>
                </a:gs>
              </a:gsLst>
              <a:lin ang="5400000" scaled="1"/>
            </a:gradFill>
            <a:ln w="9525" algn="ctr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514">
                <a:latin typeface="Times New Roman" panose="02020603050405020304" pitchFamily="18" charset="0"/>
              </a:endParaRPr>
            </a:p>
          </p:txBody>
        </p:sp>
        <p:sp>
          <p:nvSpPr>
            <p:cNvPr id="31794" name="Freeform 32">
              <a:extLst>
                <a:ext uri="{FF2B5EF4-FFF2-40B4-BE49-F238E27FC236}">
                  <a16:creationId xmlns:a16="http://schemas.microsoft.com/office/drawing/2014/main" id="{B30C3DDC-4984-41C0-AF3D-58FC2ADD3D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0" y="1408"/>
              <a:ext cx="1" cy="96"/>
            </a:xfrm>
            <a:custGeom>
              <a:avLst/>
              <a:gdLst>
                <a:gd name="T0" fmla="*/ 0 w 1"/>
                <a:gd name="T1" fmla="*/ 0 h 96"/>
                <a:gd name="T2" fmla="*/ 0 w 1"/>
                <a:gd name="T3" fmla="*/ 96 h 9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96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grpSp>
        <p:nvGrpSpPr>
          <p:cNvPr id="31754" name="Group 33">
            <a:extLst>
              <a:ext uri="{FF2B5EF4-FFF2-40B4-BE49-F238E27FC236}">
                <a16:creationId xmlns:a16="http://schemas.microsoft.com/office/drawing/2014/main" id="{04D60B35-F78E-4BF3-807F-E3EA3EDC17F7}"/>
              </a:ext>
            </a:extLst>
          </p:cNvPr>
          <p:cNvGrpSpPr>
            <a:grpSpLocks/>
          </p:cNvGrpSpPr>
          <p:nvPr/>
        </p:nvGrpSpPr>
        <p:grpSpPr bwMode="auto">
          <a:xfrm>
            <a:off x="1081793" y="1514263"/>
            <a:ext cx="82623" cy="172007"/>
            <a:chOff x="2360" y="1256"/>
            <a:chExt cx="96" cy="248"/>
          </a:xfrm>
        </p:grpSpPr>
        <p:sp>
          <p:nvSpPr>
            <p:cNvPr id="31791" name="Oval 34">
              <a:extLst>
                <a:ext uri="{FF2B5EF4-FFF2-40B4-BE49-F238E27FC236}">
                  <a16:creationId xmlns:a16="http://schemas.microsoft.com/office/drawing/2014/main" id="{49A5948D-1841-489F-B10E-27C0303FCD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0" y="1256"/>
              <a:ext cx="96" cy="152"/>
            </a:xfrm>
            <a:prstGeom prst="ellipse">
              <a:avLst/>
            </a:prstGeom>
            <a:gradFill rotWithShape="1">
              <a:gsLst>
                <a:gs pos="0">
                  <a:srgbClr val="007676"/>
                </a:gs>
                <a:gs pos="50000">
                  <a:srgbClr val="00FFFF"/>
                </a:gs>
                <a:gs pos="100000">
                  <a:srgbClr val="007676"/>
                </a:gs>
              </a:gsLst>
              <a:lin ang="5400000" scaled="1"/>
            </a:gradFill>
            <a:ln w="9525" algn="ctr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514">
                <a:latin typeface="Times New Roman" panose="02020603050405020304" pitchFamily="18" charset="0"/>
              </a:endParaRPr>
            </a:p>
          </p:txBody>
        </p:sp>
        <p:sp>
          <p:nvSpPr>
            <p:cNvPr id="31792" name="Freeform 35">
              <a:extLst>
                <a:ext uri="{FF2B5EF4-FFF2-40B4-BE49-F238E27FC236}">
                  <a16:creationId xmlns:a16="http://schemas.microsoft.com/office/drawing/2014/main" id="{3CCDDAD9-66F7-4C60-865A-E90FD226F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0" y="1408"/>
              <a:ext cx="1" cy="96"/>
            </a:xfrm>
            <a:custGeom>
              <a:avLst/>
              <a:gdLst>
                <a:gd name="T0" fmla="*/ 0 w 1"/>
                <a:gd name="T1" fmla="*/ 0 h 96"/>
                <a:gd name="T2" fmla="*/ 0 w 1"/>
                <a:gd name="T3" fmla="*/ 96 h 9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96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grpSp>
        <p:nvGrpSpPr>
          <p:cNvPr id="31755" name="Group 36">
            <a:extLst>
              <a:ext uri="{FF2B5EF4-FFF2-40B4-BE49-F238E27FC236}">
                <a16:creationId xmlns:a16="http://schemas.microsoft.com/office/drawing/2014/main" id="{362CD4F3-B408-4CCE-B513-E28EFD1A0FC5}"/>
              </a:ext>
            </a:extLst>
          </p:cNvPr>
          <p:cNvGrpSpPr>
            <a:grpSpLocks/>
          </p:cNvGrpSpPr>
          <p:nvPr/>
        </p:nvGrpSpPr>
        <p:grpSpPr bwMode="auto">
          <a:xfrm>
            <a:off x="2436818" y="1519522"/>
            <a:ext cx="81873" cy="172007"/>
            <a:chOff x="2360" y="1256"/>
            <a:chExt cx="96" cy="248"/>
          </a:xfrm>
        </p:grpSpPr>
        <p:sp>
          <p:nvSpPr>
            <p:cNvPr id="31789" name="Oval 37">
              <a:extLst>
                <a:ext uri="{FF2B5EF4-FFF2-40B4-BE49-F238E27FC236}">
                  <a16:creationId xmlns:a16="http://schemas.microsoft.com/office/drawing/2014/main" id="{B857CE03-3A84-42EB-BBED-CAFC2FC7A7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0" y="1256"/>
              <a:ext cx="96" cy="152"/>
            </a:xfrm>
            <a:prstGeom prst="ellipse">
              <a:avLst/>
            </a:prstGeom>
            <a:gradFill rotWithShape="1">
              <a:gsLst>
                <a:gs pos="0">
                  <a:srgbClr val="007676"/>
                </a:gs>
                <a:gs pos="50000">
                  <a:srgbClr val="00FFFF"/>
                </a:gs>
                <a:gs pos="100000">
                  <a:srgbClr val="007676"/>
                </a:gs>
              </a:gsLst>
              <a:lin ang="5400000" scaled="1"/>
            </a:gradFill>
            <a:ln w="9525" algn="ctr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514">
                <a:latin typeface="Times New Roman" panose="02020603050405020304" pitchFamily="18" charset="0"/>
              </a:endParaRPr>
            </a:p>
          </p:txBody>
        </p:sp>
        <p:sp>
          <p:nvSpPr>
            <p:cNvPr id="31790" name="Freeform 38">
              <a:extLst>
                <a:ext uri="{FF2B5EF4-FFF2-40B4-BE49-F238E27FC236}">
                  <a16:creationId xmlns:a16="http://schemas.microsoft.com/office/drawing/2014/main" id="{54E579CD-0A3F-40C8-8B57-7D039DE0A1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0" y="1408"/>
              <a:ext cx="1" cy="96"/>
            </a:xfrm>
            <a:custGeom>
              <a:avLst/>
              <a:gdLst>
                <a:gd name="T0" fmla="*/ 0 w 1"/>
                <a:gd name="T1" fmla="*/ 0 h 96"/>
                <a:gd name="T2" fmla="*/ 0 w 1"/>
                <a:gd name="T3" fmla="*/ 96 h 9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96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31757" name="Rectangle 44">
            <a:extLst>
              <a:ext uri="{FF2B5EF4-FFF2-40B4-BE49-F238E27FC236}">
                <a16:creationId xmlns:a16="http://schemas.microsoft.com/office/drawing/2014/main" id="{84602CD9-D789-45FF-B18E-D92B39C35676}"/>
              </a:ext>
            </a:extLst>
          </p:cNvPr>
          <p:cNvSpPr>
            <a:spLocks noChangeArrowheads="1"/>
          </p:cNvSpPr>
          <p:nvPr/>
        </p:nvSpPr>
        <p:spPr bwMode="auto">
          <a:xfrm rot="16028254">
            <a:off x="2548973" y="1637174"/>
            <a:ext cx="66877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chemeClr val="tx2"/>
                </a:solidFill>
                <a:cs typeface="Arial" panose="020B0604020202020204" pitchFamily="34" charset="0"/>
              </a:rPr>
              <a:t>5</a:t>
            </a:r>
            <a:r>
              <a:rPr lang="en-US" altLang="ru-RU" sz="1200" b="1" dirty="0">
                <a:solidFill>
                  <a:schemeClr val="tx2"/>
                </a:solidFill>
                <a:cs typeface="Arial" panose="020B0604020202020204" pitchFamily="34" charset="0"/>
              </a:rPr>
              <a:t>0</a:t>
            </a:r>
            <a:r>
              <a:rPr lang="ru-RU" altLang="ru-RU" sz="1200" b="1" dirty="0">
                <a:solidFill>
                  <a:schemeClr val="tx2"/>
                </a:solidFill>
                <a:cs typeface="Arial" panose="020B0604020202020204" pitchFamily="34" charset="0"/>
              </a:rPr>
              <a:t>см</a:t>
            </a:r>
            <a:r>
              <a:rPr lang="ru-RU" altLang="ru-RU" sz="1600" b="1" dirty="0">
                <a:cs typeface="Arial" panose="020B0604020202020204" pitchFamily="34" charset="0"/>
              </a:rPr>
              <a:t>  </a:t>
            </a:r>
          </a:p>
        </p:txBody>
      </p:sp>
      <p:sp>
        <p:nvSpPr>
          <p:cNvPr id="31758" name="Rectangle 45">
            <a:extLst>
              <a:ext uri="{FF2B5EF4-FFF2-40B4-BE49-F238E27FC236}">
                <a16:creationId xmlns:a16="http://schemas.microsoft.com/office/drawing/2014/main" id="{A01A2D5A-DEF4-4D40-BEA0-3BF51475A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8062" y="2681056"/>
            <a:ext cx="66877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200" b="1" dirty="0">
                <a:solidFill>
                  <a:schemeClr val="tx2"/>
                </a:solidFill>
                <a:cs typeface="Arial" panose="020B0604020202020204" pitchFamily="34" charset="0"/>
              </a:rPr>
              <a:t>5</a:t>
            </a:r>
            <a:r>
              <a:rPr lang="ru-RU" altLang="ru-RU" sz="1200" b="1" dirty="0">
                <a:solidFill>
                  <a:schemeClr val="tx2"/>
                </a:solidFill>
                <a:cs typeface="Arial" panose="020B0604020202020204" pitchFamily="34" charset="0"/>
              </a:rPr>
              <a:t>0см</a:t>
            </a:r>
            <a:r>
              <a:rPr lang="ru-RU" altLang="ru-RU" sz="1600" b="1" dirty="0">
                <a:cs typeface="Arial" panose="020B0604020202020204" pitchFamily="34" charset="0"/>
              </a:rPr>
              <a:t>  </a:t>
            </a:r>
          </a:p>
        </p:txBody>
      </p:sp>
      <p:sp>
        <p:nvSpPr>
          <p:cNvPr id="31759" name="Rectangle 48">
            <a:extLst>
              <a:ext uri="{FF2B5EF4-FFF2-40B4-BE49-F238E27FC236}">
                <a16:creationId xmlns:a16="http://schemas.microsoft.com/office/drawing/2014/main" id="{7711B381-44DA-4DAC-AE98-A83364A5E03D}"/>
              </a:ext>
            </a:extLst>
          </p:cNvPr>
          <p:cNvSpPr>
            <a:spLocks noChangeArrowheads="1"/>
          </p:cNvSpPr>
          <p:nvPr/>
        </p:nvSpPr>
        <p:spPr bwMode="auto">
          <a:xfrm rot="18638936">
            <a:off x="2405509" y="2375527"/>
            <a:ext cx="66877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200" b="1" dirty="0">
                <a:solidFill>
                  <a:schemeClr val="tx2"/>
                </a:solidFill>
                <a:cs typeface="Arial" panose="020B0604020202020204" pitchFamily="34" charset="0"/>
              </a:rPr>
              <a:t>30</a:t>
            </a:r>
            <a:r>
              <a:rPr lang="ru-RU" altLang="ru-RU" sz="1200" b="1" dirty="0">
                <a:solidFill>
                  <a:schemeClr val="tx2"/>
                </a:solidFill>
                <a:cs typeface="Arial" panose="020B0604020202020204" pitchFamily="34" charset="0"/>
              </a:rPr>
              <a:t>см</a:t>
            </a:r>
            <a:r>
              <a:rPr lang="ru-RU" altLang="ru-RU" sz="1600" b="1" dirty="0"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355381" name="Group 53">
            <a:extLst>
              <a:ext uri="{FF2B5EF4-FFF2-40B4-BE49-F238E27FC236}">
                <a16:creationId xmlns:a16="http://schemas.microsoft.com/office/drawing/2014/main" id="{3E636F3D-A251-4BBB-A1AC-BB16D7DAB2E1}"/>
              </a:ext>
            </a:extLst>
          </p:cNvPr>
          <p:cNvGrpSpPr>
            <a:grpSpLocks/>
          </p:cNvGrpSpPr>
          <p:nvPr/>
        </p:nvGrpSpPr>
        <p:grpSpPr bwMode="auto">
          <a:xfrm>
            <a:off x="1340179" y="2427629"/>
            <a:ext cx="132198" cy="270404"/>
            <a:chOff x="1448" y="3448"/>
            <a:chExt cx="304" cy="472"/>
          </a:xfrm>
        </p:grpSpPr>
        <p:sp>
          <p:nvSpPr>
            <p:cNvPr id="31786" name="Freeform 54">
              <a:extLst>
                <a:ext uri="{FF2B5EF4-FFF2-40B4-BE49-F238E27FC236}">
                  <a16:creationId xmlns:a16="http://schemas.microsoft.com/office/drawing/2014/main" id="{A5105ED2-ED0E-41D1-B68C-DCB05B654A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8" y="3488"/>
              <a:ext cx="104" cy="400"/>
            </a:xfrm>
            <a:custGeom>
              <a:avLst/>
              <a:gdLst>
                <a:gd name="T0" fmla="*/ 0 w 104"/>
                <a:gd name="T1" fmla="*/ 400 h 400"/>
                <a:gd name="T2" fmla="*/ 72 w 104"/>
                <a:gd name="T3" fmla="*/ 336 h 400"/>
                <a:gd name="T4" fmla="*/ 80 w 104"/>
                <a:gd name="T5" fmla="*/ 272 h 400"/>
                <a:gd name="T6" fmla="*/ 16 w 104"/>
                <a:gd name="T7" fmla="*/ 200 h 400"/>
                <a:gd name="T8" fmla="*/ 48 w 104"/>
                <a:gd name="T9" fmla="*/ 96 h 400"/>
                <a:gd name="T10" fmla="*/ 104 w 104"/>
                <a:gd name="T11" fmla="*/ 0 h 4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" h="400">
                  <a:moveTo>
                    <a:pt x="0" y="400"/>
                  </a:moveTo>
                  <a:cubicBezTo>
                    <a:pt x="29" y="378"/>
                    <a:pt x="59" y="357"/>
                    <a:pt x="72" y="336"/>
                  </a:cubicBezTo>
                  <a:cubicBezTo>
                    <a:pt x="85" y="315"/>
                    <a:pt x="89" y="295"/>
                    <a:pt x="80" y="272"/>
                  </a:cubicBezTo>
                  <a:cubicBezTo>
                    <a:pt x="71" y="249"/>
                    <a:pt x="21" y="229"/>
                    <a:pt x="16" y="200"/>
                  </a:cubicBezTo>
                  <a:cubicBezTo>
                    <a:pt x="11" y="171"/>
                    <a:pt x="33" y="129"/>
                    <a:pt x="48" y="96"/>
                  </a:cubicBezTo>
                  <a:cubicBezTo>
                    <a:pt x="63" y="63"/>
                    <a:pt x="95" y="16"/>
                    <a:pt x="104" y="0"/>
                  </a:cubicBezTo>
                </a:path>
              </a:pathLst>
            </a:custGeom>
            <a:noFill/>
            <a:ln w="28575" cap="flat" cmpd="sng">
              <a:solidFill>
                <a:srgbClr val="33CC3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31787" name="Freeform 55">
              <a:extLst>
                <a:ext uri="{FF2B5EF4-FFF2-40B4-BE49-F238E27FC236}">
                  <a16:creationId xmlns:a16="http://schemas.microsoft.com/office/drawing/2014/main" id="{23E25EEB-7972-4EAC-A5DA-8987A4932BA9}"/>
                </a:ext>
              </a:extLst>
            </p:cNvPr>
            <p:cNvSpPr>
              <a:spLocks/>
            </p:cNvSpPr>
            <p:nvPr/>
          </p:nvSpPr>
          <p:spPr bwMode="auto">
            <a:xfrm rot="19539359" flipV="1">
              <a:off x="1448" y="3520"/>
              <a:ext cx="104" cy="400"/>
            </a:xfrm>
            <a:custGeom>
              <a:avLst/>
              <a:gdLst>
                <a:gd name="T0" fmla="*/ 0 w 104"/>
                <a:gd name="T1" fmla="*/ 400 h 400"/>
                <a:gd name="T2" fmla="*/ 72 w 104"/>
                <a:gd name="T3" fmla="*/ 336 h 400"/>
                <a:gd name="T4" fmla="*/ 80 w 104"/>
                <a:gd name="T5" fmla="*/ 272 h 400"/>
                <a:gd name="T6" fmla="*/ 16 w 104"/>
                <a:gd name="T7" fmla="*/ 200 h 400"/>
                <a:gd name="T8" fmla="*/ 48 w 104"/>
                <a:gd name="T9" fmla="*/ 96 h 400"/>
                <a:gd name="T10" fmla="*/ 104 w 104"/>
                <a:gd name="T11" fmla="*/ 0 h 4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" h="400">
                  <a:moveTo>
                    <a:pt x="0" y="400"/>
                  </a:moveTo>
                  <a:cubicBezTo>
                    <a:pt x="29" y="378"/>
                    <a:pt x="59" y="357"/>
                    <a:pt x="72" y="336"/>
                  </a:cubicBezTo>
                  <a:cubicBezTo>
                    <a:pt x="85" y="315"/>
                    <a:pt x="89" y="295"/>
                    <a:pt x="80" y="272"/>
                  </a:cubicBezTo>
                  <a:cubicBezTo>
                    <a:pt x="71" y="249"/>
                    <a:pt x="21" y="229"/>
                    <a:pt x="16" y="200"/>
                  </a:cubicBezTo>
                  <a:cubicBezTo>
                    <a:pt x="11" y="171"/>
                    <a:pt x="33" y="129"/>
                    <a:pt x="48" y="96"/>
                  </a:cubicBezTo>
                  <a:cubicBezTo>
                    <a:pt x="63" y="63"/>
                    <a:pt x="95" y="16"/>
                    <a:pt x="104" y="0"/>
                  </a:cubicBezTo>
                </a:path>
              </a:pathLst>
            </a:custGeom>
            <a:noFill/>
            <a:ln w="28575" cap="flat" cmpd="sng">
              <a:solidFill>
                <a:srgbClr val="33CC3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31788" name="Freeform 56">
              <a:extLst>
                <a:ext uri="{FF2B5EF4-FFF2-40B4-BE49-F238E27FC236}">
                  <a16:creationId xmlns:a16="http://schemas.microsoft.com/office/drawing/2014/main" id="{5A849ED1-8711-4CD6-A442-2AA2B50B53AC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576" y="3448"/>
              <a:ext cx="104" cy="400"/>
            </a:xfrm>
            <a:custGeom>
              <a:avLst/>
              <a:gdLst>
                <a:gd name="T0" fmla="*/ 0 w 104"/>
                <a:gd name="T1" fmla="*/ 400 h 400"/>
                <a:gd name="T2" fmla="*/ 72 w 104"/>
                <a:gd name="T3" fmla="*/ 336 h 400"/>
                <a:gd name="T4" fmla="*/ 80 w 104"/>
                <a:gd name="T5" fmla="*/ 272 h 400"/>
                <a:gd name="T6" fmla="*/ 16 w 104"/>
                <a:gd name="T7" fmla="*/ 200 h 400"/>
                <a:gd name="T8" fmla="*/ 48 w 104"/>
                <a:gd name="T9" fmla="*/ 96 h 400"/>
                <a:gd name="T10" fmla="*/ 104 w 104"/>
                <a:gd name="T11" fmla="*/ 0 h 4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" h="400">
                  <a:moveTo>
                    <a:pt x="0" y="400"/>
                  </a:moveTo>
                  <a:cubicBezTo>
                    <a:pt x="29" y="378"/>
                    <a:pt x="59" y="357"/>
                    <a:pt x="72" y="336"/>
                  </a:cubicBezTo>
                  <a:cubicBezTo>
                    <a:pt x="85" y="315"/>
                    <a:pt x="89" y="295"/>
                    <a:pt x="80" y="272"/>
                  </a:cubicBezTo>
                  <a:cubicBezTo>
                    <a:pt x="71" y="249"/>
                    <a:pt x="21" y="229"/>
                    <a:pt x="16" y="200"/>
                  </a:cubicBezTo>
                  <a:cubicBezTo>
                    <a:pt x="11" y="171"/>
                    <a:pt x="33" y="129"/>
                    <a:pt x="48" y="96"/>
                  </a:cubicBezTo>
                  <a:cubicBezTo>
                    <a:pt x="63" y="63"/>
                    <a:pt x="95" y="16"/>
                    <a:pt x="104" y="0"/>
                  </a:cubicBezTo>
                </a:path>
              </a:pathLst>
            </a:custGeom>
            <a:noFill/>
            <a:ln w="28575" cap="flat" cmpd="sng">
              <a:solidFill>
                <a:srgbClr val="33CC3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31761" name="Freeform 58">
            <a:extLst>
              <a:ext uri="{FF2B5EF4-FFF2-40B4-BE49-F238E27FC236}">
                <a16:creationId xmlns:a16="http://schemas.microsoft.com/office/drawing/2014/main" id="{691F79F5-B245-4F5F-94A1-AD75419A1BC9}"/>
              </a:ext>
            </a:extLst>
          </p:cNvPr>
          <p:cNvSpPr>
            <a:spLocks/>
          </p:cNvSpPr>
          <p:nvPr/>
        </p:nvSpPr>
        <p:spPr bwMode="auto">
          <a:xfrm rot="771150">
            <a:off x="1430314" y="2643201"/>
            <a:ext cx="149474" cy="60090"/>
          </a:xfrm>
          <a:custGeom>
            <a:avLst/>
            <a:gdLst>
              <a:gd name="T0" fmla="*/ 0 w 240"/>
              <a:gd name="T1" fmla="*/ 155086538 h 104"/>
              <a:gd name="T2" fmla="*/ 152474093 w 240"/>
              <a:gd name="T3" fmla="*/ 0 h 104"/>
              <a:gd name="T4" fmla="*/ 415837598 w 240"/>
              <a:gd name="T5" fmla="*/ 35789577 h 104"/>
              <a:gd name="T6" fmla="*/ 235640823 w 240"/>
              <a:gd name="T7" fmla="*/ 107367510 h 104"/>
              <a:gd name="T8" fmla="*/ 0 w 240"/>
              <a:gd name="T9" fmla="*/ 155086538 h 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0" h="104">
                <a:moveTo>
                  <a:pt x="0" y="104"/>
                </a:moveTo>
                <a:lnTo>
                  <a:pt x="88" y="0"/>
                </a:lnTo>
                <a:lnTo>
                  <a:pt x="240" y="24"/>
                </a:lnTo>
                <a:lnTo>
                  <a:pt x="136" y="72"/>
                </a:lnTo>
                <a:lnTo>
                  <a:pt x="0" y="104"/>
                </a:lnTo>
                <a:close/>
              </a:path>
            </a:pathLst>
          </a:cu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31762" name="Freeform 59">
            <a:extLst>
              <a:ext uri="{FF2B5EF4-FFF2-40B4-BE49-F238E27FC236}">
                <a16:creationId xmlns:a16="http://schemas.microsoft.com/office/drawing/2014/main" id="{70F61013-B2BA-4E6D-AB65-99BAFDFBA758}"/>
              </a:ext>
            </a:extLst>
          </p:cNvPr>
          <p:cNvSpPr>
            <a:spLocks/>
          </p:cNvSpPr>
          <p:nvPr/>
        </p:nvSpPr>
        <p:spPr bwMode="auto">
          <a:xfrm rot="771150">
            <a:off x="1310134" y="2670241"/>
            <a:ext cx="117926" cy="64597"/>
          </a:xfrm>
          <a:custGeom>
            <a:avLst/>
            <a:gdLst>
              <a:gd name="T0" fmla="*/ 0 w 240"/>
              <a:gd name="T1" fmla="*/ 179221881 h 104"/>
              <a:gd name="T2" fmla="*/ 94904638 w 240"/>
              <a:gd name="T3" fmla="*/ 0 h 104"/>
              <a:gd name="T4" fmla="*/ 258831586 w 240"/>
              <a:gd name="T5" fmla="*/ 41359199 h 104"/>
              <a:gd name="T6" fmla="*/ 146671371 w 240"/>
              <a:gd name="T7" fmla="*/ 124076283 h 104"/>
              <a:gd name="T8" fmla="*/ 0 w 240"/>
              <a:gd name="T9" fmla="*/ 179221881 h 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0" h="104">
                <a:moveTo>
                  <a:pt x="0" y="104"/>
                </a:moveTo>
                <a:lnTo>
                  <a:pt x="88" y="0"/>
                </a:lnTo>
                <a:lnTo>
                  <a:pt x="240" y="24"/>
                </a:lnTo>
                <a:lnTo>
                  <a:pt x="136" y="72"/>
                </a:lnTo>
                <a:lnTo>
                  <a:pt x="0" y="104"/>
                </a:lnTo>
                <a:close/>
              </a:path>
            </a:pathLst>
          </a:cu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31763" name="Freeform 60">
            <a:extLst>
              <a:ext uri="{FF2B5EF4-FFF2-40B4-BE49-F238E27FC236}">
                <a16:creationId xmlns:a16="http://schemas.microsoft.com/office/drawing/2014/main" id="{D1A27E8A-5B56-4B8C-8A90-4B15FE751467}"/>
              </a:ext>
            </a:extLst>
          </p:cNvPr>
          <p:cNvSpPr>
            <a:spLocks/>
          </p:cNvSpPr>
          <p:nvPr/>
        </p:nvSpPr>
        <p:spPr bwMode="auto">
          <a:xfrm rot="771150">
            <a:off x="2241526" y="2655219"/>
            <a:ext cx="149474" cy="60090"/>
          </a:xfrm>
          <a:custGeom>
            <a:avLst/>
            <a:gdLst>
              <a:gd name="T0" fmla="*/ 0 w 240"/>
              <a:gd name="T1" fmla="*/ 155086538 h 104"/>
              <a:gd name="T2" fmla="*/ 152474093 w 240"/>
              <a:gd name="T3" fmla="*/ 0 h 104"/>
              <a:gd name="T4" fmla="*/ 415837598 w 240"/>
              <a:gd name="T5" fmla="*/ 35789577 h 104"/>
              <a:gd name="T6" fmla="*/ 235640823 w 240"/>
              <a:gd name="T7" fmla="*/ 107367510 h 104"/>
              <a:gd name="T8" fmla="*/ 0 w 240"/>
              <a:gd name="T9" fmla="*/ 155086538 h 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0" h="104">
                <a:moveTo>
                  <a:pt x="0" y="104"/>
                </a:moveTo>
                <a:lnTo>
                  <a:pt x="88" y="0"/>
                </a:lnTo>
                <a:lnTo>
                  <a:pt x="240" y="24"/>
                </a:lnTo>
                <a:lnTo>
                  <a:pt x="136" y="72"/>
                </a:lnTo>
                <a:lnTo>
                  <a:pt x="0" y="104"/>
                </a:lnTo>
                <a:close/>
              </a:path>
            </a:pathLst>
          </a:cu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355394" name="plant">
            <a:extLst>
              <a:ext uri="{FF2B5EF4-FFF2-40B4-BE49-F238E27FC236}">
                <a16:creationId xmlns:a16="http://schemas.microsoft.com/office/drawing/2014/main" id="{CF3E5D11-D992-4B48-BA9C-2E4DA96F30C7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1476883" y="2426126"/>
            <a:ext cx="195292" cy="99148"/>
          </a:xfrm>
          <a:custGeom>
            <a:avLst/>
            <a:gdLst>
              <a:gd name="T0" fmla="*/ 0 w 21600"/>
              <a:gd name="T1" fmla="*/ 0 h 21600"/>
              <a:gd name="T2" fmla="*/ 3943578 w 21600"/>
              <a:gd name="T3" fmla="*/ 0 h 21600"/>
              <a:gd name="T4" fmla="*/ 7887156 w 21600"/>
              <a:gd name="T5" fmla="*/ 0 h 21600"/>
              <a:gd name="T6" fmla="*/ 7887156 w 21600"/>
              <a:gd name="T7" fmla="*/ 1016463 h 21600"/>
              <a:gd name="T8" fmla="*/ 7887156 w 21600"/>
              <a:gd name="T9" fmla="*/ 2032926 h 21600"/>
              <a:gd name="T10" fmla="*/ 3943578 w 21600"/>
              <a:gd name="T11" fmla="*/ 2032926 h 21600"/>
              <a:gd name="T12" fmla="*/ 0 w 21600"/>
              <a:gd name="T13" fmla="*/ 2032926 h 21600"/>
              <a:gd name="T14" fmla="*/ 0 w 21600"/>
              <a:gd name="T15" fmla="*/ 1016463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 sz="852"/>
          </a:p>
        </p:txBody>
      </p:sp>
      <p:sp>
        <p:nvSpPr>
          <p:cNvPr id="355395" name="plant">
            <a:extLst>
              <a:ext uri="{FF2B5EF4-FFF2-40B4-BE49-F238E27FC236}">
                <a16:creationId xmlns:a16="http://schemas.microsoft.com/office/drawing/2014/main" id="{BA94B676-E50A-4520-A1F3-24C2E6546357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2234015" y="2516261"/>
            <a:ext cx="195292" cy="99148"/>
          </a:xfrm>
          <a:custGeom>
            <a:avLst/>
            <a:gdLst>
              <a:gd name="T0" fmla="*/ 0 w 21600"/>
              <a:gd name="T1" fmla="*/ 0 h 21600"/>
              <a:gd name="T2" fmla="*/ 3943578 w 21600"/>
              <a:gd name="T3" fmla="*/ 0 h 21600"/>
              <a:gd name="T4" fmla="*/ 7887156 w 21600"/>
              <a:gd name="T5" fmla="*/ 0 h 21600"/>
              <a:gd name="T6" fmla="*/ 7887156 w 21600"/>
              <a:gd name="T7" fmla="*/ 1016463 h 21600"/>
              <a:gd name="T8" fmla="*/ 7887156 w 21600"/>
              <a:gd name="T9" fmla="*/ 2032926 h 21600"/>
              <a:gd name="T10" fmla="*/ 3943578 w 21600"/>
              <a:gd name="T11" fmla="*/ 2032926 h 21600"/>
              <a:gd name="T12" fmla="*/ 0 w 21600"/>
              <a:gd name="T13" fmla="*/ 2032926 h 21600"/>
              <a:gd name="T14" fmla="*/ 0 w 21600"/>
              <a:gd name="T15" fmla="*/ 1016463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 sz="852"/>
          </a:p>
        </p:txBody>
      </p:sp>
      <p:sp>
        <p:nvSpPr>
          <p:cNvPr id="355396" name="plant">
            <a:extLst>
              <a:ext uri="{FF2B5EF4-FFF2-40B4-BE49-F238E27FC236}">
                <a16:creationId xmlns:a16="http://schemas.microsoft.com/office/drawing/2014/main" id="{B8739979-C21B-42DD-9670-958D0DD93A6C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1831413" y="2582360"/>
            <a:ext cx="195292" cy="99148"/>
          </a:xfrm>
          <a:custGeom>
            <a:avLst/>
            <a:gdLst>
              <a:gd name="T0" fmla="*/ 0 w 21600"/>
              <a:gd name="T1" fmla="*/ 0 h 21600"/>
              <a:gd name="T2" fmla="*/ 3943578 w 21600"/>
              <a:gd name="T3" fmla="*/ 0 h 21600"/>
              <a:gd name="T4" fmla="*/ 7887156 w 21600"/>
              <a:gd name="T5" fmla="*/ 0 h 21600"/>
              <a:gd name="T6" fmla="*/ 7887156 w 21600"/>
              <a:gd name="T7" fmla="*/ 1016463 h 21600"/>
              <a:gd name="T8" fmla="*/ 7887156 w 21600"/>
              <a:gd name="T9" fmla="*/ 2032926 h 21600"/>
              <a:gd name="T10" fmla="*/ 3943578 w 21600"/>
              <a:gd name="T11" fmla="*/ 2032926 h 21600"/>
              <a:gd name="T12" fmla="*/ 0 w 21600"/>
              <a:gd name="T13" fmla="*/ 2032926 h 21600"/>
              <a:gd name="T14" fmla="*/ 0 w 21600"/>
              <a:gd name="T15" fmla="*/ 1016463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 sz="852"/>
          </a:p>
        </p:txBody>
      </p:sp>
      <p:grpSp>
        <p:nvGrpSpPr>
          <p:cNvPr id="355398" name="Group 70">
            <a:extLst>
              <a:ext uri="{FF2B5EF4-FFF2-40B4-BE49-F238E27FC236}">
                <a16:creationId xmlns:a16="http://schemas.microsoft.com/office/drawing/2014/main" id="{CDFB733F-87E0-4641-B700-10350B41CCE9}"/>
              </a:ext>
            </a:extLst>
          </p:cNvPr>
          <p:cNvGrpSpPr>
            <a:grpSpLocks/>
          </p:cNvGrpSpPr>
          <p:nvPr/>
        </p:nvGrpSpPr>
        <p:grpSpPr bwMode="auto">
          <a:xfrm>
            <a:off x="2644128" y="2187269"/>
            <a:ext cx="132198" cy="270404"/>
            <a:chOff x="1448" y="3448"/>
            <a:chExt cx="304" cy="472"/>
          </a:xfrm>
        </p:grpSpPr>
        <p:sp>
          <p:nvSpPr>
            <p:cNvPr id="31783" name="Freeform 71">
              <a:extLst>
                <a:ext uri="{FF2B5EF4-FFF2-40B4-BE49-F238E27FC236}">
                  <a16:creationId xmlns:a16="http://schemas.microsoft.com/office/drawing/2014/main" id="{694A9F69-DB10-4276-8D4D-3DF85B05F6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8" y="3488"/>
              <a:ext cx="104" cy="400"/>
            </a:xfrm>
            <a:custGeom>
              <a:avLst/>
              <a:gdLst>
                <a:gd name="T0" fmla="*/ 0 w 104"/>
                <a:gd name="T1" fmla="*/ 400 h 400"/>
                <a:gd name="T2" fmla="*/ 72 w 104"/>
                <a:gd name="T3" fmla="*/ 336 h 400"/>
                <a:gd name="T4" fmla="*/ 80 w 104"/>
                <a:gd name="T5" fmla="*/ 272 h 400"/>
                <a:gd name="T6" fmla="*/ 16 w 104"/>
                <a:gd name="T7" fmla="*/ 200 h 400"/>
                <a:gd name="T8" fmla="*/ 48 w 104"/>
                <a:gd name="T9" fmla="*/ 96 h 400"/>
                <a:gd name="T10" fmla="*/ 104 w 104"/>
                <a:gd name="T11" fmla="*/ 0 h 4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" h="400">
                  <a:moveTo>
                    <a:pt x="0" y="400"/>
                  </a:moveTo>
                  <a:cubicBezTo>
                    <a:pt x="29" y="378"/>
                    <a:pt x="59" y="357"/>
                    <a:pt x="72" y="336"/>
                  </a:cubicBezTo>
                  <a:cubicBezTo>
                    <a:pt x="85" y="315"/>
                    <a:pt x="89" y="295"/>
                    <a:pt x="80" y="272"/>
                  </a:cubicBezTo>
                  <a:cubicBezTo>
                    <a:pt x="71" y="249"/>
                    <a:pt x="21" y="229"/>
                    <a:pt x="16" y="200"/>
                  </a:cubicBezTo>
                  <a:cubicBezTo>
                    <a:pt x="11" y="171"/>
                    <a:pt x="33" y="129"/>
                    <a:pt x="48" y="96"/>
                  </a:cubicBezTo>
                  <a:cubicBezTo>
                    <a:pt x="63" y="63"/>
                    <a:pt x="95" y="16"/>
                    <a:pt x="104" y="0"/>
                  </a:cubicBezTo>
                </a:path>
              </a:pathLst>
            </a:custGeom>
            <a:noFill/>
            <a:ln w="28575" cap="flat" cmpd="sng">
              <a:solidFill>
                <a:srgbClr val="33CC3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31784" name="Freeform 72">
              <a:extLst>
                <a:ext uri="{FF2B5EF4-FFF2-40B4-BE49-F238E27FC236}">
                  <a16:creationId xmlns:a16="http://schemas.microsoft.com/office/drawing/2014/main" id="{8E289D0B-365F-4621-98DB-5F71F33BED61}"/>
                </a:ext>
              </a:extLst>
            </p:cNvPr>
            <p:cNvSpPr>
              <a:spLocks/>
            </p:cNvSpPr>
            <p:nvPr/>
          </p:nvSpPr>
          <p:spPr bwMode="auto">
            <a:xfrm rot="19539359" flipV="1">
              <a:off x="1448" y="3520"/>
              <a:ext cx="104" cy="400"/>
            </a:xfrm>
            <a:custGeom>
              <a:avLst/>
              <a:gdLst>
                <a:gd name="T0" fmla="*/ 0 w 104"/>
                <a:gd name="T1" fmla="*/ 400 h 400"/>
                <a:gd name="T2" fmla="*/ 72 w 104"/>
                <a:gd name="T3" fmla="*/ 336 h 400"/>
                <a:gd name="T4" fmla="*/ 80 w 104"/>
                <a:gd name="T5" fmla="*/ 272 h 400"/>
                <a:gd name="T6" fmla="*/ 16 w 104"/>
                <a:gd name="T7" fmla="*/ 200 h 400"/>
                <a:gd name="T8" fmla="*/ 48 w 104"/>
                <a:gd name="T9" fmla="*/ 96 h 400"/>
                <a:gd name="T10" fmla="*/ 104 w 104"/>
                <a:gd name="T11" fmla="*/ 0 h 4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" h="400">
                  <a:moveTo>
                    <a:pt x="0" y="400"/>
                  </a:moveTo>
                  <a:cubicBezTo>
                    <a:pt x="29" y="378"/>
                    <a:pt x="59" y="357"/>
                    <a:pt x="72" y="336"/>
                  </a:cubicBezTo>
                  <a:cubicBezTo>
                    <a:pt x="85" y="315"/>
                    <a:pt x="89" y="295"/>
                    <a:pt x="80" y="272"/>
                  </a:cubicBezTo>
                  <a:cubicBezTo>
                    <a:pt x="71" y="249"/>
                    <a:pt x="21" y="229"/>
                    <a:pt x="16" y="200"/>
                  </a:cubicBezTo>
                  <a:cubicBezTo>
                    <a:pt x="11" y="171"/>
                    <a:pt x="33" y="129"/>
                    <a:pt x="48" y="96"/>
                  </a:cubicBezTo>
                  <a:cubicBezTo>
                    <a:pt x="63" y="63"/>
                    <a:pt x="95" y="16"/>
                    <a:pt x="104" y="0"/>
                  </a:cubicBezTo>
                </a:path>
              </a:pathLst>
            </a:custGeom>
            <a:noFill/>
            <a:ln w="28575" cap="flat" cmpd="sng">
              <a:solidFill>
                <a:srgbClr val="33CC3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31785" name="Freeform 73">
              <a:extLst>
                <a:ext uri="{FF2B5EF4-FFF2-40B4-BE49-F238E27FC236}">
                  <a16:creationId xmlns:a16="http://schemas.microsoft.com/office/drawing/2014/main" id="{798620E5-61D0-462B-AEE8-55563741C8B3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576" y="3448"/>
              <a:ext cx="104" cy="400"/>
            </a:xfrm>
            <a:custGeom>
              <a:avLst/>
              <a:gdLst>
                <a:gd name="T0" fmla="*/ 0 w 104"/>
                <a:gd name="T1" fmla="*/ 400 h 400"/>
                <a:gd name="T2" fmla="*/ 72 w 104"/>
                <a:gd name="T3" fmla="*/ 336 h 400"/>
                <a:gd name="T4" fmla="*/ 80 w 104"/>
                <a:gd name="T5" fmla="*/ 272 h 400"/>
                <a:gd name="T6" fmla="*/ 16 w 104"/>
                <a:gd name="T7" fmla="*/ 200 h 400"/>
                <a:gd name="T8" fmla="*/ 48 w 104"/>
                <a:gd name="T9" fmla="*/ 96 h 400"/>
                <a:gd name="T10" fmla="*/ 104 w 104"/>
                <a:gd name="T11" fmla="*/ 0 h 4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" h="400">
                  <a:moveTo>
                    <a:pt x="0" y="400"/>
                  </a:moveTo>
                  <a:cubicBezTo>
                    <a:pt x="29" y="378"/>
                    <a:pt x="59" y="357"/>
                    <a:pt x="72" y="336"/>
                  </a:cubicBezTo>
                  <a:cubicBezTo>
                    <a:pt x="85" y="315"/>
                    <a:pt x="89" y="295"/>
                    <a:pt x="80" y="272"/>
                  </a:cubicBezTo>
                  <a:cubicBezTo>
                    <a:pt x="71" y="249"/>
                    <a:pt x="21" y="229"/>
                    <a:pt x="16" y="200"/>
                  </a:cubicBezTo>
                  <a:cubicBezTo>
                    <a:pt x="11" y="171"/>
                    <a:pt x="33" y="129"/>
                    <a:pt x="48" y="96"/>
                  </a:cubicBezTo>
                  <a:cubicBezTo>
                    <a:pt x="63" y="63"/>
                    <a:pt x="95" y="16"/>
                    <a:pt x="104" y="0"/>
                  </a:cubicBezTo>
                </a:path>
              </a:pathLst>
            </a:custGeom>
            <a:noFill/>
            <a:ln w="28575" cap="flat" cmpd="sng">
              <a:solidFill>
                <a:srgbClr val="33CC3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31768" name="Freeform 77">
            <a:extLst>
              <a:ext uri="{FF2B5EF4-FFF2-40B4-BE49-F238E27FC236}">
                <a16:creationId xmlns:a16="http://schemas.microsoft.com/office/drawing/2014/main" id="{42E9494F-9458-4866-9C40-229CD7ADB5DF}"/>
              </a:ext>
            </a:extLst>
          </p:cNvPr>
          <p:cNvSpPr>
            <a:spLocks/>
          </p:cNvSpPr>
          <p:nvPr/>
        </p:nvSpPr>
        <p:spPr bwMode="auto">
          <a:xfrm rot="771150">
            <a:off x="2073275" y="2631934"/>
            <a:ext cx="89384" cy="93139"/>
          </a:xfrm>
          <a:custGeom>
            <a:avLst/>
            <a:gdLst>
              <a:gd name="T0" fmla="*/ 0 w 240"/>
              <a:gd name="T1" fmla="*/ 372595409 h 104"/>
              <a:gd name="T2" fmla="*/ 54523440 w 240"/>
              <a:gd name="T3" fmla="*/ 0 h 104"/>
              <a:gd name="T4" fmla="*/ 148700507 w 240"/>
              <a:gd name="T5" fmla="*/ 85983701 h 104"/>
              <a:gd name="T6" fmla="*/ 84263857 w 240"/>
              <a:gd name="T7" fmla="*/ 257951104 h 104"/>
              <a:gd name="T8" fmla="*/ 0 w 240"/>
              <a:gd name="T9" fmla="*/ 372595409 h 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0" h="104">
                <a:moveTo>
                  <a:pt x="0" y="104"/>
                </a:moveTo>
                <a:lnTo>
                  <a:pt x="88" y="0"/>
                </a:lnTo>
                <a:lnTo>
                  <a:pt x="240" y="24"/>
                </a:lnTo>
                <a:lnTo>
                  <a:pt x="136" y="72"/>
                </a:lnTo>
                <a:lnTo>
                  <a:pt x="0" y="104"/>
                </a:lnTo>
                <a:close/>
              </a:path>
            </a:pathLst>
          </a:custGeom>
          <a:solidFill>
            <a:srgbClr val="777777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31769" name="Freeform 78">
            <a:extLst>
              <a:ext uri="{FF2B5EF4-FFF2-40B4-BE49-F238E27FC236}">
                <a16:creationId xmlns:a16="http://schemas.microsoft.com/office/drawing/2014/main" id="{14B46ED0-15DE-4423-B671-12E2FEBA9CF8}"/>
              </a:ext>
            </a:extLst>
          </p:cNvPr>
          <p:cNvSpPr>
            <a:spLocks/>
          </p:cNvSpPr>
          <p:nvPr/>
        </p:nvSpPr>
        <p:spPr bwMode="auto">
          <a:xfrm rot="771150">
            <a:off x="2638119" y="2403593"/>
            <a:ext cx="89384" cy="93139"/>
          </a:xfrm>
          <a:custGeom>
            <a:avLst/>
            <a:gdLst>
              <a:gd name="T0" fmla="*/ 0 w 240"/>
              <a:gd name="T1" fmla="*/ 372595409 h 104"/>
              <a:gd name="T2" fmla="*/ 54523440 w 240"/>
              <a:gd name="T3" fmla="*/ 0 h 104"/>
              <a:gd name="T4" fmla="*/ 148700507 w 240"/>
              <a:gd name="T5" fmla="*/ 85983701 h 104"/>
              <a:gd name="T6" fmla="*/ 84263857 w 240"/>
              <a:gd name="T7" fmla="*/ 257951104 h 104"/>
              <a:gd name="T8" fmla="*/ 0 w 240"/>
              <a:gd name="T9" fmla="*/ 372595409 h 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0" h="104">
                <a:moveTo>
                  <a:pt x="0" y="104"/>
                </a:moveTo>
                <a:lnTo>
                  <a:pt x="88" y="0"/>
                </a:lnTo>
                <a:lnTo>
                  <a:pt x="240" y="24"/>
                </a:lnTo>
                <a:lnTo>
                  <a:pt x="136" y="72"/>
                </a:lnTo>
                <a:lnTo>
                  <a:pt x="0" y="104"/>
                </a:lnTo>
                <a:close/>
              </a:path>
            </a:pathLst>
          </a:custGeom>
          <a:solidFill>
            <a:srgbClr val="777777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31770" name="Freeform 79">
            <a:extLst>
              <a:ext uri="{FF2B5EF4-FFF2-40B4-BE49-F238E27FC236}">
                <a16:creationId xmlns:a16="http://schemas.microsoft.com/office/drawing/2014/main" id="{DCEB8FD6-A756-4B2E-B532-A6EB7E6039E9}"/>
              </a:ext>
            </a:extLst>
          </p:cNvPr>
          <p:cNvSpPr>
            <a:spLocks/>
          </p:cNvSpPr>
          <p:nvPr/>
        </p:nvSpPr>
        <p:spPr bwMode="auto">
          <a:xfrm rot="2782742">
            <a:off x="1959479" y="2661604"/>
            <a:ext cx="89384" cy="93139"/>
          </a:xfrm>
          <a:custGeom>
            <a:avLst/>
            <a:gdLst>
              <a:gd name="T0" fmla="*/ 0 w 240"/>
              <a:gd name="T1" fmla="*/ 372595409 h 104"/>
              <a:gd name="T2" fmla="*/ 54523440 w 240"/>
              <a:gd name="T3" fmla="*/ 0 h 104"/>
              <a:gd name="T4" fmla="*/ 148700507 w 240"/>
              <a:gd name="T5" fmla="*/ 85983701 h 104"/>
              <a:gd name="T6" fmla="*/ 84263857 w 240"/>
              <a:gd name="T7" fmla="*/ 257951104 h 104"/>
              <a:gd name="T8" fmla="*/ 0 w 240"/>
              <a:gd name="T9" fmla="*/ 372595409 h 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0" h="104">
                <a:moveTo>
                  <a:pt x="0" y="104"/>
                </a:moveTo>
                <a:lnTo>
                  <a:pt x="88" y="0"/>
                </a:lnTo>
                <a:lnTo>
                  <a:pt x="240" y="24"/>
                </a:lnTo>
                <a:lnTo>
                  <a:pt x="136" y="72"/>
                </a:lnTo>
                <a:lnTo>
                  <a:pt x="0" y="104"/>
                </a:lnTo>
                <a:close/>
              </a:path>
            </a:pathLst>
          </a:custGeom>
          <a:solidFill>
            <a:srgbClr val="777777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pic>
        <p:nvPicPr>
          <p:cNvPr id="31771" name="Picture 42" descr="1f6">
            <a:extLst>
              <a:ext uri="{FF2B5EF4-FFF2-40B4-BE49-F238E27FC236}">
                <a16:creationId xmlns:a16="http://schemas.microsoft.com/office/drawing/2014/main" id="{5EE30AAF-A585-4762-ACDC-4B8FA58E857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643" y="1821473"/>
            <a:ext cx="1644959" cy="450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5368" name="Picture 40" descr="4f3">
            <a:extLst>
              <a:ext uri="{FF2B5EF4-FFF2-40B4-BE49-F238E27FC236}">
                <a16:creationId xmlns:a16="http://schemas.microsoft.com/office/drawing/2014/main" id="{7F0B9E10-8A22-4136-AEE0-8E02FD02CB6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1963" y="2049814"/>
            <a:ext cx="450674" cy="450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5409" name="Rectangle 81">
            <a:extLst>
              <a:ext uri="{FF2B5EF4-FFF2-40B4-BE49-F238E27FC236}">
                <a16:creationId xmlns:a16="http://schemas.microsoft.com/office/drawing/2014/main" id="{997BD37E-C1BE-4194-BBA1-D61648578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6113" y="1147716"/>
            <a:ext cx="769763" cy="44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altLang="ru-RU" sz="1325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10см</a:t>
            </a:r>
            <a:r>
              <a:rPr lang="ru-RU" altLang="ru-RU" sz="2271" b="1" dirty="0"/>
              <a:t>  </a:t>
            </a:r>
          </a:p>
        </p:txBody>
      </p:sp>
      <p:sp>
        <p:nvSpPr>
          <p:cNvPr id="2" name="Правая фигурная скобка 1">
            <a:extLst>
              <a:ext uri="{FF2B5EF4-FFF2-40B4-BE49-F238E27FC236}">
                <a16:creationId xmlns:a16="http://schemas.microsoft.com/office/drawing/2014/main" id="{98D011B5-B5F5-438B-979F-5CFAC1BAB07C}"/>
              </a:ext>
            </a:extLst>
          </p:cNvPr>
          <p:cNvSpPr/>
          <p:nvPr/>
        </p:nvSpPr>
        <p:spPr>
          <a:xfrm>
            <a:off x="2884487" y="1314465"/>
            <a:ext cx="345862" cy="105301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авая фигурная скобка 2">
            <a:extLst>
              <a:ext uri="{FF2B5EF4-FFF2-40B4-BE49-F238E27FC236}">
                <a16:creationId xmlns:a16="http://schemas.microsoft.com/office/drawing/2014/main" id="{6D922AC6-0A79-4EC6-9DF8-BC3FCCB9777C}"/>
              </a:ext>
            </a:extLst>
          </p:cNvPr>
          <p:cNvSpPr/>
          <p:nvPr/>
        </p:nvSpPr>
        <p:spPr>
          <a:xfrm>
            <a:off x="2818263" y="1296872"/>
            <a:ext cx="100775" cy="169320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E1AE062-9ECA-4CC8-8D10-EC3F6370F90C}"/>
              </a:ext>
            </a:extLst>
          </p:cNvPr>
          <p:cNvSpPr/>
          <p:nvPr/>
        </p:nvSpPr>
        <p:spPr>
          <a:xfrm>
            <a:off x="3362126" y="386826"/>
            <a:ext cx="240526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280. Аквариум на рисунке заполнен водой ниже верхнего уровня на 10 см. Найдите объем воды в аквариуме. 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56" name="object 2">
            <a:extLst>
              <a:ext uri="{FF2B5EF4-FFF2-40B4-BE49-F238E27FC236}">
                <a16:creationId xmlns:a16="http://schemas.microsoft.com/office/drawing/2014/main" id="{013D0A6B-4494-4CD8-9DAB-DA9175EE70AE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57" name="Заголовок 2">
            <a:extLst>
              <a:ext uri="{FF2B5EF4-FFF2-40B4-BE49-F238E27FC236}">
                <a16:creationId xmlns:a16="http://schemas.microsoft.com/office/drawing/2014/main" id="{256F8EEA-7E3B-4F72-B4D4-56FF68E63592}"/>
              </a:ext>
            </a:extLst>
          </p:cNvPr>
          <p:cNvSpPr txBox="1">
            <a:spLocks/>
          </p:cNvSpPr>
          <p:nvPr/>
        </p:nvSpPr>
        <p:spPr>
          <a:xfrm>
            <a:off x="141288" y="22225"/>
            <a:ext cx="5281932" cy="386828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id="{58184B99-C781-49F2-8FEA-982DCA234BCC}"/>
              </a:ext>
            </a:extLst>
          </p:cNvPr>
          <p:cNvSpPr/>
          <p:nvPr/>
        </p:nvSpPr>
        <p:spPr>
          <a:xfrm>
            <a:off x="74916" y="365917"/>
            <a:ext cx="2281055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Дано</a:t>
            </a:r>
            <a:r>
              <a:rPr lang="ru-RU" sz="1400" b="1" dirty="0">
                <a:latin typeface="Arial" panose="020B0604020202020204" pitchFamily="34" charset="0"/>
              </a:rPr>
              <a:t>: прям. пар. 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а = 50 см</a:t>
            </a:r>
          </a:p>
          <a:p>
            <a:r>
              <a:rPr lang="en-US" sz="1400" b="1" dirty="0">
                <a:latin typeface="Arial" panose="020B0604020202020204" pitchFamily="34" charset="0"/>
              </a:rPr>
              <a:t>b</a:t>
            </a:r>
            <a:r>
              <a:rPr lang="ru-RU" sz="1400" b="1" dirty="0">
                <a:latin typeface="Arial" panose="020B0604020202020204" pitchFamily="34" charset="0"/>
              </a:rPr>
              <a:t> =</a:t>
            </a:r>
            <a:r>
              <a:rPr lang="en-US" sz="1400" b="1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30</a:t>
            </a:r>
            <a:r>
              <a:rPr lang="en-US" sz="1400" b="1" dirty="0">
                <a:latin typeface="Arial" panose="020B0604020202020204" pitchFamily="34" charset="0"/>
              </a:rPr>
              <a:t> c</a:t>
            </a:r>
            <a:r>
              <a:rPr lang="ru-RU" sz="1400" b="1" dirty="0">
                <a:latin typeface="Arial" panose="020B0604020202020204" pitchFamily="34" charset="0"/>
              </a:rPr>
              <a:t>м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с = 50 см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Уровень </a:t>
            </a:r>
            <a:endParaRPr lang="en-US" sz="1400" b="1" dirty="0">
              <a:latin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</a:rPr>
              <a:t>воды</a:t>
            </a:r>
            <a:endParaRPr lang="en-US" sz="1400" b="1" dirty="0">
              <a:latin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</a:rPr>
              <a:t>на 10 см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ниже</a:t>
            </a:r>
            <a:endParaRPr lang="en-US" sz="1400" b="1" dirty="0">
              <a:latin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</a:rPr>
              <a:t>верхнего</a:t>
            </a:r>
            <a:endParaRPr lang="en-US" sz="1400" b="1" dirty="0">
              <a:latin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</a:rPr>
              <a:t>уровня</a:t>
            </a:r>
          </a:p>
          <a:p>
            <a:r>
              <a:rPr lang="en-US" sz="1400" b="1" dirty="0">
                <a:latin typeface="Arial" panose="020B0604020202020204" pitchFamily="34" charset="0"/>
              </a:rPr>
              <a:t>V</a:t>
            </a:r>
            <a:r>
              <a:rPr lang="ru-RU" sz="1400" b="1" baseline="-25000" dirty="0">
                <a:latin typeface="Arial" panose="020B0604020202020204" pitchFamily="34" charset="0"/>
              </a:rPr>
              <a:t>воды</a:t>
            </a:r>
            <a:r>
              <a:rPr lang="ru-RU" sz="1400" b="1" dirty="0">
                <a:latin typeface="Arial" panose="020B0604020202020204" pitchFamily="34" charset="0"/>
              </a:rPr>
              <a:t> - ? л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>
                <a:extLst>
                  <a:ext uri="{FF2B5EF4-FFF2-40B4-BE49-F238E27FC236}">
                    <a16:creationId xmlns:a16="http://schemas.microsoft.com/office/drawing/2014/main" id="{1D4855FA-BF63-4BA0-9938-C96D56F9B370}"/>
                  </a:ext>
                </a:extLst>
              </p:cNvPr>
              <p:cNvSpPr/>
              <p:nvPr/>
            </p:nvSpPr>
            <p:spPr>
              <a:xfrm>
                <a:off x="3689548" y="1349614"/>
                <a:ext cx="1995268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1) 50 – 10 = 40 (см)</a:t>
                </a:r>
              </a:p>
              <a:p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2) 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V = a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chemeClr val="tx1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chemeClr val="tx1"/>
                    </a:solidFill>
                    <a:latin typeface="Arial" panose="020B0604020202020204" pitchFamily="34" charset="0"/>
                  </a:rPr>
                  <a:t>c</a:t>
                </a:r>
                <a:endParaRPr lang="en-US" sz="1400" b="1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400" b="1" baseline="-25000" dirty="0">
                    <a:latin typeface="Arial" panose="020B0604020202020204" pitchFamily="34" charset="0"/>
                  </a:rPr>
                  <a:t> воды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= </a:t>
                </a:r>
                <a:r>
                  <a:rPr lang="ru-RU" sz="1400" b="1" dirty="0">
                    <a:latin typeface="Arial" panose="020B0604020202020204" pitchFamily="34" charset="0"/>
                  </a:rPr>
                  <a:t>50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30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60000 (см</a:t>
                </a:r>
                <a:r>
                  <a:rPr lang="ru-RU" sz="1400" b="1" baseline="30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) = </a:t>
                </a:r>
              </a:p>
              <a:p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60 (д</a:t>
                </a:r>
                <a:r>
                  <a:rPr lang="ru-RU" sz="1400" b="1" dirty="0">
                    <a:latin typeface="Arial" panose="020B0604020202020204" pitchFamily="34" charset="0"/>
                  </a:rPr>
                  <a:t>м</a:t>
                </a:r>
                <a:r>
                  <a:rPr lang="ru-RU" sz="1400" b="1" baseline="30000" dirty="0"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latin typeface="Arial" panose="020B0604020202020204" pitchFamily="34" charset="0"/>
                  </a:rPr>
                  <a:t>) = 60 (л)</a:t>
                </a:r>
                <a:endParaRPr lang="ru-RU" sz="1400" b="1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9" name="Прямоугольник 58">
                <a:extLst>
                  <a:ext uri="{FF2B5EF4-FFF2-40B4-BE49-F238E27FC236}">
                    <a16:creationId xmlns:a16="http://schemas.microsoft.com/office/drawing/2014/main" id="{1D4855FA-BF63-4BA0-9938-C96D56F9B3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9548" y="1349614"/>
                <a:ext cx="1995268" cy="1384995"/>
              </a:xfrm>
              <a:prstGeom prst="rect">
                <a:avLst/>
              </a:prstGeom>
              <a:blipFill>
                <a:blip r:embed="rId5"/>
                <a:stretch>
                  <a:fillRect l="-915" t="-439" b="-35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id="{BEF0C783-FDC7-4926-B013-7AC0B6596953}"/>
              </a:ext>
            </a:extLst>
          </p:cNvPr>
          <p:cNvSpPr/>
          <p:nvPr/>
        </p:nvSpPr>
        <p:spPr>
          <a:xfrm>
            <a:off x="2653892" y="2804563"/>
            <a:ext cx="31150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V</a:t>
            </a:r>
            <a:r>
              <a:rPr lang="ru-RU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 воды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60 литров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C -0.00816 0.01898 -0.01598 0.0382 -0.02483 0.0463 C -0.03386 0.0544 -0.04132 0.05301 -0.05313 0.04815 C -0.06493 0.04329 -0.08872 0.02199 -0.09584 0.01667 " pathEditMode="relative" rAng="0" ptsTypes="aaaA">
                                      <p:cBhvr>
                                        <p:cTn id="6" dur="5000" fill="hold"/>
                                        <p:tgtEl>
                                          <p:spTgt spid="3553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92" y="270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" fill="hold"/>
                                        <p:tgtEl>
                                          <p:spTgt spid="355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9" dur="100" fill="hold"/>
                                        <p:tgtEl>
                                          <p:spTgt spid="3553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10" dur="100" fill="hold"/>
                                        <p:tgtEl>
                                          <p:spTgt spid="3553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3553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553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53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53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53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300" fill="hold"/>
                                        <p:tgtEl>
                                          <p:spTgt spid="3553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19" dur="300" fill="hold"/>
                                        <p:tgtEl>
                                          <p:spTgt spid="3553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20" dur="300" fill="hold"/>
                                        <p:tgtEl>
                                          <p:spTgt spid="3553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300" fill="hold"/>
                                        <p:tgtEl>
                                          <p:spTgt spid="3553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53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53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553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553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" fill="hold"/>
                                        <p:tgtEl>
                                          <p:spTgt spid="3553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29" dur="200" fill="hold"/>
                                        <p:tgtEl>
                                          <p:spTgt spid="3553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30" dur="200" fill="hold"/>
                                        <p:tgtEl>
                                          <p:spTgt spid="3553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200" fill="hold"/>
                                        <p:tgtEl>
                                          <p:spTgt spid="3553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53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53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53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553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300" fill="hold"/>
                                        <p:tgtEl>
                                          <p:spTgt spid="3553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300" fill="hold"/>
                                        <p:tgtEl>
                                          <p:spTgt spid="3553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300" fill="hold"/>
                                        <p:tgtEl>
                                          <p:spTgt spid="3553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300" fill="hold"/>
                                        <p:tgtEl>
                                          <p:spTgt spid="3553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53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53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553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553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00" fill="hold"/>
                                        <p:tgtEl>
                                          <p:spTgt spid="355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00" fill="hold"/>
                                        <p:tgtEl>
                                          <p:spTgt spid="355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00" fill="hold"/>
                                        <p:tgtEl>
                                          <p:spTgt spid="355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00" fill="hold"/>
                                        <p:tgtEl>
                                          <p:spTgt spid="3553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53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53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53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553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94" grpId="0" animBg="1"/>
      <p:bldP spid="355395" grpId="0" animBg="1"/>
      <p:bldP spid="35539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>
            <a:extLst>
              <a:ext uri="{FF2B5EF4-FFF2-40B4-BE49-F238E27FC236}">
                <a16:creationId xmlns:a16="http://schemas.microsoft.com/office/drawing/2014/main" id="{5878598E-D7A3-4E1C-80C6-AECD28A23023}"/>
              </a:ext>
            </a:extLst>
          </p:cNvPr>
          <p:cNvGrpSpPr>
            <a:grpSpLocks/>
          </p:cNvGrpSpPr>
          <p:nvPr/>
        </p:nvGrpSpPr>
        <p:grpSpPr bwMode="auto">
          <a:xfrm>
            <a:off x="118153" y="1206314"/>
            <a:ext cx="1562335" cy="1724578"/>
            <a:chOff x="376" y="1256"/>
            <a:chExt cx="2080" cy="2296"/>
          </a:xfrm>
        </p:grpSpPr>
        <p:sp>
          <p:nvSpPr>
            <p:cNvPr id="355331" name="Freeform 3">
              <a:extLst>
                <a:ext uri="{FF2B5EF4-FFF2-40B4-BE49-F238E27FC236}">
                  <a16:creationId xmlns:a16="http://schemas.microsoft.com/office/drawing/2014/main" id="{E1315BA5-7A99-4216-B9B0-05238B7564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" y="1912"/>
              <a:ext cx="2000" cy="456"/>
            </a:xfrm>
            <a:custGeom>
              <a:avLst/>
              <a:gdLst>
                <a:gd name="T0" fmla="*/ 0 w 2000"/>
                <a:gd name="T1" fmla="*/ 456 h 456"/>
                <a:gd name="T2" fmla="*/ 1504 w 2000"/>
                <a:gd name="T3" fmla="*/ 448 h 456"/>
                <a:gd name="T4" fmla="*/ 2000 w 2000"/>
                <a:gd name="T5" fmla="*/ 0 h 456"/>
                <a:gd name="T6" fmla="*/ 504 w 2000"/>
                <a:gd name="T7" fmla="*/ 0 h 456"/>
                <a:gd name="T8" fmla="*/ 0 w 2000"/>
                <a:gd name="T9" fmla="*/ 456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00" h="456">
                  <a:moveTo>
                    <a:pt x="0" y="456"/>
                  </a:moveTo>
                  <a:lnTo>
                    <a:pt x="1504" y="448"/>
                  </a:lnTo>
                  <a:lnTo>
                    <a:pt x="2000" y="0"/>
                  </a:lnTo>
                  <a:lnTo>
                    <a:pt x="504" y="0"/>
                  </a:lnTo>
                  <a:lnTo>
                    <a:pt x="0" y="456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00FFFF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 sz="852"/>
            </a:p>
          </p:txBody>
        </p:sp>
        <p:sp>
          <p:nvSpPr>
            <p:cNvPr id="355332" name="Freeform 4">
              <a:extLst>
                <a:ext uri="{FF2B5EF4-FFF2-40B4-BE49-F238E27FC236}">
                  <a16:creationId xmlns:a16="http://schemas.microsoft.com/office/drawing/2014/main" id="{A5FA0222-5DE7-4E3E-880F-DECAEEF37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4" y="1928"/>
              <a:ext cx="520" cy="1624"/>
            </a:xfrm>
            <a:custGeom>
              <a:avLst/>
              <a:gdLst>
                <a:gd name="T0" fmla="*/ 16 w 520"/>
                <a:gd name="T1" fmla="*/ 1624 h 1624"/>
                <a:gd name="T2" fmla="*/ 520 w 520"/>
                <a:gd name="T3" fmla="*/ 1096 h 1624"/>
                <a:gd name="T4" fmla="*/ 504 w 520"/>
                <a:gd name="T5" fmla="*/ 0 h 1624"/>
                <a:gd name="T6" fmla="*/ 0 w 520"/>
                <a:gd name="T7" fmla="*/ 448 h 1624"/>
                <a:gd name="T8" fmla="*/ 16 w 520"/>
                <a:gd name="T9" fmla="*/ 1624 h 1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0" h="1624">
                  <a:moveTo>
                    <a:pt x="16" y="1624"/>
                  </a:moveTo>
                  <a:lnTo>
                    <a:pt x="520" y="1096"/>
                  </a:lnTo>
                  <a:lnTo>
                    <a:pt x="504" y="0"/>
                  </a:lnTo>
                  <a:lnTo>
                    <a:pt x="0" y="448"/>
                  </a:lnTo>
                  <a:lnTo>
                    <a:pt x="16" y="162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99FFCC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 sz="852"/>
            </a:p>
          </p:txBody>
        </p:sp>
        <p:sp>
          <p:nvSpPr>
            <p:cNvPr id="355333" name="Freeform 5">
              <a:extLst>
                <a:ext uri="{FF2B5EF4-FFF2-40B4-BE49-F238E27FC236}">
                  <a16:creationId xmlns:a16="http://schemas.microsoft.com/office/drawing/2014/main" id="{803CD64C-308F-49AE-AED9-6D8965138F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" y="2376"/>
              <a:ext cx="1504" cy="1168"/>
            </a:xfrm>
            <a:custGeom>
              <a:avLst/>
              <a:gdLst>
                <a:gd name="T0" fmla="*/ 0 w 1504"/>
                <a:gd name="T1" fmla="*/ 1168 h 1168"/>
                <a:gd name="T2" fmla="*/ 1504 w 1504"/>
                <a:gd name="T3" fmla="*/ 1168 h 1168"/>
                <a:gd name="T4" fmla="*/ 1488 w 1504"/>
                <a:gd name="T5" fmla="*/ 0 h 1168"/>
                <a:gd name="T6" fmla="*/ 0 w 1504"/>
                <a:gd name="T7" fmla="*/ 0 h 1168"/>
                <a:gd name="T8" fmla="*/ 0 w 1504"/>
                <a:gd name="T9" fmla="*/ 1168 h 1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4" h="1168">
                  <a:moveTo>
                    <a:pt x="0" y="1168"/>
                  </a:moveTo>
                  <a:lnTo>
                    <a:pt x="1504" y="1168"/>
                  </a:lnTo>
                  <a:lnTo>
                    <a:pt x="1488" y="0"/>
                  </a:lnTo>
                  <a:lnTo>
                    <a:pt x="0" y="0"/>
                  </a:lnTo>
                  <a:lnTo>
                    <a:pt x="0" y="116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99FFCC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 sz="852"/>
            </a:p>
          </p:txBody>
        </p:sp>
        <p:sp>
          <p:nvSpPr>
            <p:cNvPr id="15426" name="AutoShape 6">
              <a:extLst>
                <a:ext uri="{FF2B5EF4-FFF2-40B4-BE49-F238E27FC236}">
                  <a16:creationId xmlns:a16="http://schemas.microsoft.com/office/drawing/2014/main" id="{2DAF5D4B-5339-4A40-938E-6415D6FA5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" y="1504"/>
              <a:ext cx="1992" cy="2048"/>
            </a:xfrm>
            <a:prstGeom prst="cube">
              <a:avLst>
                <a:gd name="adj" fmla="val 25000"/>
              </a:avLst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2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 sz="1514"/>
            </a:p>
          </p:txBody>
        </p:sp>
        <p:sp>
          <p:nvSpPr>
            <p:cNvPr id="15427" name="Line 7">
              <a:extLst>
                <a:ext uri="{FF2B5EF4-FFF2-40B4-BE49-F238E27FC236}">
                  <a16:creationId xmlns:a16="http://schemas.microsoft.com/office/drawing/2014/main" id="{13D719CA-165C-43A1-A9BC-3433C0B64D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496"/>
              <a:ext cx="0" cy="15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5428" name="Freeform 8">
              <a:extLst>
                <a:ext uri="{FF2B5EF4-FFF2-40B4-BE49-F238E27FC236}">
                  <a16:creationId xmlns:a16="http://schemas.microsoft.com/office/drawing/2014/main" id="{5D331ED4-9F30-482F-AAF7-9F00C5AF01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" y="3048"/>
              <a:ext cx="1984" cy="496"/>
            </a:xfrm>
            <a:custGeom>
              <a:avLst/>
              <a:gdLst>
                <a:gd name="T0" fmla="*/ 1984 w 1984"/>
                <a:gd name="T1" fmla="*/ 8 h 496"/>
                <a:gd name="T2" fmla="*/ 496 w 1984"/>
                <a:gd name="T3" fmla="*/ 0 h 496"/>
                <a:gd name="T4" fmla="*/ 0 w 1984"/>
                <a:gd name="T5" fmla="*/ 496 h 4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84" h="496">
                  <a:moveTo>
                    <a:pt x="1984" y="8"/>
                  </a:moveTo>
                  <a:lnTo>
                    <a:pt x="496" y="0"/>
                  </a:lnTo>
                  <a:lnTo>
                    <a:pt x="0" y="496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grpSp>
          <p:nvGrpSpPr>
            <p:cNvPr id="15429" name="Group 9">
              <a:extLst>
                <a:ext uri="{FF2B5EF4-FFF2-40B4-BE49-F238E27FC236}">
                  <a16:creationId xmlns:a16="http://schemas.microsoft.com/office/drawing/2014/main" id="{B369623F-E00C-417A-8EF3-CDDF6836AA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60" y="1256"/>
              <a:ext cx="96" cy="248"/>
              <a:chOff x="2360" y="1256"/>
              <a:chExt cx="96" cy="248"/>
            </a:xfrm>
          </p:grpSpPr>
          <p:sp>
            <p:nvSpPr>
              <p:cNvPr id="15439" name="Oval 10">
                <a:extLst>
                  <a:ext uri="{FF2B5EF4-FFF2-40B4-BE49-F238E27FC236}">
                    <a16:creationId xmlns:a16="http://schemas.microsoft.com/office/drawing/2014/main" id="{719B611B-1D91-4E1E-8CB7-BD65053304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60" y="1256"/>
                <a:ext cx="96" cy="152"/>
              </a:xfrm>
              <a:prstGeom prst="ellipse">
                <a:avLst/>
              </a:prstGeom>
              <a:gradFill rotWithShape="1">
                <a:gsLst>
                  <a:gs pos="0">
                    <a:srgbClr val="007676"/>
                  </a:gs>
                  <a:gs pos="50000">
                    <a:srgbClr val="00FFFF"/>
                  </a:gs>
                  <a:gs pos="100000">
                    <a:srgbClr val="007676"/>
                  </a:gs>
                </a:gsLst>
                <a:lin ang="5400000" scaled="1"/>
              </a:gradFill>
              <a:ln w="9525" algn="ctr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ru-RU" altLang="ru-RU" sz="1514"/>
              </a:p>
            </p:txBody>
          </p:sp>
          <p:sp>
            <p:nvSpPr>
              <p:cNvPr id="15440" name="Freeform 11">
                <a:extLst>
                  <a:ext uri="{FF2B5EF4-FFF2-40B4-BE49-F238E27FC236}">
                    <a16:creationId xmlns:a16="http://schemas.microsoft.com/office/drawing/2014/main" id="{C89BD1D6-A430-47F3-BE21-BE6B73301B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0" y="1408"/>
                <a:ext cx="1" cy="96"/>
              </a:xfrm>
              <a:custGeom>
                <a:avLst/>
                <a:gdLst>
                  <a:gd name="T0" fmla="*/ 0 w 1"/>
                  <a:gd name="T1" fmla="*/ 0 h 96"/>
                  <a:gd name="T2" fmla="*/ 0 w 1"/>
                  <a:gd name="T3" fmla="*/ 96 h 96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" h="96">
                    <a:moveTo>
                      <a:pt x="0" y="0"/>
                    </a:moveTo>
                    <a:lnTo>
                      <a:pt x="0" y="96"/>
                    </a:lnTo>
                  </a:path>
                </a:pathLst>
              </a:cu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</p:grpSp>
        <p:grpSp>
          <p:nvGrpSpPr>
            <p:cNvPr id="15430" name="Group 12">
              <a:extLst>
                <a:ext uri="{FF2B5EF4-FFF2-40B4-BE49-F238E27FC236}">
                  <a16:creationId xmlns:a16="http://schemas.microsoft.com/office/drawing/2014/main" id="{6324B6B1-0475-4B86-9228-14F16F296D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80" y="1280"/>
              <a:ext cx="96" cy="248"/>
              <a:chOff x="2360" y="1256"/>
              <a:chExt cx="96" cy="248"/>
            </a:xfrm>
          </p:grpSpPr>
          <p:sp>
            <p:nvSpPr>
              <p:cNvPr id="15437" name="Oval 13">
                <a:extLst>
                  <a:ext uri="{FF2B5EF4-FFF2-40B4-BE49-F238E27FC236}">
                    <a16:creationId xmlns:a16="http://schemas.microsoft.com/office/drawing/2014/main" id="{78BD3F34-7158-41EA-92C2-75E27C20D4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60" y="1256"/>
                <a:ext cx="96" cy="152"/>
              </a:xfrm>
              <a:prstGeom prst="ellipse">
                <a:avLst/>
              </a:prstGeom>
              <a:gradFill rotWithShape="1">
                <a:gsLst>
                  <a:gs pos="0">
                    <a:srgbClr val="007676"/>
                  </a:gs>
                  <a:gs pos="50000">
                    <a:srgbClr val="00FFFF"/>
                  </a:gs>
                  <a:gs pos="100000">
                    <a:srgbClr val="007676"/>
                  </a:gs>
                </a:gsLst>
                <a:lin ang="5400000" scaled="1"/>
              </a:gradFill>
              <a:ln w="9525" algn="ctr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ru-RU" altLang="ru-RU" sz="1514"/>
              </a:p>
            </p:txBody>
          </p:sp>
          <p:sp>
            <p:nvSpPr>
              <p:cNvPr id="15438" name="Freeform 14">
                <a:extLst>
                  <a:ext uri="{FF2B5EF4-FFF2-40B4-BE49-F238E27FC236}">
                    <a16:creationId xmlns:a16="http://schemas.microsoft.com/office/drawing/2014/main" id="{E79FC914-253C-4189-9704-C9194135B5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0" y="1408"/>
                <a:ext cx="1" cy="96"/>
              </a:xfrm>
              <a:custGeom>
                <a:avLst/>
                <a:gdLst>
                  <a:gd name="T0" fmla="*/ 0 w 1"/>
                  <a:gd name="T1" fmla="*/ 0 h 96"/>
                  <a:gd name="T2" fmla="*/ 0 w 1"/>
                  <a:gd name="T3" fmla="*/ 96 h 96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" h="96">
                    <a:moveTo>
                      <a:pt x="0" y="0"/>
                    </a:moveTo>
                    <a:lnTo>
                      <a:pt x="0" y="96"/>
                    </a:lnTo>
                  </a:path>
                </a:pathLst>
              </a:cu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</p:grpSp>
        <p:grpSp>
          <p:nvGrpSpPr>
            <p:cNvPr id="15431" name="Group 15">
              <a:extLst>
                <a:ext uri="{FF2B5EF4-FFF2-40B4-BE49-F238E27FC236}">
                  <a16:creationId xmlns:a16="http://schemas.microsoft.com/office/drawing/2014/main" id="{CD85BDBA-E932-4C2A-A4E3-2149A31A1E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6" y="1784"/>
              <a:ext cx="96" cy="248"/>
              <a:chOff x="2360" y="1256"/>
              <a:chExt cx="96" cy="248"/>
            </a:xfrm>
          </p:grpSpPr>
          <p:sp>
            <p:nvSpPr>
              <p:cNvPr id="15435" name="Oval 16">
                <a:extLst>
                  <a:ext uri="{FF2B5EF4-FFF2-40B4-BE49-F238E27FC236}">
                    <a16:creationId xmlns:a16="http://schemas.microsoft.com/office/drawing/2014/main" id="{E41563D3-DA38-4936-86A4-7442CA29AF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60" y="1256"/>
                <a:ext cx="96" cy="152"/>
              </a:xfrm>
              <a:prstGeom prst="ellipse">
                <a:avLst/>
              </a:prstGeom>
              <a:gradFill rotWithShape="1">
                <a:gsLst>
                  <a:gs pos="0">
                    <a:srgbClr val="007676"/>
                  </a:gs>
                  <a:gs pos="50000">
                    <a:srgbClr val="00FFFF"/>
                  </a:gs>
                  <a:gs pos="100000">
                    <a:srgbClr val="007676"/>
                  </a:gs>
                </a:gsLst>
                <a:lin ang="5400000" scaled="1"/>
              </a:gradFill>
              <a:ln w="9525" algn="ctr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ru-RU" altLang="ru-RU" sz="1514"/>
              </a:p>
            </p:txBody>
          </p:sp>
          <p:sp>
            <p:nvSpPr>
              <p:cNvPr id="15436" name="Freeform 17">
                <a:extLst>
                  <a:ext uri="{FF2B5EF4-FFF2-40B4-BE49-F238E27FC236}">
                    <a16:creationId xmlns:a16="http://schemas.microsoft.com/office/drawing/2014/main" id="{DA4D9578-1573-49AE-BBF7-8CE5A27D69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0" y="1408"/>
                <a:ext cx="1" cy="96"/>
              </a:xfrm>
              <a:custGeom>
                <a:avLst/>
                <a:gdLst>
                  <a:gd name="T0" fmla="*/ 0 w 1"/>
                  <a:gd name="T1" fmla="*/ 0 h 96"/>
                  <a:gd name="T2" fmla="*/ 0 w 1"/>
                  <a:gd name="T3" fmla="*/ 96 h 96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" h="96">
                    <a:moveTo>
                      <a:pt x="0" y="0"/>
                    </a:moveTo>
                    <a:lnTo>
                      <a:pt x="0" y="96"/>
                    </a:lnTo>
                  </a:path>
                </a:pathLst>
              </a:cu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</p:grpSp>
        <p:grpSp>
          <p:nvGrpSpPr>
            <p:cNvPr id="15432" name="Group 18">
              <a:extLst>
                <a:ext uri="{FF2B5EF4-FFF2-40B4-BE49-F238E27FC236}">
                  <a16:creationId xmlns:a16="http://schemas.microsoft.com/office/drawing/2014/main" id="{BCAF3405-CA8D-415A-99E2-985BA313EB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64" y="1792"/>
              <a:ext cx="96" cy="248"/>
              <a:chOff x="2360" y="1256"/>
              <a:chExt cx="96" cy="248"/>
            </a:xfrm>
          </p:grpSpPr>
          <p:sp>
            <p:nvSpPr>
              <p:cNvPr id="15433" name="Oval 19">
                <a:extLst>
                  <a:ext uri="{FF2B5EF4-FFF2-40B4-BE49-F238E27FC236}">
                    <a16:creationId xmlns:a16="http://schemas.microsoft.com/office/drawing/2014/main" id="{E8DE71DD-909E-4B92-9F74-685C4CE541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60" y="1256"/>
                <a:ext cx="96" cy="152"/>
              </a:xfrm>
              <a:prstGeom prst="ellipse">
                <a:avLst/>
              </a:prstGeom>
              <a:gradFill rotWithShape="1">
                <a:gsLst>
                  <a:gs pos="0">
                    <a:srgbClr val="007676"/>
                  </a:gs>
                  <a:gs pos="50000">
                    <a:srgbClr val="00FFFF"/>
                  </a:gs>
                  <a:gs pos="100000">
                    <a:srgbClr val="007676"/>
                  </a:gs>
                </a:gsLst>
                <a:lin ang="5400000" scaled="1"/>
              </a:gradFill>
              <a:ln w="9525" algn="ctr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aseline="-25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ru-RU" altLang="ru-RU" sz="1514"/>
              </a:p>
            </p:txBody>
          </p:sp>
          <p:sp>
            <p:nvSpPr>
              <p:cNvPr id="15434" name="Freeform 20">
                <a:extLst>
                  <a:ext uri="{FF2B5EF4-FFF2-40B4-BE49-F238E27FC236}">
                    <a16:creationId xmlns:a16="http://schemas.microsoft.com/office/drawing/2014/main" id="{C65EAFC3-8303-45EB-88C5-B01F2BBF00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0" y="1408"/>
                <a:ext cx="1" cy="96"/>
              </a:xfrm>
              <a:custGeom>
                <a:avLst/>
                <a:gdLst>
                  <a:gd name="T0" fmla="*/ 0 w 1"/>
                  <a:gd name="T1" fmla="*/ 0 h 96"/>
                  <a:gd name="T2" fmla="*/ 0 w 1"/>
                  <a:gd name="T3" fmla="*/ 96 h 96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" h="96">
                    <a:moveTo>
                      <a:pt x="0" y="0"/>
                    </a:moveTo>
                    <a:lnTo>
                      <a:pt x="0" y="96"/>
                    </a:lnTo>
                  </a:path>
                </a:pathLst>
              </a:cu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</p:grpSp>
      </p:grpSp>
      <p:pic>
        <p:nvPicPr>
          <p:cNvPr id="15374" name="Picture 41" descr="f2">
            <a:extLst>
              <a:ext uri="{FF2B5EF4-FFF2-40B4-BE49-F238E27FC236}">
                <a16:creationId xmlns:a16="http://schemas.microsoft.com/office/drawing/2014/main" id="{13E35A09-6EAD-4A8E-8BAD-AA55E3DE35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8824" y="2161742"/>
            <a:ext cx="549071" cy="60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5" name="Rectangle 43">
            <a:extLst>
              <a:ext uri="{FF2B5EF4-FFF2-40B4-BE49-F238E27FC236}">
                <a16:creationId xmlns:a16="http://schemas.microsoft.com/office/drawing/2014/main" id="{EE9920CF-5B5C-457C-9923-9741E6FA8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911" y="2795563"/>
            <a:ext cx="933269" cy="44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1703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см</a:t>
            </a:r>
            <a:r>
              <a:rPr lang="ru-RU" altLang="ru-RU" sz="2271" b="1" baseline="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5378" name="Rectangle 46">
            <a:extLst>
              <a:ext uri="{FF2B5EF4-FFF2-40B4-BE49-F238E27FC236}">
                <a16:creationId xmlns:a16="http://schemas.microsoft.com/office/drawing/2014/main" id="{FBE071FF-FC0B-4DB8-81D6-23E067F8B89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294412" y="1796744"/>
            <a:ext cx="856325" cy="44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1703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50см</a:t>
            </a:r>
            <a:r>
              <a:rPr lang="ru-RU" altLang="ru-RU" sz="2271" b="1" baseline="0" dirty="0"/>
              <a:t>  </a:t>
            </a:r>
          </a:p>
        </p:txBody>
      </p:sp>
      <p:sp>
        <p:nvSpPr>
          <p:cNvPr id="15379" name="Rectangle 47">
            <a:extLst>
              <a:ext uri="{FF2B5EF4-FFF2-40B4-BE49-F238E27FC236}">
                <a16:creationId xmlns:a16="http://schemas.microsoft.com/office/drawing/2014/main" id="{2B49326F-645A-43DF-AA7B-5AC9642EA839}"/>
              </a:ext>
            </a:extLst>
          </p:cNvPr>
          <p:cNvSpPr>
            <a:spLocks noChangeArrowheads="1"/>
          </p:cNvSpPr>
          <p:nvPr/>
        </p:nvSpPr>
        <p:spPr bwMode="auto">
          <a:xfrm rot="18638936">
            <a:off x="1132780" y="2492902"/>
            <a:ext cx="933269" cy="44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1703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 см</a:t>
            </a:r>
            <a:r>
              <a:rPr lang="ru-RU" altLang="ru-RU" sz="2271" b="1" baseline="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355380" name="Group 52">
            <a:extLst>
              <a:ext uri="{FF2B5EF4-FFF2-40B4-BE49-F238E27FC236}">
                <a16:creationId xmlns:a16="http://schemas.microsoft.com/office/drawing/2014/main" id="{0156C9A3-A773-4095-B0BD-3C9571B26A53}"/>
              </a:ext>
            </a:extLst>
          </p:cNvPr>
          <p:cNvGrpSpPr>
            <a:grpSpLocks/>
          </p:cNvGrpSpPr>
          <p:nvPr/>
        </p:nvGrpSpPr>
        <p:grpSpPr bwMode="auto">
          <a:xfrm>
            <a:off x="1260445" y="2447754"/>
            <a:ext cx="132198" cy="270404"/>
            <a:chOff x="1448" y="3448"/>
            <a:chExt cx="304" cy="472"/>
          </a:xfrm>
        </p:grpSpPr>
        <p:sp>
          <p:nvSpPr>
            <p:cNvPr id="15412" name="Freeform 49">
              <a:extLst>
                <a:ext uri="{FF2B5EF4-FFF2-40B4-BE49-F238E27FC236}">
                  <a16:creationId xmlns:a16="http://schemas.microsoft.com/office/drawing/2014/main" id="{D936522C-8CFF-494F-AC82-A33FE30B249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8" y="3488"/>
              <a:ext cx="104" cy="400"/>
            </a:xfrm>
            <a:custGeom>
              <a:avLst/>
              <a:gdLst>
                <a:gd name="T0" fmla="*/ 0 w 104"/>
                <a:gd name="T1" fmla="*/ 400 h 400"/>
                <a:gd name="T2" fmla="*/ 72 w 104"/>
                <a:gd name="T3" fmla="*/ 336 h 400"/>
                <a:gd name="T4" fmla="*/ 80 w 104"/>
                <a:gd name="T5" fmla="*/ 272 h 400"/>
                <a:gd name="T6" fmla="*/ 16 w 104"/>
                <a:gd name="T7" fmla="*/ 200 h 400"/>
                <a:gd name="T8" fmla="*/ 48 w 104"/>
                <a:gd name="T9" fmla="*/ 96 h 400"/>
                <a:gd name="T10" fmla="*/ 104 w 104"/>
                <a:gd name="T11" fmla="*/ 0 h 4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" h="400">
                  <a:moveTo>
                    <a:pt x="0" y="400"/>
                  </a:moveTo>
                  <a:cubicBezTo>
                    <a:pt x="29" y="378"/>
                    <a:pt x="59" y="357"/>
                    <a:pt x="72" y="336"/>
                  </a:cubicBezTo>
                  <a:cubicBezTo>
                    <a:pt x="85" y="315"/>
                    <a:pt x="89" y="295"/>
                    <a:pt x="80" y="272"/>
                  </a:cubicBezTo>
                  <a:cubicBezTo>
                    <a:pt x="71" y="249"/>
                    <a:pt x="21" y="229"/>
                    <a:pt x="16" y="200"/>
                  </a:cubicBezTo>
                  <a:cubicBezTo>
                    <a:pt x="11" y="171"/>
                    <a:pt x="33" y="129"/>
                    <a:pt x="48" y="96"/>
                  </a:cubicBezTo>
                  <a:cubicBezTo>
                    <a:pt x="63" y="63"/>
                    <a:pt x="95" y="16"/>
                    <a:pt x="104" y="0"/>
                  </a:cubicBezTo>
                </a:path>
              </a:pathLst>
            </a:custGeom>
            <a:noFill/>
            <a:ln w="28575" cap="flat" cmpd="sng">
              <a:solidFill>
                <a:srgbClr val="33CC3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5413" name="Freeform 50">
              <a:extLst>
                <a:ext uri="{FF2B5EF4-FFF2-40B4-BE49-F238E27FC236}">
                  <a16:creationId xmlns:a16="http://schemas.microsoft.com/office/drawing/2014/main" id="{DA00F0A9-0AF5-4438-82A0-144C4A074C25}"/>
                </a:ext>
              </a:extLst>
            </p:cNvPr>
            <p:cNvSpPr>
              <a:spLocks/>
            </p:cNvSpPr>
            <p:nvPr/>
          </p:nvSpPr>
          <p:spPr bwMode="auto">
            <a:xfrm rot="19539359" flipV="1">
              <a:off x="1448" y="3520"/>
              <a:ext cx="104" cy="400"/>
            </a:xfrm>
            <a:custGeom>
              <a:avLst/>
              <a:gdLst>
                <a:gd name="T0" fmla="*/ 0 w 104"/>
                <a:gd name="T1" fmla="*/ 400 h 400"/>
                <a:gd name="T2" fmla="*/ 72 w 104"/>
                <a:gd name="T3" fmla="*/ 336 h 400"/>
                <a:gd name="T4" fmla="*/ 80 w 104"/>
                <a:gd name="T5" fmla="*/ 272 h 400"/>
                <a:gd name="T6" fmla="*/ 16 w 104"/>
                <a:gd name="T7" fmla="*/ 200 h 400"/>
                <a:gd name="T8" fmla="*/ 48 w 104"/>
                <a:gd name="T9" fmla="*/ 96 h 400"/>
                <a:gd name="T10" fmla="*/ 104 w 104"/>
                <a:gd name="T11" fmla="*/ 0 h 4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" h="400">
                  <a:moveTo>
                    <a:pt x="0" y="400"/>
                  </a:moveTo>
                  <a:cubicBezTo>
                    <a:pt x="29" y="378"/>
                    <a:pt x="59" y="357"/>
                    <a:pt x="72" y="336"/>
                  </a:cubicBezTo>
                  <a:cubicBezTo>
                    <a:pt x="85" y="315"/>
                    <a:pt x="89" y="295"/>
                    <a:pt x="80" y="272"/>
                  </a:cubicBezTo>
                  <a:cubicBezTo>
                    <a:pt x="71" y="249"/>
                    <a:pt x="21" y="229"/>
                    <a:pt x="16" y="200"/>
                  </a:cubicBezTo>
                  <a:cubicBezTo>
                    <a:pt x="11" y="171"/>
                    <a:pt x="33" y="129"/>
                    <a:pt x="48" y="96"/>
                  </a:cubicBezTo>
                  <a:cubicBezTo>
                    <a:pt x="63" y="63"/>
                    <a:pt x="95" y="16"/>
                    <a:pt x="104" y="0"/>
                  </a:cubicBezTo>
                </a:path>
              </a:pathLst>
            </a:custGeom>
            <a:noFill/>
            <a:ln w="28575" cap="flat" cmpd="sng">
              <a:solidFill>
                <a:srgbClr val="33CC3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5414" name="Freeform 51">
              <a:extLst>
                <a:ext uri="{FF2B5EF4-FFF2-40B4-BE49-F238E27FC236}">
                  <a16:creationId xmlns:a16="http://schemas.microsoft.com/office/drawing/2014/main" id="{2C571C9F-F606-4481-8A36-9F6F270FBBFE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576" y="3448"/>
              <a:ext cx="104" cy="400"/>
            </a:xfrm>
            <a:custGeom>
              <a:avLst/>
              <a:gdLst>
                <a:gd name="T0" fmla="*/ 0 w 104"/>
                <a:gd name="T1" fmla="*/ 400 h 400"/>
                <a:gd name="T2" fmla="*/ 72 w 104"/>
                <a:gd name="T3" fmla="*/ 336 h 400"/>
                <a:gd name="T4" fmla="*/ 80 w 104"/>
                <a:gd name="T5" fmla="*/ 272 h 400"/>
                <a:gd name="T6" fmla="*/ 16 w 104"/>
                <a:gd name="T7" fmla="*/ 200 h 400"/>
                <a:gd name="T8" fmla="*/ 48 w 104"/>
                <a:gd name="T9" fmla="*/ 96 h 400"/>
                <a:gd name="T10" fmla="*/ 104 w 104"/>
                <a:gd name="T11" fmla="*/ 0 h 4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" h="400">
                  <a:moveTo>
                    <a:pt x="0" y="400"/>
                  </a:moveTo>
                  <a:cubicBezTo>
                    <a:pt x="29" y="378"/>
                    <a:pt x="59" y="357"/>
                    <a:pt x="72" y="336"/>
                  </a:cubicBezTo>
                  <a:cubicBezTo>
                    <a:pt x="85" y="315"/>
                    <a:pt x="89" y="295"/>
                    <a:pt x="80" y="272"/>
                  </a:cubicBezTo>
                  <a:cubicBezTo>
                    <a:pt x="71" y="249"/>
                    <a:pt x="21" y="229"/>
                    <a:pt x="16" y="200"/>
                  </a:cubicBezTo>
                  <a:cubicBezTo>
                    <a:pt x="11" y="171"/>
                    <a:pt x="33" y="129"/>
                    <a:pt x="48" y="96"/>
                  </a:cubicBezTo>
                  <a:cubicBezTo>
                    <a:pt x="63" y="63"/>
                    <a:pt x="95" y="16"/>
                    <a:pt x="104" y="0"/>
                  </a:cubicBezTo>
                </a:path>
              </a:pathLst>
            </a:custGeom>
            <a:noFill/>
            <a:ln w="28575" cap="flat" cmpd="sng">
              <a:solidFill>
                <a:srgbClr val="33CC3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15383" name="Freeform 57">
            <a:extLst>
              <a:ext uri="{FF2B5EF4-FFF2-40B4-BE49-F238E27FC236}">
                <a16:creationId xmlns:a16="http://schemas.microsoft.com/office/drawing/2014/main" id="{1E30A1E1-FBBB-4A3A-B1C1-106D515958AB}"/>
              </a:ext>
            </a:extLst>
          </p:cNvPr>
          <p:cNvSpPr>
            <a:spLocks/>
          </p:cNvSpPr>
          <p:nvPr/>
        </p:nvSpPr>
        <p:spPr bwMode="auto">
          <a:xfrm rot="771150">
            <a:off x="1253240" y="2657538"/>
            <a:ext cx="149474" cy="60090"/>
          </a:xfrm>
          <a:custGeom>
            <a:avLst/>
            <a:gdLst>
              <a:gd name="T0" fmla="*/ 0 w 240"/>
              <a:gd name="T1" fmla="*/ 127000 h 104"/>
              <a:gd name="T2" fmla="*/ 115835 w 240"/>
              <a:gd name="T3" fmla="*/ 0 h 104"/>
              <a:gd name="T4" fmla="*/ 315913 w 240"/>
              <a:gd name="T5" fmla="*/ 29308 h 104"/>
              <a:gd name="T6" fmla="*/ 179017 w 240"/>
              <a:gd name="T7" fmla="*/ 87923 h 104"/>
              <a:gd name="T8" fmla="*/ 0 w 240"/>
              <a:gd name="T9" fmla="*/ 127000 h 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0" h="104">
                <a:moveTo>
                  <a:pt x="0" y="104"/>
                </a:moveTo>
                <a:lnTo>
                  <a:pt x="88" y="0"/>
                </a:lnTo>
                <a:lnTo>
                  <a:pt x="240" y="24"/>
                </a:lnTo>
                <a:lnTo>
                  <a:pt x="136" y="72"/>
                </a:lnTo>
                <a:lnTo>
                  <a:pt x="0" y="104"/>
                </a:lnTo>
                <a:close/>
              </a:path>
            </a:pathLst>
          </a:cu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15387" name="Freeform 61">
            <a:extLst>
              <a:ext uri="{FF2B5EF4-FFF2-40B4-BE49-F238E27FC236}">
                <a16:creationId xmlns:a16="http://schemas.microsoft.com/office/drawing/2014/main" id="{FFAE1672-553C-4FC0-834F-540B22482F24}"/>
              </a:ext>
            </a:extLst>
          </p:cNvPr>
          <p:cNvSpPr>
            <a:spLocks/>
          </p:cNvSpPr>
          <p:nvPr/>
        </p:nvSpPr>
        <p:spPr bwMode="auto">
          <a:xfrm rot="771150">
            <a:off x="1136804" y="2845514"/>
            <a:ext cx="120180" cy="72859"/>
          </a:xfrm>
          <a:custGeom>
            <a:avLst/>
            <a:gdLst>
              <a:gd name="T0" fmla="*/ 0 w 240"/>
              <a:gd name="T1" fmla="*/ 153987 h 104"/>
              <a:gd name="T2" fmla="*/ 93133 w 240"/>
              <a:gd name="T3" fmla="*/ 0 h 104"/>
              <a:gd name="T4" fmla="*/ 254000 w 240"/>
              <a:gd name="T5" fmla="*/ 35535 h 104"/>
              <a:gd name="T6" fmla="*/ 143933 w 240"/>
              <a:gd name="T7" fmla="*/ 106606 h 104"/>
              <a:gd name="T8" fmla="*/ 0 w 240"/>
              <a:gd name="T9" fmla="*/ 153987 h 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0" h="104">
                <a:moveTo>
                  <a:pt x="0" y="104"/>
                </a:moveTo>
                <a:lnTo>
                  <a:pt x="88" y="0"/>
                </a:lnTo>
                <a:lnTo>
                  <a:pt x="240" y="24"/>
                </a:lnTo>
                <a:lnTo>
                  <a:pt x="136" y="72"/>
                </a:lnTo>
                <a:lnTo>
                  <a:pt x="0" y="104"/>
                </a:lnTo>
                <a:close/>
              </a:path>
            </a:pathLst>
          </a:cu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355397" name="plant">
            <a:extLst>
              <a:ext uri="{FF2B5EF4-FFF2-40B4-BE49-F238E27FC236}">
                <a16:creationId xmlns:a16="http://schemas.microsoft.com/office/drawing/2014/main" id="{471EFF5F-30FD-4AC8-9732-2CE0FD2097B0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321003" y="2706449"/>
            <a:ext cx="195292" cy="99148"/>
          </a:xfrm>
          <a:custGeom>
            <a:avLst/>
            <a:gdLst>
              <a:gd name="T0" fmla="*/ 0 w 21600"/>
              <a:gd name="T1" fmla="*/ 0 h 21600"/>
              <a:gd name="T2" fmla="*/ 206375 w 21600"/>
              <a:gd name="T3" fmla="*/ 0 h 21600"/>
              <a:gd name="T4" fmla="*/ 412750 w 21600"/>
              <a:gd name="T5" fmla="*/ 0 h 21600"/>
              <a:gd name="T6" fmla="*/ 412750 w 21600"/>
              <a:gd name="T7" fmla="*/ 104775 h 21600"/>
              <a:gd name="T8" fmla="*/ 412750 w 21600"/>
              <a:gd name="T9" fmla="*/ 209550 h 21600"/>
              <a:gd name="T10" fmla="*/ 206375 w 21600"/>
              <a:gd name="T11" fmla="*/ 209550 h 21600"/>
              <a:gd name="T12" fmla="*/ 0 w 21600"/>
              <a:gd name="T13" fmla="*/ 209550 h 21600"/>
              <a:gd name="T14" fmla="*/ 0 w 21600"/>
              <a:gd name="T15" fmla="*/ 10477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 sz="852"/>
          </a:p>
        </p:txBody>
      </p:sp>
      <p:sp>
        <p:nvSpPr>
          <p:cNvPr id="15393" name="Freeform 74">
            <a:extLst>
              <a:ext uri="{FF2B5EF4-FFF2-40B4-BE49-F238E27FC236}">
                <a16:creationId xmlns:a16="http://schemas.microsoft.com/office/drawing/2014/main" id="{3A91ABC6-8A40-4599-BD82-630A815D5BC7}"/>
              </a:ext>
            </a:extLst>
          </p:cNvPr>
          <p:cNvSpPr>
            <a:spLocks/>
          </p:cNvSpPr>
          <p:nvPr/>
        </p:nvSpPr>
        <p:spPr bwMode="auto">
          <a:xfrm rot="3063331">
            <a:off x="890226" y="2685089"/>
            <a:ext cx="89384" cy="93139"/>
          </a:xfrm>
          <a:custGeom>
            <a:avLst/>
            <a:gdLst>
              <a:gd name="T0" fmla="*/ 0 w 240"/>
              <a:gd name="T1" fmla="*/ 196850 h 104"/>
              <a:gd name="T2" fmla="*/ 69268 w 240"/>
              <a:gd name="T3" fmla="*/ 0 h 104"/>
              <a:gd name="T4" fmla="*/ 188913 w 240"/>
              <a:gd name="T5" fmla="*/ 45427 h 104"/>
              <a:gd name="T6" fmla="*/ 107051 w 240"/>
              <a:gd name="T7" fmla="*/ 136281 h 104"/>
              <a:gd name="T8" fmla="*/ 0 w 240"/>
              <a:gd name="T9" fmla="*/ 196850 h 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0" h="104">
                <a:moveTo>
                  <a:pt x="0" y="104"/>
                </a:moveTo>
                <a:lnTo>
                  <a:pt x="88" y="0"/>
                </a:lnTo>
                <a:lnTo>
                  <a:pt x="240" y="24"/>
                </a:lnTo>
                <a:lnTo>
                  <a:pt x="136" y="72"/>
                </a:lnTo>
                <a:lnTo>
                  <a:pt x="0" y="104"/>
                </a:lnTo>
                <a:close/>
              </a:path>
            </a:pathLst>
          </a:custGeom>
          <a:solidFill>
            <a:srgbClr val="777777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15394" name="Freeform 75">
            <a:extLst>
              <a:ext uri="{FF2B5EF4-FFF2-40B4-BE49-F238E27FC236}">
                <a16:creationId xmlns:a16="http://schemas.microsoft.com/office/drawing/2014/main" id="{A91EE7C3-BEC0-4FA8-8A00-F8D68A3CED2F}"/>
              </a:ext>
            </a:extLst>
          </p:cNvPr>
          <p:cNvSpPr>
            <a:spLocks/>
          </p:cNvSpPr>
          <p:nvPr/>
        </p:nvSpPr>
        <p:spPr bwMode="auto">
          <a:xfrm rot="10062463">
            <a:off x="721642" y="2832277"/>
            <a:ext cx="89384" cy="93139"/>
          </a:xfrm>
          <a:custGeom>
            <a:avLst/>
            <a:gdLst>
              <a:gd name="T0" fmla="*/ 0 w 240"/>
              <a:gd name="T1" fmla="*/ 196850 h 104"/>
              <a:gd name="T2" fmla="*/ 69268 w 240"/>
              <a:gd name="T3" fmla="*/ 0 h 104"/>
              <a:gd name="T4" fmla="*/ 188913 w 240"/>
              <a:gd name="T5" fmla="*/ 45427 h 104"/>
              <a:gd name="T6" fmla="*/ 107051 w 240"/>
              <a:gd name="T7" fmla="*/ 136281 h 104"/>
              <a:gd name="T8" fmla="*/ 0 w 240"/>
              <a:gd name="T9" fmla="*/ 196850 h 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0" h="104">
                <a:moveTo>
                  <a:pt x="0" y="104"/>
                </a:moveTo>
                <a:lnTo>
                  <a:pt x="88" y="0"/>
                </a:lnTo>
                <a:lnTo>
                  <a:pt x="240" y="24"/>
                </a:lnTo>
                <a:lnTo>
                  <a:pt x="136" y="72"/>
                </a:lnTo>
                <a:lnTo>
                  <a:pt x="0" y="104"/>
                </a:lnTo>
                <a:close/>
              </a:path>
            </a:pathLst>
          </a:custGeom>
          <a:solidFill>
            <a:srgbClr val="777777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15395" name="Freeform 76">
            <a:extLst>
              <a:ext uri="{FF2B5EF4-FFF2-40B4-BE49-F238E27FC236}">
                <a16:creationId xmlns:a16="http://schemas.microsoft.com/office/drawing/2014/main" id="{956A6E55-F967-41AB-A0BA-5EFD62682462}"/>
              </a:ext>
            </a:extLst>
          </p:cNvPr>
          <p:cNvSpPr>
            <a:spLocks/>
          </p:cNvSpPr>
          <p:nvPr/>
        </p:nvSpPr>
        <p:spPr bwMode="auto">
          <a:xfrm rot="771150">
            <a:off x="1028553" y="2636690"/>
            <a:ext cx="89384" cy="93139"/>
          </a:xfrm>
          <a:custGeom>
            <a:avLst/>
            <a:gdLst>
              <a:gd name="T0" fmla="*/ 0 w 240"/>
              <a:gd name="T1" fmla="*/ 196850 h 104"/>
              <a:gd name="T2" fmla="*/ 69268 w 240"/>
              <a:gd name="T3" fmla="*/ 0 h 104"/>
              <a:gd name="T4" fmla="*/ 188913 w 240"/>
              <a:gd name="T5" fmla="*/ 45427 h 104"/>
              <a:gd name="T6" fmla="*/ 107051 w 240"/>
              <a:gd name="T7" fmla="*/ 136281 h 104"/>
              <a:gd name="T8" fmla="*/ 0 w 240"/>
              <a:gd name="T9" fmla="*/ 196850 h 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0" h="104">
                <a:moveTo>
                  <a:pt x="0" y="104"/>
                </a:moveTo>
                <a:lnTo>
                  <a:pt x="88" y="0"/>
                </a:lnTo>
                <a:lnTo>
                  <a:pt x="240" y="24"/>
                </a:lnTo>
                <a:lnTo>
                  <a:pt x="136" y="72"/>
                </a:lnTo>
                <a:lnTo>
                  <a:pt x="0" y="104"/>
                </a:lnTo>
                <a:close/>
              </a:path>
            </a:pathLst>
          </a:custGeom>
          <a:solidFill>
            <a:srgbClr val="777777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355408" name="plant">
            <a:extLst>
              <a:ext uri="{FF2B5EF4-FFF2-40B4-BE49-F238E27FC236}">
                <a16:creationId xmlns:a16="http://schemas.microsoft.com/office/drawing/2014/main" id="{806886DD-1151-4D75-890E-A6A4C9C503BD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967665" y="2845353"/>
            <a:ext cx="207310" cy="93139"/>
          </a:xfrm>
          <a:custGeom>
            <a:avLst/>
            <a:gdLst>
              <a:gd name="T0" fmla="*/ 0 w 21600"/>
              <a:gd name="T1" fmla="*/ 0 h 21600"/>
              <a:gd name="T2" fmla="*/ 219075 w 21600"/>
              <a:gd name="T3" fmla="*/ 0 h 21600"/>
              <a:gd name="T4" fmla="*/ 438150 w 21600"/>
              <a:gd name="T5" fmla="*/ 0 h 21600"/>
              <a:gd name="T6" fmla="*/ 438150 w 21600"/>
              <a:gd name="T7" fmla="*/ 98425 h 21600"/>
              <a:gd name="T8" fmla="*/ 438150 w 21600"/>
              <a:gd name="T9" fmla="*/ 196850 h 21600"/>
              <a:gd name="T10" fmla="*/ 219075 w 21600"/>
              <a:gd name="T11" fmla="*/ 196850 h 21600"/>
              <a:gd name="T12" fmla="*/ 0 w 21600"/>
              <a:gd name="T13" fmla="*/ 196850 h 21600"/>
              <a:gd name="T14" fmla="*/ 0 w 21600"/>
              <a:gd name="T15" fmla="*/ 9842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grpSp>
        <p:nvGrpSpPr>
          <p:cNvPr id="355390" name="Group 62">
            <a:extLst>
              <a:ext uri="{FF2B5EF4-FFF2-40B4-BE49-F238E27FC236}">
                <a16:creationId xmlns:a16="http://schemas.microsoft.com/office/drawing/2014/main" id="{06FE47FC-EE0E-4FF9-A6AB-DD1F1A28A2E9}"/>
              </a:ext>
            </a:extLst>
          </p:cNvPr>
          <p:cNvGrpSpPr>
            <a:grpSpLocks/>
          </p:cNvGrpSpPr>
          <p:nvPr/>
        </p:nvGrpSpPr>
        <p:grpSpPr bwMode="auto">
          <a:xfrm rot="1124159">
            <a:off x="997918" y="2603402"/>
            <a:ext cx="132198" cy="270404"/>
            <a:chOff x="1448" y="3448"/>
            <a:chExt cx="304" cy="472"/>
          </a:xfrm>
        </p:grpSpPr>
        <p:sp>
          <p:nvSpPr>
            <p:cNvPr id="15403" name="Freeform 63">
              <a:extLst>
                <a:ext uri="{FF2B5EF4-FFF2-40B4-BE49-F238E27FC236}">
                  <a16:creationId xmlns:a16="http://schemas.microsoft.com/office/drawing/2014/main" id="{14AB7CEE-683F-415E-B395-0C795D2B3E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8" y="3488"/>
              <a:ext cx="104" cy="400"/>
            </a:xfrm>
            <a:custGeom>
              <a:avLst/>
              <a:gdLst>
                <a:gd name="T0" fmla="*/ 0 w 104"/>
                <a:gd name="T1" fmla="*/ 400 h 400"/>
                <a:gd name="T2" fmla="*/ 72 w 104"/>
                <a:gd name="T3" fmla="*/ 336 h 400"/>
                <a:gd name="T4" fmla="*/ 80 w 104"/>
                <a:gd name="T5" fmla="*/ 272 h 400"/>
                <a:gd name="T6" fmla="*/ 16 w 104"/>
                <a:gd name="T7" fmla="*/ 200 h 400"/>
                <a:gd name="T8" fmla="*/ 48 w 104"/>
                <a:gd name="T9" fmla="*/ 96 h 400"/>
                <a:gd name="T10" fmla="*/ 104 w 104"/>
                <a:gd name="T11" fmla="*/ 0 h 4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" h="400">
                  <a:moveTo>
                    <a:pt x="0" y="400"/>
                  </a:moveTo>
                  <a:cubicBezTo>
                    <a:pt x="29" y="378"/>
                    <a:pt x="59" y="357"/>
                    <a:pt x="72" y="336"/>
                  </a:cubicBezTo>
                  <a:cubicBezTo>
                    <a:pt x="85" y="315"/>
                    <a:pt x="89" y="295"/>
                    <a:pt x="80" y="272"/>
                  </a:cubicBezTo>
                  <a:cubicBezTo>
                    <a:pt x="71" y="249"/>
                    <a:pt x="21" y="229"/>
                    <a:pt x="16" y="200"/>
                  </a:cubicBezTo>
                  <a:cubicBezTo>
                    <a:pt x="11" y="171"/>
                    <a:pt x="33" y="129"/>
                    <a:pt x="48" y="96"/>
                  </a:cubicBezTo>
                  <a:cubicBezTo>
                    <a:pt x="63" y="63"/>
                    <a:pt x="95" y="16"/>
                    <a:pt x="104" y="0"/>
                  </a:cubicBezTo>
                </a:path>
              </a:pathLst>
            </a:custGeom>
            <a:noFill/>
            <a:ln w="28575" cap="flat" cmpd="sng">
              <a:solidFill>
                <a:srgbClr val="33CC3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5404" name="Freeform 64">
              <a:extLst>
                <a:ext uri="{FF2B5EF4-FFF2-40B4-BE49-F238E27FC236}">
                  <a16:creationId xmlns:a16="http://schemas.microsoft.com/office/drawing/2014/main" id="{8A0DCA34-97C3-4583-9F03-C2408487D2C4}"/>
                </a:ext>
              </a:extLst>
            </p:cNvPr>
            <p:cNvSpPr>
              <a:spLocks/>
            </p:cNvSpPr>
            <p:nvPr/>
          </p:nvSpPr>
          <p:spPr bwMode="auto">
            <a:xfrm rot="19539359" flipV="1">
              <a:off x="1448" y="3520"/>
              <a:ext cx="104" cy="400"/>
            </a:xfrm>
            <a:custGeom>
              <a:avLst/>
              <a:gdLst>
                <a:gd name="T0" fmla="*/ 0 w 104"/>
                <a:gd name="T1" fmla="*/ 400 h 400"/>
                <a:gd name="T2" fmla="*/ 72 w 104"/>
                <a:gd name="T3" fmla="*/ 336 h 400"/>
                <a:gd name="T4" fmla="*/ 80 w 104"/>
                <a:gd name="T5" fmla="*/ 272 h 400"/>
                <a:gd name="T6" fmla="*/ 16 w 104"/>
                <a:gd name="T7" fmla="*/ 200 h 400"/>
                <a:gd name="T8" fmla="*/ 48 w 104"/>
                <a:gd name="T9" fmla="*/ 96 h 400"/>
                <a:gd name="T10" fmla="*/ 104 w 104"/>
                <a:gd name="T11" fmla="*/ 0 h 4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" h="400">
                  <a:moveTo>
                    <a:pt x="0" y="400"/>
                  </a:moveTo>
                  <a:cubicBezTo>
                    <a:pt x="29" y="378"/>
                    <a:pt x="59" y="357"/>
                    <a:pt x="72" y="336"/>
                  </a:cubicBezTo>
                  <a:cubicBezTo>
                    <a:pt x="85" y="315"/>
                    <a:pt x="89" y="295"/>
                    <a:pt x="80" y="272"/>
                  </a:cubicBezTo>
                  <a:cubicBezTo>
                    <a:pt x="71" y="249"/>
                    <a:pt x="21" y="229"/>
                    <a:pt x="16" y="200"/>
                  </a:cubicBezTo>
                  <a:cubicBezTo>
                    <a:pt x="11" y="171"/>
                    <a:pt x="33" y="129"/>
                    <a:pt x="48" y="96"/>
                  </a:cubicBezTo>
                  <a:cubicBezTo>
                    <a:pt x="63" y="63"/>
                    <a:pt x="95" y="16"/>
                    <a:pt x="104" y="0"/>
                  </a:cubicBezTo>
                </a:path>
              </a:pathLst>
            </a:custGeom>
            <a:noFill/>
            <a:ln w="28575" cap="flat" cmpd="sng">
              <a:solidFill>
                <a:srgbClr val="33CC3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5405" name="Freeform 65">
              <a:extLst>
                <a:ext uri="{FF2B5EF4-FFF2-40B4-BE49-F238E27FC236}">
                  <a16:creationId xmlns:a16="http://schemas.microsoft.com/office/drawing/2014/main" id="{1DF5343F-5A81-4D55-9180-0495DBBFDF1E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576" y="3448"/>
              <a:ext cx="104" cy="400"/>
            </a:xfrm>
            <a:custGeom>
              <a:avLst/>
              <a:gdLst>
                <a:gd name="T0" fmla="*/ 0 w 104"/>
                <a:gd name="T1" fmla="*/ 400 h 400"/>
                <a:gd name="T2" fmla="*/ 72 w 104"/>
                <a:gd name="T3" fmla="*/ 336 h 400"/>
                <a:gd name="T4" fmla="*/ 80 w 104"/>
                <a:gd name="T5" fmla="*/ 272 h 400"/>
                <a:gd name="T6" fmla="*/ 16 w 104"/>
                <a:gd name="T7" fmla="*/ 200 h 400"/>
                <a:gd name="T8" fmla="*/ 48 w 104"/>
                <a:gd name="T9" fmla="*/ 96 h 400"/>
                <a:gd name="T10" fmla="*/ 104 w 104"/>
                <a:gd name="T11" fmla="*/ 0 h 4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" h="400">
                  <a:moveTo>
                    <a:pt x="0" y="400"/>
                  </a:moveTo>
                  <a:cubicBezTo>
                    <a:pt x="29" y="378"/>
                    <a:pt x="59" y="357"/>
                    <a:pt x="72" y="336"/>
                  </a:cubicBezTo>
                  <a:cubicBezTo>
                    <a:pt x="85" y="315"/>
                    <a:pt x="89" y="295"/>
                    <a:pt x="80" y="272"/>
                  </a:cubicBezTo>
                  <a:cubicBezTo>
                    <a:pt x="71" y="249"/>
                    <a:pt x="21" y="229"/>
                    <a:pt x="16" y="200"/>
                  </a:cubicBezTo>
                  <a:cubicBezTo>
                    <a:pt x="11" y="171"/>
                    <a:pt x="33" y="129"/>
                    <a:pt x="48" y="96"/>
                  </a:cubicBezTo>
                  <a:cubicBezTo>
                    <a:pt x="63" y="63"/>
                    <a:pt x="95" y="16"/>
                    <a:pt x="104" y="0"/>
                  </a:cubicBezTo>
                </a:path>
              </a:pathLst>
            </a:custGeom>
            <a:noFill/>
            <a:ln w="28575" cap="flat" cmpd="sng">
              <a:solidFill>
                <a:srgbClr val="33CC3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81" name="Прямоугольник 80">
            <a:extLst>
              <a:ext uri="{FF2B5EF4-FFF2-40B4-BE49-F238E27FC236}">
                <a16:creationId xmlns:a16="http://schemas.microsoft.com/office/drawing/2014/main" id="{1DD100DD-5537-4E16-8E69-3699FFB71317}"/>
              </a:ext>
            </a:extLst>
          </p:cNvPr>
          <p:cNvSpPr/>
          <p:nvPr/>
        </p:nvSpPr>
        <p:spPr>
          <a:xfrm>
            <a:off x="1895391" y="778906"/>
            <a:ext cx="228105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Дано</a:t>
            </a:r>
            <a:r>
              <a:rPr lang="ru-RU" sz="1400" b="1" dirty="0">
                <a:latin typeface="Arial" panose="020B0604020202020204" pitchFamily="34" charset="0"/>
              </a:rPr>
              <a:t>: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прям. пар.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а = 30 см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=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40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c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 = 50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Уровень воды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на 10 см ниже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верхнего уровня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V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воды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- ? л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1BD7648E-39A4-4C49-A28E-A9F9D3155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922" y="1291031"/>
            <a:ext cx="769763" cy="44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altLang="ru-RU" sz="1325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10см</a:t>
            </a:r>
            <a:r>
              <a:rPr lang="ru-RU" altLang="ru-RU" sz="2271" b="1" dirty="0"/>
              <a:t>  </a:t>
            </a:r>
          </a:p>
        </p:txBody>
      </p:sp>
      <p:sp>
        <p:nvSpPr>
          <p:cNvPr id="83" name="object 2">
            <a:extLst>
              <a:ext uri="{FF2B5EF4-FFF2-40B4-BE49-F238E27FC236}">
                <a16:creationId xmlns:a16="http://schemas.microsoft.com/office/drawing/2014/main" id="{6D525CC6-D36F-40E8-87BD-631D8DD59378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84" name="Заголовок 2">
            <a:extLst>
              <a:ext uri="{FF2B5EF4-FFF2-40B4-BE49-F238E27FC236}">
                <a16:creationId xmlns:a16="http://schemas.microsoft.com/office/drawing/2014/main" id="{039CCE2D-F63F-4417-A0BC-CDA17B09E42D}"/>
              </a:ext>
            </a:extLst>
          </p:cNvPr>
          <p:cNvSpPr txBox="1">
            <a:spLocks/>
          </p:cNvSpPr>
          <p:nvPr/>
        </p:nvSpPr>
        <p:spPr>
          <a:xfrm>
            <a:off x="141288" y="22225"/>
            <a:ext cx="5281932" cy="386828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Прямоугольник 84">
                <a:extLst>
                  <a:ext uri="{FF2B5EF4-FFF2-40B4-BE49-F238E27FC236}">
                    <a16:creationId xmlns:a16="http://schemas.microsoft.com/office/drawing/2014/main" id="{7D5C02F3-1A71-4561-9293-0D19B9D60997}"/>
                  </a:ext>
                </a:extLst>
              </p:cNvPr>
              <p:cNvSpPr/>
              <p:nvPr/>
            </p:nvSpPr>
            <p:spPr>
              <a:xfrm>
                <a:off x="3782581" y="843163"/>
                <a:ext cx="1995268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1) 50 – 10 = 40 (см)</a:t>
                </a:r>
              </a:p>
              <a:p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2) 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V = a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chemeClr val="tx1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chemeClr val="tx1"/>
                    </a:solidFill>
                    <a:latin typeface="Arial" panose="020B0604020202020204" pitchFamily="34" charset="0"/>
                  </a:rPr>
                  <a:t>c</a:t>
                </a:r>
                <a:endParaRPr lang="en-US" sz="1400" b="1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400" b="1" baseline="-25000" dirty="0">
                    <a:latin typeface="Arial" panose="020B0604020202020204" pitchFamily="34" charset="0"/>
                  </a:rPr>
                  <a:t> воды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= </a:t>
                </a:r>
                <a:r>
                  <a:rPr lang="ru-RU" sz="1400" b="1" dirty="0">
                    <a:latin typeface="Arial" panose="020B0604020202020204" pitchFamily="34" charset="0"/>
                  </a:rPr>
                  <a:t>30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48 000 (см</a:t>
                </a:r>
                <a:r>
                  <a:rPr lang="ru-RU" sz="1400" b="1" baseline="30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) = 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</a:rPr>
                  <a:t>48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(д</a:t>
                </a:r>
                <a:r>
                  <a:rPr lang="ru-RU" sz="1400" b="1" dirty="0">
                    <a:latin typeface="Arial" panose="020B0604020202020204" pitchFamily="34" charset="0"/>
                  </a:rPr>
                  <a:t>м</a:t>
                </a:r>
                <a:r>
                  <a:rPr lang="ru-RU" sz="1400" b="1" baseline="30000" dirty="0"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latin typeface="Arial" panose="020B0604020202020204" pitchFamily="34" charset="0"/>
                  </a:rPr>
                  <a:t>) = 48 (л)</a:t>
                </a:r>
                <a:endParaRPr lang="ru-RU" sz="1400" b="1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5" name="Прямоугольник 84">
                <a:extLst>
                  <a:ext uri="{FF2B5EF4-FFF2-40B4-BE49-F238E27FC236}">
                    <a16:creationId xmlns:a16="http://schemas.microsoft.com/office/drawing/2014/main" id="{7D5C02F3-1A71-4561-9293-0D19B9D609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2581" y="843163"/>
                <a:ext cx="1995268" cy="1384995"/>
              </a:xfrm>
              <a:prstGeom prst="rect">
                <a:avLst/>
              </a:prstGeom>
              <a:blipFill>
                <a:blip r:embed="rId4"/>
                <a:stretch>
                  <a:fillRect l="-917" t="-439" b="-35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Прямоугольник 85">
            <a:extLst>
              <a:ext uri="{FF2B5EF4-FFF2-40B4-BE49-F238E27FC236}">
                <a16:creationId xmlns:a16="http://schemas.microsoft.com/office/drawing/2014/main" id="{ACF061E8-4B78-437A-B5EA-E3F030C9C71C}"/>
              </a:ext>
            </a:extLst>
          </p:cNvPr>
          <p:cNvSpPr/>
          <p:nvPr/>
        </p:nvSpPr>
        <p:spPr>
          <a:xfrm>
            <a:off x="2257730" y="2749198"/>
            <a:ext cx="3614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V</a:t>
            </a:r>
            <a:r>
              <a:rPr lang="ru-RU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 воды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48 литров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300" fill="hold"/>
                                        <p:tgtEl>
                                          <p:spTgt spid="355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7" dur="300" fill="hold"/>
                                        <p:tgtEl>
                                          <p:spTgt spid="355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8" dur="300" fill="hold"/>
                                        <p:tgtEl>
                                          <p:spTgt spid="355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" fill="hold"/>
                                        <p:tgtEl>
                                          <p:spTgt spid="3554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4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54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54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554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554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" fill="hold"/>
                                        <p:tgtEl>
                                          <p:spTgt spid="355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17" dur="200" fill="hold"/>
                                        <p:tgtEl>
                                          <p:spTgt spid="3553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18" dur="200" fill="hold"/>
                                        <p:tgtEl>
                                          <p:spTgt spid="3553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" fill="hold"/>
                                        <p:tgtEl>
                                          <p:spTgt spid="3553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53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53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53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553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300" fill="hold"/>
                                        <p:tgtEl>
                                          <p:spTgt spid="355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27" dur="300" fill="hold"/>
                                        <p:tgtEl>
                                          <p:spTgt spid="355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28" dur="300" fill="hold"/>
                                        <p:tgtEl>
                                          <p:spTgt spid="355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300" fill="hold"/>
                                        <p:tgtEl>
                                          <p:spTgt spid="3553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53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53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553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553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00" fill="hold"/>
                                        <p:tgtEl>
                                          <p:spTgt spid="3553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7" dur="200" fill="hold"/>
                                        <p:tgtEl>
                                          <p:spTgt spid="3553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3553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00" fill="hold"/>
                                        <p:tgtEl>
                                          <p:spTgt spid="3553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53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53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53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553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97" grpId="0" animBg="1"/>
      <p:bldP spid="35540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25379</TotalTime>
  <Words>966</Words>
  <Application>Microsoft Office PowerPoint</Application>
  <PresentationFormat>Произвольный</PresentationFormat>
  <Paragraphs>166</Paragraphs>
  <Slides>12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РЕШЕНИЕ  ЗАДАЧ</vt:lpstr>
      <vt:lpstr>Презентация PowerPoint</vt:lpstr>
      <vt:lpstr>РЕШЕНИЕ  ЗАДАЧ</vt:lpstr>
      <vt:lpstr>РЕШЕНИЕ  ЗАДАЧ</vt:lpstr>
      <vt:lpstr>РЕШЕНИЕ  ЗАДАЧ</vt:lpstr>
      <vt:lpstr>Презентация PowerPoint</vt:lpstr>
      <vt:lpstr>Презентация PowerPoint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2058</cp:revision>
  <cp:lastPrinted>2020-12-14T17:45:24Z</cp:lastPrinted>
  <dcterms:created xsi:type="dcterms:W3CDTF">2020-04-09T07:32:19Z</dcterms:created>
  <dcterms:modified xsi:type="dcterms:W3CDTF">2020-12-14T17:51:37Z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