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7"/>
  </p:notesMasterIdLst>
  <p:handoutMasterIdLst>
    <p:handoutMasterId r:id="rId18"/>
  </p:handoutMasterIdLst>
  <p:sldIdLst>
    <p:sldId id="528" r:id="rId2"/>
    <p:sldId id="1085" r:id="rId3"/>
    <p:sldId id="1092" r:id="rId4"/>
    <p:sldId id="1093" r:id="rId5"/>
    <p:sldId id="1094" r:id="rId6"/>
    <p:sldId id="295" r:id="rId7"/>
    <p:sldId id="1097" r:id="rId8"/>
    <p:sldId id="357" r:id="rId9"/>
    <p:sldId id="1086" r:id="rId10"/>
    <p:sldId id="1087" r:id="rId11"/>
    <p:sldId id="1088" r:id="rId12"/>
    <p:sldId id="1089" r:id="rId13"/>
    <p:sldId id="1090" r:id="rId14"/>
    <p:sldId id="1091" r:id="rId15"/>
    <p:sldId id="480" r:id="rId16"/>
  </p:sldIdLst>
  <p:sldSz cx="5768975" cy="3244850"/>
  <p:notesSz cx="9866313" cy="6735763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0066C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062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951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38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4904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491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847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386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16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70F0693-5C15-4A78-8A28-45020481F7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464821-C33D-44DD-BAEF-159A75283D60}" type="slidenum">
              <a:rPr lang="ru-RU" altLang="ru-RU" sz="1200" baseline="0" smtClean="0"/>
              <a:pPr/>
              <a:t>6</a:t>
            </a:fld>
            <a:endParaRPr lang="ru-RU" altLang="ru-RU" sz="1200" baseline="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E92A7CA8-69CA-4737-91AF-B86481F318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91D96CD-47F3-45F0-8601-D4AD0FE2E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/>
              <a:t> №1</a:t>
            </a:r>
            <a:r>
              <a:rPr lang="en-US" altLang="ru-RU"/>
              <a:t>411</a:t>
            </a:r>
            <a:r>
              <a:rPr lang="ru-RU" altLang="ru-RU"/>
              <a:t>.</a:t>
            </a:r>
            <a:r>
              <a:rPr lang="en-US" altLang="ru-RU"/>
              <a:t> </a:t>
            </a:r>
            <a:r>
              <a:rPr lang="ru-RU" altLang="ru-RU"/>
              <a:t> Математика 5 класс. Н.Я.Виленкин.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204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006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58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142522"/>
            <a:ext cx="3322349" cy="166583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ОБЪЁМ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ПРЯМОУГОЛЬНОГО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ПАРАЛЛЕЛЕПИПЕДА 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И КУБА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67554" y="1393825"/>
            <a:ext cx="304799" cy="13716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Урок математики &quot;Объемы. Объем прямоугольного параллелепипеда&quot;">
            <a:extLst>
              <a:ext uri="{FF2B5EF4-FFF2-40B4-BE49-F238E27FC236}">
                <a16:creationId xmlns:a16="http://schemas.microsoft.com/office/drawing/2014/main" id="{95A3C193-7753-4010-A390-1D0D332ABF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8"/>
          <a:stretch/>
        </p:blipFill>
        <p:spPr bwMode="auto">
          <a:xfrm>
            <a:off x="3303724" y="1178636"/>
            <a:ext cx="2322513" cy="1739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0C6DB05-4D2C-48F6-BEB6-CBF426E0587B}"/>
              </a:ext>
            </a:extLst>
          </p:cNvPr>
          <p:cNvSpPr/>
          <p:nvPr/>
        </p:nvSpPr>
        <p:spPr>
          <a:xfrm>
            <a:off x="65087" y="409053"/>
            <a:ext cx="5702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267.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В прямоугольном параллелепипеде: а) </a:t>
            </a:r>
            <a:r>
              <a:rPr lang="ru-RU" sz="1400" b="1" dirty="0">
                <a:solidFill>
                  <a:srgbClr val="211D1E"/>
                </a:solidFill>
                <a:latin typeface="Times New Roman" panose="02020603050405020304" pitchFamily="18" charset="0"/>
              </a:rPr>
              <a:t>a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=12 см,</a:t>
            </a:r>
            <a:r>
              <a:rPr lang="ru-RU" sz="1400" b="1" dirty="0">
                <a:solidFill>
                  <a:srgbClr val="211D1E"/>
                </a:solidFill>
                <a:latin typeface="Times New Roman" panose="02020603050405020304" pitchFamily="18" charset="0"/>
              </a:rPr>
              <a:t> b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=15 см,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Times New Roman" panose="02020603050405020304" pitchFamily="18" charset="0"/>
              </a:rPr>
              <a:t>c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= 8 см; б) </a:t>
            </a:r>
            <a:r>
              <a:rPr lang="ru-RU" sz="1400" b="1" dirty="0">
                <a:solidFill>
                  <a:srgbClr val="211D1E"/>
                </a:solidFill>
                <a:latin typeface="Times New Roman" panose="02020603050405020304" pitchFamily="18" charset="0"/>
              </a:rPr>
              <a:t>а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= 18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211D1E"/>
                </a:solidFill>
                <a:latin typeface="Times New Roman" panose="02020603050405020304" pitchFamily="18" charset="0"/>
              </a:rPr>
              <a:t>b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= 9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211D1E"/>
                </a:solidFill>
                <a:latin typeface="Times New Roman" panose="02020603050405020304" pitchFamily="18" charset="0"/>
              </a:rPr>
              <a:t>с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= 12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Найти  его объём. 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A57D80-D709-4522-BE0B-F2C28F948333}"/>
              </a:ext>
            </a:extLst>
          </p:cNvPr>
          <p:cNvSpPr/>
          <p:nvPr/>
        </p:nvSpPr>
        <p:spPr>
          <a:xfrm>
            <a:off x="141288" y="964837"/>
            <a:ext cx="1930850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прям. пар.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а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)а = 12 см</a:t>
            </a: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15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 = 8 см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б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а = 18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9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 = 12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1890225F-033C-4154-84F1-950F2136D8F6}"/>
                  </a:ext>
                </a:extLst>
              </p:cNvPr>
              <p:cNvSpPr/>
              <p:nvPr/>
            </p:nvSpPr>
            <p:spPr>
              <a:xfrm>
                <a:off x="2135637" y="993828"/>
                <a:ext cx="3320140" cy="2031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en-US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a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12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8 = 1440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(см</a:t>
                </a:r>
                <a:r>
                  <a:rPr lang="ru-RU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12 = 1944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(дм</a:t>
                </a:r>
                <a:r>
                  <a:rPr lang="ru-RU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а)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1440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см</a:t>
                </a:r>
                <a:r>
                  <a:rPr lang="ru-RU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1944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дм</a:t>
                </a:r>
                <a:r>
                  <a:rPr lang="ru-RU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1890225F-033C-4154-84F1-950F2136D8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637" y="993828"/>
                <a:ext cx="3320140" cy="2031325"/>
              </a:xfrm>
              <a:prstGeom prst="rect">
                <a:avLst/>
              </a:prstGeom>
              <a:blipFill>
                <a:blip r:embed="rId3"/>
                <a:stretch>
                  <a:fillRect l="-1468" t="-1502" r="-1284" b="-39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0392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1F05457-454F-40A6-9D67-FB1A5DBE22C2}"/>
              </a:ext>
            </a:extLst>
          </p:cNvPr>
          <p:cNvSpPr/>
          <p:nvPr/>
        </p:nvSpPr>
        <p:spPr>
          <a:xfrm>
            <a:off x="39054" y="433256"/>
            <a:ext cx="54863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268. Площадь основания и высота прямоугольного параллелепипеда равна: а)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15 см², H = 4 см; </a:t>
            </a:r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S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36 дм², H = 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Найдите его объем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7C6AEB1-9444-4B90-A20F-95302B83BF7B}"/>
              </a:ext>
            </a:extLst>
          </p:cNvPr>
          <p:cNvSpPr/>
          <p:nvPr/>
        </p:nvSpPr>
        <p:spPr>
          <a:xfrm>
            <a:off x="125179" y="1257678"/>
            <a:ext cx="193085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прям. пар.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а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1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см</a:t>
            </a:r>
            <a:r>
              <a:rPr lang="en-US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H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4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б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36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en-US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H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8F7F491-A8B0-4EF5-A6AC-0E2FBD1C0CB4}"/>
                  </a:ext>
                </a:extLst>
              </p:cNvPr>
              <p:cNvSpPr/>
              <p:nvPr/>
            </p:nvSpPr>
            <p:spPr>
              <a:xfrm>
                <a:off x="2198687" y="1257678"/>
                <a:ext cx="2350323" cy="1815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S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𝐇</m:t>
                    </m:r>
                  </m:oMath>
                </a14:m>
                <a:endParaRPr lang="en-US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(см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36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(дм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а)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8F7F491-A8B0-4EF5-A6AC-0E2FBD1C0C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687" y="1257678"/>
                <a:ext cx="2350323" cy="1815882"/>
              </a:xfrm>
              <a:prstGeom prst="rect">
                <a:avLst/>
              </a:prstGeom>
              <a:blipFill>
                <a:blip r:embed="rId3"/>
                <a:stretch>
                  <a:fillRect l="-1558" t="-1007" r="-260" b="-3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816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CE9A468-150C-495C-9D22-BB9530DB0D05}"/>
              </a:ext>
            </a:extLst>
          </p:cNvPr>
          <p:cNvSpPr/>
          <p:nvPr/>
        </p:nvSpPr>
        <p:spPr>
          <a:xfrm>
            <a:off x="108743" y="387557"/>
            <a:ext cx="55514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269.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Фигуры на рис. 8 состоят из единичных кубов с ребром 1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объемы заданных фигур, выделите из них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фигуры равного объема.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24C3F86-ADB9-40EC-AA37-DD54134EE3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21" t="5753" r="2449" b="5357"/>
          <a:stretch/>
        </p:blipFill>
        <p:spPr>
          <a:xfrm>
            <a:off x="22615" y="1147717"/>
            <a:ext cx="5551487" cy="144780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94C8668-CDBB-4218-842C-BE9060423886}"/>
              </a:ext>
            </a:extLst>
          </p:cNvPr>
          <p:cNvSpPr/>
          <p:nvPr/>
        </p:nvSpPr>
        <p:spPr>
          <a:xfrm>
            <a:off x="293687" y="2595518"/>
            <a:ext cx="47836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8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         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б) 7 дм</a:t>
            </a:r>
            <a:r>
              <a:rPr lang="ru-RU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3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8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      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г)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7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дм</a:t>
            </a:r>
            <a:r>
              <a:rPr lang="ru-RU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174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8C05E5-9B29-4ADC-BA59-0739D84B3D6C}"/>
              </a:ext>
            </a:extLst>
          </p:cNvPr>
          <p:cNvSpPr/>
          <p:nvPr/>
        </p:nvSpPr>
        <p:spPr>
          <a:xfrm>
            <a:off x="28862" y="382560"/>
            <a:ext cx="563879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прямоугольном параллелепипеде а) V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7290 см³, </a:t>
            </a:r>
            <a:endParaRPr lang="en-US" sz="14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54 см; б) V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1170 дм³, H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78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Найдите площадь его основания.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FA9928B-042B-4431-B622-812E5008CB45}"/>
              </a:ext>
            </a:extLst>
          </p:cNvPr>
          <p:cNvSpPr/>
          <p:nvPr/>
        </p:nvSpPr>
        <p:spPr>
          <a:xfrm>
            <a:off x="125179" y="1257678"/>
            <a:ext cx="193085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прям. пар.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а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=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7290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см</a:t>
            </a:r>
            <a:r>
              <a:rPr lang="en-US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H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54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б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1170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en-US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H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78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E95E800-D271-4A63-AE59-90EC9C4EBB62}"/>
                  </a:ext>
                </a:extLst>
              </p:cNvPr>
              <p:cNvSpPr/>
              <p:nvPr/>
            </p:nvSpPr>
            <p:spPr>
              <a:xfrm>
                <a:off x="2198687" y="1257678"/>
                <a:ext cx="2781531" cy="1815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S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H</m:t>
                    </m:r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</a:t>
                </a:r>
                <a:r>
                  <a:rPr lang="en-US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S = V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: Н </a:t>
                </a:r>
                <a:endParaRPr lang="en-US" sz="16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S = 7290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135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(см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S =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117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78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15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(дм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а)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135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15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E95E800-D271-4A63-AE59-90EC9C4EBB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687" y="1257678"/>
                <a:ext cx="2781531" cy="1815882"/>
              </a:xfrm>
              <a:prstGeom prst="rect">
                <a:avLst/>
              </a:prstGeom>
              <a:blipFill>
                <a:blip r:embed="rId3"/>
                <a:stretch>
                  <a:fillRect l="-1316" t="-1007" b="-3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056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90B5A1D-80C5-4AB8-89A7-BC381D50867F}"/>
              </a:ext>
            </a:extLst>
          </p:cNvPr>
          <p:cNvSpPr/>
          <p:nvPr/>
        </p:nvSpPr>
        <p:spPr>
          <a:xfrm>
            <a:off x="115263" y="410511"/>
            <a:ext cx="5702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271.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Склад имеет форму прямоугольного параллелепипеда, длина которого равна 24 м, ширина -13 м, а объем - 3432 м³. Найдите его высоту. </a:t>
            </a:r>
            <a:endParaRPr lang="ru-RU" sz="12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2E032F2-8958-4F5D-9818-9386E409FAF7}"/>
              </a:ext>
            </a:extLst>
          </p:cNvPr>
          <p:cNvSpPr/>
          <p:nvPr/>
        </p:nvSpPr>
        <p:spPr>
          <a:xfrm>
            <a:off x="141288" y="1056842"/>
            <a:ext cx="193085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прям. пар.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 = 24 м</a:t>
            </a: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1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3432 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 - ? 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847D973-21E1-44B3-A68C-AE487E2D7A14}"/>
                  </a:ext>
                </a:extLst>
              </p:cNvPr>
              <p:cNvSpPr/>
              <p:nvPr/>
            </p:nvSpPr>
            <p:spPr>
              <a:xfrm>
                <a:off x="2098163" y="1060329"/>
                <a:ext cx="2746265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с = </a:t>
                </a:r>
                <a:r>
                  <a:rPr lang="en-US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: (</a:t>
                </a:r>
                <a:r>
                  <a:rPr lang="en-US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a</a:t>
                </a:r>
                <a:r>
                  <a:rPr lang="en-US" sz="1600" b="1" dirty="0">
                    <a:ln w="0"/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ru-RU" sz="1600" b="1" dirty="0">
                    <a:ln w="0"/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)</a:t>
                </a:r>
                <a:endParaRPr lang="en-US" sz="16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 = 3432 : (24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3</m:t>
                    </m:r>
                  </m:oMath>
                </a14:m>
                <a:r>
                  <a:rPr lang="ru-RU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)=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11 (м)</a:t>
                </a:r>
                <a:endPara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11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847D973-21E1-44B3-A68C-AE487E2D7A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163" y="1060329"/>
                <a:ext cx="2746265" cy="1323439"/>
              </a:xfrm>
              <a:prstGeom prst="rect">
                <a:avLst/>
              </a:prstGeom>
              <a:blipFill>
                <a:blip r:embed="rId3"/>
                <a:stretch>
                  <a:fillRect l="-1109" t="-1382" r="-443" b="-5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8309F0B-880B-4AAA-A8B0-11990E73589E}"/>
              </a:ext>
            </a:extLst>
          </p:cNvPr>
          <p:cNvSpPr/>
          <p:nvPr/>
        </p:nvSpPr>
        <p:spPr>
          <a:xfrm>
            <a:off x="4884324" y="1056842"/>
            <a:ext cx="668773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</a:t>
            </a:r>
            <a:r>
              <a:rPr lang="ru-RU" sz="1600" b="1" dirty="0">
                <a:latin typeface="Arial" panose="020B0604020202020204" pitchFamily="34" charset="0"/>
              </a:rPr>
              <a:t>24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13</a:t>
            </a:r>
          </a:p>
          <a:p>
            <a:r>
              <a:rPr lang="ru-RU" sz="1600" dirty="0"/>
              <a:t>  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24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312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863FDCFA-4DFC-4673-B1B9-1E05CF75F30C}"/>
                  </a:ext>
                </a:extLst>
              </p:cNvPr>
              <p:cNvSpPr/>
              <p:nvPr/>
            </p:nvSpPr>
            <p:spPr>
              <a:xfrm>
                <a:off x="4960397" y="1213214"/>
                <a:ext cx="304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863FDCFA-4DFC-4673-B1B9-1E05CF75F3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397" y="1213214"/>
                <a:ext cx="304800" cy="369332"/>
              </a:xfrm>
              <a:prstGeom prst="rect">
                <a:avLst/>
              </a:prstGeom>
              <a:blipFill>
                <a:blip r:embed="rId4"/>
                <a:stretch>
                  <a:fillRect r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9A50DA4-2431-4D29-B594-C1AAD1BED0B8}"/>
              </a:ext>
            </a:extLst>
          </p:cNvPr>
          <p:cNvCxnSpPr/>
          <p:nvPr/>
        </p:nvCxnSpPr>
        <p:spPr>
          <a:xfrm>
            <a:off x="5007752" y="1622425"/>
            <a:ext cx="5148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918224B-DBBC-40F6-9FE5-E0274229874E}"/>
              </a:ext>
            </a:extLst>
          </p:cNvPr>
          <p:cNvCxnSpPr/>
          <p:nvPr/>
        </p:nvCxnSpPr>
        <p:spPr>
          <a:xfrm>
            <a:off x="5007752" y="2079625"/>
            <a:ext cx="5148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CD70CFB-3402-4F7F-9062-2488D64714B3}"/>
                  </a:ext>
                </a:extLst>
              </p:cNvPr>
              <p:cNvSpPr txBox="1"/>
              <p:nvPr/>
            </p:nvSpPr>
            <p:spPr>
              <a:xfrm>
                <a:off x="4886774" y="1617960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CD70CFB-3402-4F7F-9062-2488D6471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774" y="1617960"/>
                <a:ext cx="226023" cy="276999"/>
              </a:xfrm>
              <a:prstGeom prst="rect">
                <a:avLst/>
              </a:prstGeom>
              <a:blipFill>
                <a:blip r:embed="rId5"/>
                <a:stretch>
                  <a:fillRect l="-24324" r="-18919"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598118F-C9E1-4D48-8FFF-B9E8D95F737B}"/>
              </a:ext>
            </a:extLst>
          </p:cNvPr>
          <p:cNvSpPr/>
          <p:nvPr/>
        </p:nvSpPr>
        <p:spPr>
          <a:xfrm>
            <a:off x="74300" y="2270759"/>
            <a:ext cx="865943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</a:rPr>
              <a:t>3432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312</a:t>
            </a:r>
          </a:p>
          <a:p>
            <a:pPr marL="342900" indent="-342900">
              <a:buAutoNum type="arabicPlain" startAt="312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11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312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312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0   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4F33DB92-7F42-4683-8CD1-1F674993DC39}"/>
              </a:ext>
            </a:extLst>
          </p:cNvPr>
          <p:cNvCxnSpPr>
            <a:cxnSpLocks/>
          </p:cNvCxnSpPr>
          <p:nvPr/>
        </p:nvCxnSpPr>
        <p:spPr>
          <a:xfrm>
            <a:off x="141288" y="2684109"/>
            <a:ext cx="4191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494B4B0A-9148-47B8-90A2-A55521A68F65}"/>
              </a:ext>
            </a:extLst>
          </p:cNvPr>
          <p:cNvCxnSpPr/>
          <p:nvPr/>
        </p:nvCxnSpPr>
        <p:spPr>
          <a:xfrm>
            <a:off x="74300" y="3070225"/>
            <a:ext cx="5148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DB43D3C-EF3F-42DF-AA93-B5FDA9B2CCA0}"/>
              </a:ext>
            </a:extLst>
          </p:cNvPr>
          <p:cNvCxnSpPr>
            <a:cxnSpLocks/>
          </p:cNvCxnSpPr>
          <p:nvPr/>
        </p:nvCxnSpPr>
        <p:spPr>
          <a:xfrm>
            <a:off x="560401" y="2494635"/>
            <a:ext cx="3893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230CC006-8FD1-4DD3-92B5-945FF97622A2}"/>
              </a:ext>
            </a:extLst>
          </p:cNvPr>
          <p:cNvCxnSpPr>
            <a:cxnSpLocks/>
          </p:cNvCxnSpPr>
          <p:nvPr/>
        </p:nvCxnSpPr>
        <p:spPr>
          <a:xfrm>
            <a:off x="560401" y="2303498"/>
            <a:ext cx="0" cy="380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DA844F7-14C7-433F-9193-49613DCA03C4}"/>
                  </a:ext>
                </a:extLst>
              </p:cNvPr>
              <p:cNvSpPr txBox="1"/>
              <p:nvPr/>
            </p:nvSpPr>
            <p:spPr>
              <a:xfrm>
                <a:off x="-38731" y="2328142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DA844F7-14C7-433F-9193-49613DCA03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731" y="2328142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ED1C240-336A-4221-87F1-7526D78F45B8}"/>
                  </a:ext>
                </a:extLst>
              </p:cNvPr>
              <p:cNvSpPr txBox="1"/>
              <p:nvPr/>
            </p:nvSpPr>
            <p:spPr>
              <a:xfrm>
                <a:off x="43851" y="2727850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ED1C240-336A-4221-87F1-7526D78F45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1" y="2727850"/>
                <a:ext cx="261766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471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D19AD44-C7F5-421E-8DE4-B1E251B4A4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26147" y="708025"/>
            <a:ext cx="5551487" cy="170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ПРАКТИЧЕСКОЕ ЗАДАНИЕ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19675D-778D-4B4A-9D93-1AA9E7D415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/>
          <a:stretch/>
        </p:blipFill>
        <p:spPr>
          <a:xfrm>
            <a:off x="113936" y="555625"/>
            <a:ext cx="5475287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90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ПРАКТИЧЕСКОЕ ЗАДАНИЕ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42CE706-C4B5-40BC-83EF-E1A0AEC649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 t="2099" r="2449"/>
          <a:stretch/>
        </p:blipFill>
        <p:spPr>
          <a:xfrm>
            <a:off x="141288" y="479425"/>
            <a:ext cx="5486399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44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 ОБЪЁМА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CAA869F-C6B3-408C-82F6-B761F6F878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7" t="10713"/>
          <a:stretch/>
        </p:blipFill>
        <p:spPr>
          <a:xfrm>
            <a:off x="35107" y="433256"/>
            <a:ext cx="5681532" cy="264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870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 ОБЪЁМА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EFAA0F8-84B1-4F66-A98C-7C09E6B53E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08743" y="860425"/>
            <a:ext cx="5551487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92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AutoShape 7">
            <a:extLst>
              <a:ext uri="{FF2B5EF4-FFF2-40B4-BE49-F238E27FC236}">
                <a16:creationId xmlns:a16="http://schemas.microsoft.com/office/drawing/2014/main" id="{F876D61D-B636-4C41-A637-E6A704817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81" y="1371552"/>
            <a:ext cx="1187480" cy="1538299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 dirty="0">
              <a:latin typeface="Times New Roman" panose="02020603050405020304" pitchFamily="18" charset="0"/>
            </a:endParaRPr>
          </a:p>
        </p:txBody>
      </p:sp>
      <p:sp>
        <p:nvSpPr>
          <p:cNvPr id="17414" name="Line 8">
            <a:extLst>
              <a:ext uri="{FF2B5EF4-FFF2-40B4-BE49-F238E27FC236}">
                <a16:creationId xmlns:a16="http://schemas.microsoft.com/office/drawing/2014/main" id="{B954AD4F-C6D7-4345-9B65-75FE477141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522" y="1371551"/>
            <a:ext cx="0" cy="121368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17415" name="Freeform 9">
            <a:extLst>
              <a:ext uri="{FF2B5EF4-FFF2-40B4-BE49-F238E27FC236}">
                <a16:creationId xmlns:a16="http://schemas.microsoft.com/office/drawing/2014/main" id="{700E71E5-540D-4893-A051-CD7CA6878FD4}"/>
              </a:ext>
            </a:extLst>
          </p:cNvPr>
          <p:cNvSpPr>
            <a:spLocks/>
          </p:cNvSpPr>
          <p:nvPr/>
        </p:nvSpPr>
        <p:spPr bwMode="auto">
          <a:xfrm>
            <a:off x="386620" y="2585235"/>
            <a:ext cx="1187480" cy="317612"/>
          </a:xfrm>
          <a:custGeom>
            <a:avLst/>
            <a:gdLst>
              <a:gd name="T0" fmla="*/ 2147483646 w 2736"/>
              <a:gd name="T1" fmla="*/ 0 h 496"/>
              <a:gd name="T2" fmla="*/ 2147483646 w 2736"/>
              <a:gd name="T3" fmla="*/ 0 h 496"/>
              <a:gd name="T4" fmla="*/ 0 w 2736"/>
              <a:gd name="T5" fmla="*/ 2147483646 h 4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36" h="496">
                <a:moveTo>
                  <a:pt x="2736" y="0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17416" name="Rectangle 10">
            <a:extLst>
              <a:ext uri="{FF2B5EF4-FFF2-40B4-BE49-F238E27FC236}">
                <a16:creationId xmlns:a16="http://schemas.microsoft.com/office/drawing/2014/main" id="{3BF7F94B-C083-4872-991E-D2F5F3A3E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522" y="2844870"/>
            <a:ext cx="453970" cy="38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92" b="1" dirty="0">
                <a:solidFill>
                  <a:srgbClr val="1109B7"/>
                </a:solidFill>
                <a:cs typeface="Arial" panose="020B0604020202020204" pitchFamily="34" charset="0"/>
              </a:rPr>
              <a:t>a</a:t>
            </a:r>
            <a:r>
              <a:rPr lang="ru-RU" altLang="ru-RU" sz="1892" b="1" dirty="0">
                <a:solidFill>
                  <a:srgbClr val="1109B7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17417" name="Rectangle 11">
            <a:extLst>
              <a:ext uri="{FF2B5EF4-FFF2-40B4-BE49-F238E27FC236}">
                <a16:creationId xmlns:a16="http://schemas.microsoft.com/office/drawing/2014/main" id="{B46E7FFD-7E5A-4AE2-A15D-D451A9ADB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372" y="1790144"/>
            <a:ext cx="386644" cy="38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92" b="1" dirty="0">
                <a:solidFill>
                  <a:srgbClr val="1109B7"/>
                </a:solidFill>
                <a:cs typeface="Arial" panose="020B0604020202020204" pitchFamily="34" charset="0"/>
              </a:rPr>
              <a:t>c</a:t>
            </a:r>
            <a:r>
              <a:rPr lang="ru-RU" altLang="ru-RU" sz="1892" b="1" dirty="0">
                <a:solidFill>
                  <a:srgbClr val="1109B7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17424" name="Rectangle 19">
            <a:extLst>
              <a:ext uri="{FF2B5EF4-FFF2-40B4-BE49-F238E27FC236}">
                <a16:creationId xmlns:a16="http://schemas.microsoft.com/office/drawing/2014/main" id="{8A0CC6C4-5181-43E9-B1D1-16261C3AC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973" y="2660460"/>
            <a:ext cx="460382" cy="38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92" b="1" dirty="0">
                <a:solidFill>
                  <a:srgbClr val="1109B7"/>
                </a:solidFill>
                <a:cs typeface="Arial" panose="020B0604020202020204" pitchFamily="34" charset="0"/>
              </a:rPr>
              <a:t>b</a:t>
            </a:r>
            <a:r>
              <a:rPr lang="ru-RU" altLang="ru-RU" sz="1892" b="1" dirty="0">
                <a:solidFill>
                  <a:srgbClr val="1109B7"/>
                </a:solidFill>
                <a:cs typeface="Arial" panose="020B0604020202020204" pitchFamily="34" charset="0"/>
              </a:rPr>
              <a:t> </a:t>
            </a:r>
            <a:r>
              <a:rPr lang="ru-RU" altLang="ru-RU" sz="1892" b="1" dirty="0">
                <a:solidFill>
                  <a:srgbClr val="1109B7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63541" name="Text Box 21">
            <a:extLst>
              <a:ext uri="{FF2B5EF4-FFF2-40B4-BE49-F238E27FC236}">
                <a16:creationId xmlns:a16="http://schemas.microsoft.com/office/drawing/2014/main" id="{6D974A37-AC97-4C5B-8AE8-C3283E8D4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7" y="421021"/>
            <a:ext cx="24647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0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Формулы объёма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0EB71AC-163F-49DE-8930-73282F0D6D31}"/>
                  </a:ext>
                </a:extLst>
              </p:cNvPr>
              <p:cNvSpPr/>
              <p:nvPr/>
            </p:nvSpPr>
            <p:spPr>
              <a:xfrm>
                <a:off x="156548" y="457507"/>
                <a:ext cx="2727939" cy="92333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V = a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1109B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1109B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 – 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объём</a:t>
                </a:r>
              </a:p>
              <a:p>
                <a:r>
                  <a:rPr lang="en-US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V = S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1109B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1" i="0" dirty="0" smtClean="0">
                        <a:ln w="0"/>
                        <a:solidFill>
                          <a:srgbClr val="1109B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𝐇</m:t>
                    </m:r>
                  </m:oMath>
                </a14:m>
                <a:endParaRPr lang="en-US" b="1" dirty="0">
                  <a:ln w="0"/>
                  <a:solidFill>
                    <a:srgbClr val="1109B7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 = V 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 (</a:t>
                </a:r>
                <a:r>
                  <a:rPr lang="en-US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1109B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 - сторона</a:t>
                </a: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0EB71AC-163F-49DE-8930-73282F0D6D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48" y="457507"/>
                <a:ext cx="2727939" cy="923330"/>
              </a:xfrm>
              <a:prstGeom prst="rect">
                <a:avLst/>
              </a:prstGeom>
              <a:blipFill>
                <a:blip r:embed="rId3"/>
                <a:stretch>
                  <a:fillRect l="-2013" t="-3289"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bject 2">
            <a:extLst>
              <a:ext uri="{FF2B5EF4-FFF2-40B4-BE49-F238E27FC236}">
                <a16:creationId xmlns:a16="http://schemas.microsoft.com/office/drawing/2014/main" id="{5454018A-8212-47FE-A0F7-627D390A19D9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6F4421B-3725-46DD-96D3-B8EEACDA666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1465" t="22055" r="5655" b="38543"/>
          <a:stretch/>
        </p:blipFill>
        <p:spPr>
          <a:xfrm>
            <a:off x="3982884" y="1248767"/>
            <a:ext cx="1423210" cy="1411693"/>
          </a:xfrm>
          <a:prstGeom prst="rect">
            <a:avLst/>
          </a:prstGeom>
        </p:spPr>
      </p:pic>
      <p:sp>
        <p:nvSpPr>
          <p:cNvPr id="20" name="Заголовок 2">
            <a:extLst>
              <a:ext uri="{FF2B5EF4-FFF2-40B4-BE49-F238E27FC236}">
                <a16:creationId xmlns:a16="http://schemas.microsoft.com/office/drawing/2014/main" id="{9C1746EB-FD6B-4D3A-BE81-4C506EB4533C}"/>
              </a:ext>
            </a:extLst>
          </p:cNvPr>
          <p:cNvSpPr txBox="1">
            <a:spLocks/>
          </p:cNvSpPr>
          <p:nvPr/>
        </p:nvSpPr>
        <p:spPr>
          <a:xfrm>
            <a:off x="141288" y="22225"/>
            <a:ext cx="5281932" cy="386828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ОБЪЁМ ПРЯМОУГОЛЬНОГО ПАРАЛЛЕЛЕПИПЕДА И КУБА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8E8ED52-A319-407B-A107-F0EB7EC8D80C}"/>
              </a:ext>
            </a:extLst>
          </p:cNvPr>
          <p:cNvSpPr/>
          <p:nvPr/>
        </p:nvSpPr>
        <p:spPr>
          <a:xfrm>
            <a:off x="3885251" y="1371551"/>
            <a:ext cx="304800" cy="241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1D3159D-DE9A-48A0-90AF-02D56662A24C}"/>
              </a:ext>
            </a:extLst>
          </p:cNvPr>
          <p:cNvSpPr/>
          <p:nvPr/>
        </p:nvSpPr>
        <p:spPr>
          <a:xfrm>
            <a:off x="4447826" y="919172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7573478-C214-4DAB-B28C-F6243099C39B}"/>
              </a:ext>
            </a:extLst>
          </p:cNvPr>
          <p:cNvSpPr/>
          <p:nvPr/>
        </p:nvSpPr>
        <p:spPr>
          <a:xfrm>
            <a:off x="1566424" y="2128260"/>
            <a:ext cx="21054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Прямоугольный</a:t>
            </a:r>
          </a:p>
          <a:p>
            <a:r>
              <a:rPr lang="ru-RU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параллелепипед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C75BFF62-5E85-4AED-A605-23352DC0B9B6}"/>
                  </a:ext>
                </a:extLst>
              </p:cNvPr>
              <p:cNvSpPr/>
              <p:nvPr/>
            </p:nvSpPr>
            <p:spPr>
              <a:xfrm>
                <a:off x="3951621" y="2629519"/>
                <a:ext cx="181735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ln w="0"/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 = a</a:t>
                </a:r>
                <a:r>
                  <a:rPr lang="ru-RU" b="1" dirty="0">
                    <a:ln w="0"/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ln w="0"/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b="1" dirty="0">
                        <a:ln w="0"/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US" b="1" i="1" dirty="0">
                        <a:ln w="0"/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:r>
                  <a:rPr lang="ru-RU" b="1" dirty="0">
                    <a:ln w="0"/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а</a:t>
                </a:r>
                <a:r>
                  <a:rPr lang="ru-RU" b="1" baseline="30000" dirty="0">
                    <a:ln w="0"/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b="1" dirty="0">
                    <a:ln w="0"/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>
                    <a:ln w="0"/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C75BFF62-5E85-4AED-A605-23352DC0B9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621" y="2629519"/>
                <a:ext cx="1817355" cy="369332"/>
              </a:xfrm>
              <a:prstGeom prst="rect">
                <a:avLst/>
              </a:prstGeom>
              <a:blipFill>
                <a:blip r:embed="rId5"/>
                <a:stretch>
                  <a:fillRect l="-2685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9B320B13-755C-43C6-B804-6F3920B9D343}"/>
              </a:ext>
            </a:extLst>
          </p:cNvPr>
          <p:cNvSpPr txBox="1"/>
          <p:nvPr/>
        </p:nvSpPr>
        <p:spPr>
          <a:xfrm>
            <a:off x="3885251" y="1911266"/>
            <a:ext cx="142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ЕДИНИЦЫ  ИЗМЕРЕНИЯ  ОБЪЁМА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C89CFFD-53B6-47CC-A4F0-3E3A68ADE9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 t="8093" r="2450"/>
          <a:stretch/>
        </p:blipFill>
        <p:spPr>
          <a:xfrm>
            <a:off x="65087" y="504220"/>
            <a:ext cx="5638800" cy="271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591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Соединитель: уступ 3">
            <a:extLst>
              <a:ext uri="{FF2B5EF4-FFF2-40B4-BE49-F238E27FC236}">
                <a16:creationId xmlns:a16="http://schemas.microsoft.com/office/drawing/2014/main" id="{A8B1C781-4FC0-4E81-BECD-AB4A9940ED36}"/>
              </a:ext>
            </a:extLst>
          </p:cNvPr>
          <p:cNvCxnSpPr>
            <a:cxnSpLocks/>
          </p:cNvCxnSpPr>
          <p:nvPr/>
        </p:nvCxnSpPr>
        <p:spPr>
          <a:xfrm>
            <a:off x="522287" y="1089025"/>
            <a:ext cx="762000" cy="228600"/>
          </a:xfrm>
          <a:prstGeom prst="bentConnector3">
            <a:avLst/>
          </a:prstGeom>
          <a:ln w="38100">
            <a:solidFill>
              <a:srgbClr val="1109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: уступ 8">
            <a:extLst>
              <a:ext uri="{FF2B5EF4-FFF2-40B4-BE49-F238E27FC236}">
                <a16:creationId xmlns:a16="http://schemas.microsoft.com/office/drawing/2014/main" id="{47FBBE3B-7834-4456-A608-F45EEE77E9FF}"/>
              </a:ext>
            </a:extLst>
          </p:cNvPr>
          <p:cNvCxnSpPr>
            <a:cxnSpLocks/>
          </p:cNvCxnSpPr>
          <p:nvPr/>
        </p:nvCxnSpPr>
        <p:spPr>
          <a:xfrm>
            <a:off x="909344" y="1317625"/>
            <a:ext cx="762000" cy="228600"/>
          </a:xfrm>
          <a:prstGeom prst="bentConnector3">
            <a:avLst/>
          </a:prstGeom>
          <a:ln w="38100">
            <a:solidFill>
              <a:srgbClr val="1109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: уступ 9">
            <a:extLst>
              <a:ext uri="{FF2B5EF4-FFF2-40B4-BE49-F238E27FC236}">
                <a16:creationId xmlns:a16="http://schemas.microsoft.com/office/drawing/2014/main" id="{86282DBE-DDB1-4994-A38A-F490DBAE99F4}"/>
              </a:ext>
            </a:extLst>
          </p:cNvPr>
          <p:cNvCxnSpPr>
            <a:cxnSpLocks/>
          </p:cNvCxnSpPr>
          <p:nvPr/>
        </p:nvCxnSpPr>
        <p:spPr>
          <a:xfrm>
            <a:off x="1296401" y="1546225"/>
            <a:ext cx="762000" cy="228600"/>
          </a:xfrm>
          <a:prstGeom prst="bentConnector3">
            <a:avLst/>
          </a:prstGeom>
          <a:ln w="38100">
            <a:solidFill>
              <a:srgbClr val="1109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D2C2EB9-3BEF-49BA-86B1-02411046278F}"/>
              </a:ext>
            </a:extLst>
          </p:cNvPr>
          <p:cNvSpPr/>
          <p:nvPr/>
        </p:nvSpPr>
        <p:spPr>
          <a:xfrm>
            <a:off x="1589088" y="1382279"/>
            <a:ext cx="70397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5671E23-3FA7-4EC3-94A2-09ACFD71BA3B}"/>
              </a:ext>
            </a:extLst>
          </p:cNvPr>
          <p:cNvSpPr/>
          <p:nvPr/>
        </p:nvSpPr>
        <p:spPr>
          <a:xfrm>
            <a:off x="1202617" y="1147198"/>
            <a:ext cx="70397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6A602A1-C0A1-49C8-94E0-B98A39177A9F}"/>
              </a:ext>
            </a:extLst>
          </p:cNvPr>
          <p:cNvSpPr/>
          <p:nvPr/>
        </p:nvSpPr>
        <p:spPr>
          <a:xfrm>
            <a:off x="839202" y="918598"/>
            <a:ext cx="70397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4129410-DDAC-4A89-8796-AE461FAD7452}"/>
              </a:ext>
            </a:extLst>
          </p:cNvPr>
          <p:cNvSpPr/>
          <p:nvPr/>
        </p:nvSpPr>
        <p:spPr>
          <a:xfrm>
            <a:off x="421860" y="727609"/>
            <a:ext cx="70397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id="{B976CCBE-AB31-49CC-821F-57471CAE3691}"/>
              </a:ext>
            </a:extLst>
          </p:cNvPr>
          <p:cNvSpPr/>
          <p:nvPr/>
        </p:nvSpPr>
        <p:spPr>
          <a:xfrm rot="1739535">
            <a:off x="238364" y="1608353"/>
            <a:ext cx="1788223" cy="1999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9716E4A7-AF5B-40DF-BEE8-00F257BFE40D}"/>
              </a:ext>
            </a:extLst>
          </p:cNvPr>
          <p:cNvSpPr/>
          <p:nvPr/>
        </p:nvSpPr>
        <p:spPr>
          <a:xfrm rot="12632400">
            <a:off x="830266" y="1009153"/>
            <a:ext cx="1788223" cy="19999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D3BE187-EBA6-4B66-8E2D-A2649B8573C0}"/>
              </a:ext>
            </a:extLst>
          </p:cNvPr>
          <p:cNvSpPr/>
          <p:nvPr/>
        </p:nvSpPr>
        <p:spPr>
          <a:xfrm>
            <a:off x="755880" y="-31132"/>
            <a:ext cx="410683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Единицы измерения объёмов</a:t>
            </a:r>
            <a:endParaRPr lang="ru-RU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0510E85D-6A4D-4133-B83F-F72105FCBCC2}"/>
                  </a:ext>
                </a:extLst>
              </p:cNvPr>
              <p:cNvSpPr/>
              <p:nvPr/>
            </p:nvSpPr>
            <p:spPr>
              <a:xfrm rot="1811187">
                <a:off x="1572665" y="765338"/>
                <a:ext cx="1188146" cy="5132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ru-RU" sz="2800" b="1" i="1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r>
                  <a:rPr lang="ru-RU" b="1" dirty="0">
                    <a:ln w="0"/>
                    <a:solidFill>
                      <a:srgbClr val="C0000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на 1000</a:t>
                </a:r>
              </a:p>
            </p:txBody>
          </p:sp>
        </mc:Choice>
        <mc:Fallback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0510E85D-6A4D-4133-B83F-F72105FCBC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11187">
                <a:off x="1572665" y="765338"/>
                <a:ext cx="1188146" cy="513282"/>
              </a:xfrm>
              <a:prstGeom prst="rect">
                <a:avLst/>
              </a:prstGeom>
              <a:blipFill>
                <a:blip r:embed="rId2"/>
                <a:stretch>
                  <a:fillRect r="-1422" b="-9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7C1CF575-9F1C-459C-B339-FEE89801F13B}"/>
                  </a:ext>
                </a:extLst>
              </p:cNvPr>
              <p:cNvSpPr/>
              <p:nvPr/>
            </p:nvSpPr>
            <p:spPr>
              <a:xfrm rot="1712632">
                <a:off x="446916" y="1637403"/>
                <a:ext cx="1194559" cy="5132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ru-RU" sz="2800" b="1" i="1">
                        <a:ln w="0"/>
                        <a:solidFill>
                          <a:srgbClr val="1109B7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solidFill>
                      <a:srgbClr val="1109B7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на 1000</a:t>
                </a:r>
              </a:p>
            </p:txBody>
          </p:sp>
        </mc:Choice>
        <mc:Fallback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7C1CF575-9F1C-459C-B339-FEE89801F1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12632">
                <a:off x="446916" y="1637403"/>
                <a:ext cx="1194559" cy="513282"/>
              </a:xfrm>
              <a:prstGeom prst="rect">
                <a:avLst/>
              </a:prstGeom>
              <a:blipFill>
                <a:blip r:embed="rId3"/>
                <a:stretch>
                  <a:fillRect r="-1408" b="-100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9B3C39F6-DA36-4756-9DC2-57FE31FDF910}"/>
              </a:ext>
            </a:extLst>
          </p:cNvPr>
          <p:cNvSpPr/>
          <p:nvPr/>
        </p:nvSpPr>
        <p:spPr>
          <a:xfrm>
            <a:off x="78669" y="2404890"/>
            <a:ext cx="2929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1км</a:t>
            </a:r>
            <a:r>
              <a:rPr lang="ru-RU" sz="2000" b="1" baseline="300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0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1000 000 000 м</a:t>
            </a:r>
            <a:r>
              <a:rPr lang="ru-RU" sz="2000" b="1" baseline="300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r>
              <a:rPr lang="ru-RU" sz="20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 дм</a:t>
            </a:r>
            <a:r>
              <a:rPr lang="ru-RU" sz="2000" b="1" baseline="300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0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1 л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1E6DF49-90FF-4C8A-9F4A-613081396266}"/>
              </a:ext>
            </a:extLst>
          </p:cNvPr>
          <p:cNvSpPr/>
          <p:nvPr/>
        </p:nvSpPr>
        <p:spPr>
          <a:xfrm>
            <a:off x="2884426" y="1108754"/>
            <a:ext cx="2809193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дм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          см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6 000 000 мм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   дм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180 000 см</a:t>
            </a:r>
            <a:r>
              <a:rPr lang="ru-RU" sz="2000" b="1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        л                   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6D6EB901-9815-4E92-A95B-DF758D226F7F}"/>
              </a:ext>
            </a:extLst>
          </p:cNvPr>
          <p:cNvSpPr/>
          <p:nvPr/>
        </p:nvSpPr>
        <p:spPr>
          <a:xfrm>
            <a:off x="3792482" y="1108753"/>
            <a:ext cx="8446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5 000</a:t>
            </a:r>
            <a:endParaRPr lang="ru-RU" sz="2000" b="1" baseline="30000" dirty="0">
              <a:ln w="0"/>
              <a:solidFill>
                <a:srgbClr val="1109B7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63DD5F9F-0D49-4C5F-AA39-3F130C7E9205}"/>
              </a:ext>
            </a:extLst>
          </p:cNvPr>
          <p:cNvSpPr/>
          <p:nvPr/>
        </p:nvSpPr>
        <p:spPr>
          <a:xfrm>
            <a:off x="4806297" y="1408807"/>
            <a:ext cx="339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b="1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2328D78-693A-44E4-9DB2-DD7AAB499BC4}"/>
              </a:ext>
            </a:extLst>
          </p:cNvPr>
          <p:cNvSpPr/>
          <p:nvPr/>
        </p:nvSpPr>
        <p:spPr>
          <a:xfrm>
            <a:off x="4612378" y="1708349"/>
            <a:ext cx="7738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/>
          </a:p>
        </p:txBody>
      </p:sp>
      <p:sp>
        <p:nvSpPr>
          <p:cNvPr id="22" name="object 2">
            <a:extLst>
              <a:ext uri="{FF2B5EF4-FFF2-40B4-BE49-F238E27FC236}">
                <a16:creationId xmlns:a16="http://schemas.microsoft.com/office/drawing/2014/main" id="{2FB0421E-A5D7-41C9-8AE2-C8860DF16E89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0" name="Заголовок 2">
            <a:extLst>
              <a:ext uri="{FF2B5EF4-FFF2-40B4-BE49-F238E27FC236}">
                <a16:creationId xmlns:a16="http://schemas.microsoft.com/office/drawing/2014/main" id="{3C9729F4-2E46-485F-AD93-FAC72EB7F93F}"/>
              </a:ext>
            </a:extLst>
          </p:cNvPr>
          <p:cNvSpPr txBox="1">
            <a:spLocks/>
          </p:cNvSpPr>
          <p:nvPr/>
        </p:nvSpPr>
        <p:spPr>
          <a:xfrm>
            <a:off x="141288" y="22225"/>
            <a:ext cx="5281932" cy="38682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ЕДИНИЦЫ  ИЗМЕРЕНИЯ  ОБЪЁМА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6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AB51718-0C67-46D5-A7EE-7D180D0C2A18}"/>
              </a:ext>
            </a:extLst>
          </p:cNvPr>
          <p:cNvSpPr/>
          <p:nvPr/>
        </p:nvSpPr>
        <p:spPr>
          <a:xfrm>
            <a:off x="103187" y="386827"/>
            <a:ext cx="5562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266.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Фигуры на рис. 7 состоят из единичных кубов, ребра которых равны 1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объем этих фигур.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376628-B9D4-44E8-8822-9A6124D0BB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13" t="9282"/>
          <a:stretch/>
        </p:blipFill>
        <p:spPr>
          <a:xfrm>
            <a:off x="214859" y="1012825"/>
            <a:ext cx="5450927" cy="148952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64FC8BF-54DE-4572-8000-8E0759BB5901}"/>
              </a:ext>
            </a:extLst>
          </p:cNvPr>
          <p:cNvSpPr/>
          <p:nvPr/>
        </p:nvSpPr>
        <p:spPr>
          <a:xfrm>
            <a:off x="369887" y="2605130"/>
            <a:ext cx="4911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5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7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7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10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4780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25225</TotalTime>
  <Words>730</Words>
  <Application>Microsoft Office PowerPoint</Application>
  <PresentationFormat>Произвольный</PresentationFormat>
  <Paragraphs>144</Paragraphs>
  <Slides>15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ПРАКТИЧЕСКОЕ ЗАДАНИЕ</vt:lpstr>
      <vt:lpstr>ПРАКТИЧЕСКОЕ ЗАДАНИЕ</vt:lpstr>
      <vt:lpstr>ПОНЯТИЕ  ОБЪЁМА</vt:lpstr>
      <vt:lpstr>ПОНЯТИЕ  ОБЪЁМА</vt:lpstr>
      <vt:lpstr>Презентация PowerPoint</vt:lpstr>
      <vt:lpstr>  ЕДИНИЦЫ  ИЗМЕРЕНИЯ  ОБЪЁМА</vt:lpstr>
      <vt:lpstr>Презентация PowerPoint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2037</cp:revision>
  <cp:lastPrinted>2020-09-30T03:25:16Z</cp:lastPrinted>
  <dcterms:created xsi:type="dcterms:W3CDTF">2020-04-09T07:32:19Z</dcterms:created>
  <dcterms:modified xsi:type="dcterms:W3CDTF">2020-12-11T18:10:35Z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