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913" r:id="rId1"/>
  </p:sldMasterIdLst>
  <p:notesMasterIdLst>
    <p:notesMasterId r:id="rId17"/>
  </p:notesMasterIdLst>
  <p:handoutMasterIdLst>
    <p:handoutMasterId r:id="rId18"/>
  </p:handoutMasterIdLst>
  <p:sldIdLst>
    <p:sldId id="528" r:id="rId2"/>
    <p:sldId id="1085" r:id="rId3"/>
    <p:sldId id="1092" r:id="rId4"/>
    <p:sldId id="1093" r:id="rId5"/>
    <p:sldId id="1094" r:id="rId6"/>
    <p:sldId id="295" r:id="rId7"/>
    <p:sldId id="1097" r:id="rId8"/>
    <p:sldId id="357" r:id="rId9"/>
    <p:sldId id="1086" r:id="rId10"/>
    <p:sldId id="1087" r:id="rId11"/>
    <p:sldId id="1088" r:id="rId12"/>
    <p:sldId id="1089" r:id="rId13"/>
    <p:sldId id="1090" r:id="rId14"/>
    <p:sldId id="1091" r:id="rId15"/>
    <p:sldId id="480" r:id="rId16"/>
  </p:sldIdLst>
  <p:sldSz cx="5768975" cy="3244850"/>
  <p:notesSz cx="9866313" cy="6735763"/>
  <p:custDataLst>
    <p:tags r:id="rId1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2161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CFCFC"/>
    <a:srgbClr val="0066CC"/>
    <a:srgbClr val="00A859"/>
    <a:srgbClr val="F0FFFF"/>
    <a:srgbClr val="FFFCFF"/>
    <a:srgbClr val="EFE4F0"/>
    <a:srgbClr val="5FCBEF"/>
    <a:srgbClr val="00C695"/>
    <a:srgbClr val="000000"/>
    <a:srgbClr val="BAD7C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15" autoAdjust="0"/>
    <p:restoredTop sz="86372" autoAdjust="0"/>
  </p:normalViewPr>
  <p:slideViewPr>
    <p:cSldViewPr>
      <p:cViewPr varScale="1">
        <p:scale>
          <a:sx n="128" d="100"/>
          <a:sy n="128" d="100"/>
        </p:scale>
        <p:origin x="984" y="108"/>
      </p:cViewPr>
      <p:guideLst>
        <p:guide orient="horz" pos="2880"/>
        <p:guide pos="216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75" d="100"/>
          <a:sy n="75" d="100"/>
        </p:scale>
        <p:origin x="1716" y="6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>
            <a:extLst>
              <a:ext uri="{FF2B5EF4-FFF2-40B4-BE49-F238E27FC236}">
                <a16:creationId xmlns:a16="http://schemas.microsoft.com/office/drawing/2014/main" id="{C480B5ED-0184-4641-8B39-8340A9A00A0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9BA05CFF-9AF4-4F9B-BB9A-BB7BC03F59A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5588000" y="0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5947B9AB-696C-4DF1-B488-04147F4FAC5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6397625"/>
            <a:ext cx="4275138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037759E4-E530-4602-B28C-64032CFA932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5588000" y="6397625"/>
            <a:ext cx="4276725" cy="338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9D7DF31-001B-4685-B3EB-A27169C2414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494270"/>
      </p:ext>
    </p:extLst>
  </p:cSld>
  <p:clrMap bg1="lt1" tx1="dk1" bg2="lt2" tx2="dk2" accent1="accent1" accent2="accent2" accent3="accent3" accent4="accent4" accent5="accent5" accent6="accent6" hlink="hlink" folHlink="folHlink"/>
  <p:hf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87834" y="1"/>
            <a:ext cx="4275764" cy="336129"/>
          </a:xfrm>
          <a:prstGeom prst="rect">
            <a:avLst/>
          </a:prstGeom>
        </p:spPr>
        <p:txBody>
          <a:bodyPr vert="horz" lIns="168469" tIns="84235" rIns="168469" bIns="84235" rtlCol="0"/>
          <a:lstStyle>
            <a:lvl1pPr algn="r">
              <a:defRPr sz="2200"/>
            </a:lvl1pPr>
          </a:lstStyle>
          <a:p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2687638" y="504825"/>
            <a:ext cx="4491037" cy="2527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68469" tIns="84235" rIns="168469" bIns="84235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090" y="3199818"/>
            <a:ext cx="7894137" cy="3031752"/>
          </a:xfrm>
          <a:prstGeom prst="rect">
            <a:avLst/>
          </a:prstGeom>
        </p:spPr>
        <p:txBody>
          <a:bodyPr vert="horz" lIns="168469" tIns="84235" rIns="168469" bIns="84235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l">
              <a:defRPr sz="2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87834" y="6396340"/>
            <a:ext cx="4275764" cy="339423"/>
          </a:xfrm>
          <a:prstGeom prst="rect">
            <a:avLst/>
          </a:prstGeom>
        </p:spPr>
        <p:txBody>
          <a:bodyPr vert="horz" lIns="168469" tIns="84235" rIns="168469" bIns="84235" rtlCol="0" anchor="b"/>
          <a:lstStyle>
            <a:lvl1pPr algn="r">
              <a:defRPr sz="2200"/>
            </a:lvl1pPr>
          </a:lstStyle>
          <a:p>
            <a:fld id="{7A6411C4-7043-4456-B984-BDE449DF6EB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6273937"/>
      </p:ext>
    </p:extLst>
  </p:cSld>
  <p:clrMap bg1="lt1" tx1="dk1" bg2="lt2" tx2="dk2" accent1="accent1" accent2="accent2" accent3="accent3" accent4="accent4" accent5="accent5" accent6="accent6" hlink="hlink" folHlink="folHlink"/>
  <p:hf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71DAFB0E-27B0-4BB7-8B90-35C3603B5B49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82882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0627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795125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23884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849048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15</a:t>
            </a:fld>
            <a:endParaRPr lang="ru-RU"/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534F309F-E797-414C-85D0-3BBF42D38970}"/>
              </a:ext>
            </a:extLst>
          </p:cNvPr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5129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449112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48479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3866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1640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870F0693-5C15-4A78-8A28-45020481F74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 baseline="-25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fld id="{E6464821-C33D-44DD-BAEF-159A75283D60}" type="slidenum">
              <a:rPr lang="ru-RU" altLang="ru-RU" sz="1200" baseline="0" smtClean="0"/>
              <a:pPr/>
              <a:t>6</a:t>
            </a:fld>
            <a:endParaRPr lang="ru-RU" altLang="ru-RU" sz="1200" baseline="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E92A7CA8-69CA-4737-91AF-B86481F318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C91D96CD-47F3-45F0-8601-D4AD0FE2E01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r>
              <a:rPr lang="ru-RU" altLang="ru-RU"/>
              <a:t> №1</a:t>
            </a:r>
            <a:r>
              <a:rPr lang="en-US" altLang="ru-RU"/>
              <a:t>411</a:t>
            </a:r>
            <a:r>
              <a:rPr lang="ru-RU" altLang="ru-RU"/>
              <a:t>.</a:t>
            </a:r>
            <a:r>
              <a:rPr lang="en-US" altLang="ru-RU"/>
              <a:t> </a:t>
            </a:r>
            <a:r>
              <a:rPr lang="ru-RU" altLang="ru-RU"/>
              <a:t> Математика 5 класс. Н.Я.Виленкин.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52046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70065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A6411C4-7043-4456-B984-BDE449DF6EB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85589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3110" y="1137701"/>
            <a:ext cx="3675136" cy="778945"/>
          </a:xfrm>
        </p:spPr>
        <p:txBody>
          <a:bodyPr anchor="b">
            <a:noAutofit/>
          </a:bodyPr>
          <a:lstStyle>
            <a:lvl1pPr algn="r">
              <a:defRPr sz="2555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13110" y="1916644"/>
            <a:ext cx="3675136" cy="518996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326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4890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6520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815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978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5141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7304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880042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288431"/>
            <a:ext cx="4067746" cy="1610407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3038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46426" y="1718569"/>
            <a:ext cx="3418479" cy="180269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757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15161"/>
            <a:ext cx="4067746" cy="743298"/>
          </a:xfrm>
        </p:spPr>
        <p:txBody>
          <a:bodyPr anchor="ctr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445604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914117"/>
            <a:ext cx="4067746" cy="1228037"/>
          </a:xfrm>
        </p:spPr>
        <p:txBody>
          <a:bodyPr anchor="b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27301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0686" y="288431"/>
            <a:ext cx="3829959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256400" y="373966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4207969" y="1365768"/>
            <a:ext cx="288449" cy="276686"/>
          </a:xfrm>
          <a:prstGeom prst="rect">
            <a:avLst/>
          </a:prstGeom>
        </p:spPr>
        <p:txBody>
          <a:bodyPr vert="horz" lIns="43265" tIns="21632" rIns="43265" bIns="21632" rtlCol="0" anchor="ctr">
            <a:noAutofit/>
          </a:bodyPr>
          <a:lstStyle/>
          <a:p>
            <a:pPr lvl="0"/>
            <a:r>
              <a:rPr lang="en-US" sz="3785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6875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505" y="288431"/>
            <a:ext cx="4063741" cy="1430138"/>
          </a:xfrm>
        </p:spPr>
        <p:txBody>
          <a:bodyPr anchor="ctr">
            <a:normAutofit/>
          </a:bodyPr>
          <a:lstStyle>
            <a:lvl1pPr algn="l">
              <a:defRPr sz="208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0498" y="1898838"/>
            <a:ext cx="4067747" cy="243315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1135">
                <a:solidFill>
                  <a:schemeClr val="accent1"/>
                </a:solidFill>
              </a:defRPr>
            </a:lvl1pPr>
            <a:lvl2pPr marL="216301" indent="0">
              <a:buFontTx/>
              <a:buNone/>
              <a:defRPr/>
            </a:lvl2pPr>
            <a:lvl3pPr marL="432603" indent="0">
              <a:buFontTx/>
              <a:buNone/>
              <a:defRPr/>
            </a:lvl3pPr>
            <a:lvl4pPr marL="648904" indent="0">
              <a:buFontTx/>
              <a:buNone/>
              <a:defRPr/>
            </a:lvl4pPr>
            <a:lvl5pPr marL="865205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716306"/>
          </a:xfrm>
        </p:spPr>
        <p:txBody>
          <a:bodyPr anchor="t">
            <a:normAutofit/>
          </a:bodyPr>
          <a:lstStyle>
            <a:lvl1pPr marL="0" indent="0" algn="l">
              <a:buNone/>
              <a:defRPr sz="852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901366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47843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770121" y="288431"/>
            <a:ext cx="617374" cy="2484714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0499" y="288431"/>
            <a:ext cx="3340701" cy="248471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945862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2676" y="132463"/>
            <a:ext cx="4903630" cy="38682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2673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097022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761371" y="660990"/>
            <a:ext cx="1574931" cy="1612223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662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432673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097022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3761371" y="2356548"/>
            <a:ext cx="1574931" cy="453679"/>
          </a:xfrm>
        </p:spPr>
        <p:txBody>
          <a:bodyPr>
            <a:noAutofit/>
          </a:bodyPr>
          <a:lstStyle>
            <a:lvl1pPr marL="0" indent="0">
              <a:buNone/>
              <a:defRPr sz="662"/>
            </a:lvl1pPr>
            <a:lvl2pPr marL="72071" indent="-72071">
              <a:buFont typeface="Arial" panose="020B0604020202020204" pitchFamily="34" charset="0"/>
              <a:buChar char="•"/>
              <a:defRPr sz="662"/>
            </a:lvl2pPr>
            <a:lvl3pPr marL="144142" indent="-72071">
              <a:defRPr sz="662"/>
            </a:lvl3pPr>
            <a:lvl4pPr marL="252249" indent="-108107">
              <a:defRPr sz="662"/>
            </a:lvl4pPr>
            <a:lvl5pPr marL="360356" indent="-108107">
              <a:defRPr sz="662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432676" y="441663"/>
            <a:ext cx="4903630" cy="192287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851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77643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27784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500" y="1277911"/>
            <a:ext cx="4067746" cy="864243"/>
          </a:xfrm>
        </p:spPr>
        <p:txBody>
          <a:bodyPr anchor="b"/>
          <a:lstStyle>
            <a:lvl1pPr algn="l">
              <a:defRPr sz="1892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500" y="2142153"/>
            <a:ext cx="4067746" cy="407097"/>
          </a:xfrm>
        </p:spPr>
        <p:txBody>
          <a:bodyPr anchor="t"/>
          <a:lstStyle>
            <a:lvl1pPr marL="0" indent="0" algn="l">
              <a:buNone/>
              <a:defRPr sz="946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16301" indent="0">
              <a:buNone/>
              <a:defRPr sz="852">
                <a:solidFill>
                  <a:schemeClr val="tx1">
                    <a:tint val="75000"/>
                  </a:schemeClr>
                </a:solidFill>
              </a:defRPr>
            </a:lvl2pPr>
            <a:lvl3pPr marL="432603" indent="0">
              <a:buNone/>
              <a:defRPr sz="757">
                <a:solidFill>
                  <a:schemeClr val="tx1">
                    <a:tint val="75000"/>
                  </a:schemeClr>
                </a:solidFill>
              </a:defRPr>
            </a:lvl3pPr>
            <a:lvl4pPr marL="648904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4pPr>
            <a:lvl5pPr marL="865205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5pPr>
            <a:lvl6pPr marL="1081507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6pPr>
            <a:lvl7pPr marL="1297808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7pPr>
            <a:lvl8pPr marL="1514109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8pPr>
            <a:lvl9pPr marL="1730411" indent="0">
              <a:buNone/>
              <a:defRPr sz="662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298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0499" y="1022279"/>
            <a:ext cx="1979789" cy="1836180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408457" y="1022279"/>
            <a:ext cx="1979789" cy="1836181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81835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9747" y="1022465"/>
            <a:ext cx="1980541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9747" y="1295123"/>
            <a:ext cx="1980541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407706" y="1022465"/>
            <a:ext cx="1980539" cy="272657"/>
          </a:xfrm>
        </p:spPr>
        <p:txBody>
          <a:bodyPr anchor="b">
            <a:noAutofit/>
          </a:bodyPr>
          <a:lstStyle>
            <a:lvl1pPr marL="0" indent="0">
              <a:buNone/>
              <a:defRPr sz="1135" b="0"/>
            </a:lvl1pPr>
            <a:lvl2pPr marL="216301" indent="0">
              <a:buNone/>
              <a:defRPr sz="946" b="1"/>
            </a:lvl2pPr>
            <a:lvl3pPr marL="432603" indent="0">
              <a:buNone/>
              <a:defRPr sz="852" b="1"/>
            </a:lvl3pPr>
            <a:lvl4pPr marL="648904" indent="0">
              <a:buNone/>
              <a:defRPr sz="757" b="1"/>
            </a:lvl4pPr>
            <a:lvl5pPr marL="865205" indent="0">
              <a:buNone/>
              <a:defRPr sz="757" b="1"/>
            </a:lvl5pPr>
            <a:lvl6pPr marL="1081507" indent="0">
              <a:buNone/>
              <a:defRPr sz="757" b="1"/>
            </a:lvl6pPr>
            <a:lvl7pPr marL="1297808" indent="0">
              <a:buNone/>
              <a:defRPr sz="757" b="1"/>
            </a:lvl7pPr>
            <a:lvl8pPr marL="1514109" indent="0">
              <a:buNone/>
              <a:defRPr sz="757" b="1"/>
            </a:lvl8pPr>
            <a:lvl9pPr marL="1730411" indent="0">
              <a:buNone/>
              <a:defRPr sz="757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407707" y="1295123"/>
            <a:ext cx="1980538" cy="15633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8315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7403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B9704-BF7D-4231-A5E8-A5E132FC5C1D}" type="datetime1">
              <a:rPr lang="ru-RU" smtClean="0"/>
              <a:t>11.12.2020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789B37-E9E0-4D16-9404-785B81C05CD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4499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709062"/>
            <a:ext cx="1823874" cy="604904"/>
          </a:xfrm>
        </p:spPr>
        <p:txBody>
          <a:bodyPr anchor="b">
            <a:normAutofit/>
          </a:bodyPr>
          <a:lstStyle>
            <a:lvl1pPr>
              <a:defRPr sz="946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52541" y="243636"/>
            <a:ext cx="2135704" cy="2614823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1313965"/>
            <a:ext cx="1823874" cy="1222827"/>
          </a:xfrm>
        </p:spPr>
        <p:txBody>
          <a:bodyPr>
            <a:normAutofit/>
          </a:bodyPr>
          <a:lstStyle>
            <a:lvl1pPr marL="0" indent="0">
              <a:buNone/>
              <a:defRPr sz="662"/>
            </a:lvl1pPr>
            <a:lvl2pPr marL="216237" indent="0">
              <a:buNone/>
              <a:defRPr sz="662"/>
            </a:lvl2pPr>
            <a:lvl3pPr marL="432473" indent="0">
              <a:buNone/>
              <a:defRPr sz="568"/>
            </a:lvl3pPr>
            <a:lvl4pPr marL="648710" indent="0">
              <a:buNone/>
              <a:defRPr sz="473"/>
            </a:lvl4pPr>
            <a:lvl5pPr marL="864946" indent="0">
              <a:buNone/>
              <a:defRPr sz="473"/>
            </a:lvl5pPr>
            <a:lvl6pPr marL="1081182" indent="0">
              <a:buNone/>
              <a:defRPr sz="473"/>
            </a:lvl6pPr>
            <a:lvl7pPr marL="1297419" indent="0">
              <a:buNone/>
              <a:defRPr sz="473"/>
            </a:lvl7pPr>
            <a:lvl8pPr marL="1513655" indent="0">
              <a:buNone/>
              <a:defRPr sz="473"/>
            </a:lvl8pPr>
            <a:lvl9pPr marL="1729892" indent="0">
              <a:buNone/>
              <a:defRPr sz="473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31502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499" y="2271395"/>
            <a:ext cx="4067746" cy="268151"/>
          </a:xfrm>
        </p:spPr>
        <p:txBody>
          <a:bodyPr anchor="b">
            <a:normAutofit/>
          </a:bodyPr>
          <a:lstStyle>
            <a:lvl1pPr algn="l">
              <a:defRPr sz="1135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20499" y="288431"/>
            <a:ext cx="4067746" cy="1819594"/>
          </a:xfrm>
        </p:spPr>
        <p:txBody>
          <a:bodyPr anchor="t">
            <a:normAutofit/>
          </a:bodyPr>
          <a:lstStyle>
            <a:lvl1pPr marL="0" indent="0" algn="ctr">
              <a:buNone/>
              <a:defRPr sz="757"/>
            </a:lvl1pPr>
            <a:lvl2pPr marL="216301" indent="0">
              <a:buNone/>
              <a:defRPr sz="757"/>
            </a:lvl2pPr>
            <a:lvl3pPr marL="432603" indent="0">
              <a:buNone/>
              <a:defRPr sz="757"/>
            </a:lvl3pPr>
            <a:lvl4pPr marL="648904" indent="0">
              <a:buNone/>
              <a:defRPr sz="757"/>
            </a:lvl4pPr>
            <a:lvl5pPr marL="865205" indent="0">
              <a:buNone/>
              <a:defRPr sz="757"/>
            </a:lvl5pPr>
            <a:lvl6pPr marL="1081507" indent="0">
              <a:buNone/>
              <a:defRPr sz="757"/>
            </a:lvl6pPr>
            <a:lvl7pPr marL="1297808" indent="0">
              <a:buNone/>
              <a:defRPr sz="757"/>
            </a:lvl7pPr>
            <a:lvl8pPr marL="1514109" indent="0">
              <a:buNone/>
              <a:defRPr sz="757"/>
            </a:lvl8pPr>
            <a:lvl9pPr marL="1730411" indent="0">
              <a:buNone/>
              <a:defRPr sz="757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20499" y="2539546"/>
            <a:ext cx="4067746" cy="318913"/>
          </a:xfrm>
        </p:spPr>
        <p:txBody>
          <a:bodyPr>
            <a:normAutofit/>
          </a:bodyPr>
          <a:lstStyle>
            <a:lvl1pPr marL="0" indent="0">
              <a:buNone/>
              <a:defRPr sz="568"/>
            </a:lvl1pPr>
            <a:lvl2pPr marL="216301" indent="0">
              <a:buNone/>
              <a:defRPr sz="568"/>
            </a:lvl2pPr>
            <a:lvl3pPr marL="432603" indent="0">
              <a:buNone/>
              <a:defRPr sz="473"/>
            </a:lvl3pPr>
            <a:lvl4pPr marL="648904" indent="0">
              <a:buNone/>
              <a:defRPr sz="426"/>
            </a:lvl4pPr>
            <a:lvl5pPr marL="865205" indent="0">
              <a:buNone/>
              <a:defRPr sz="426"/>
            </a:lvl5pPr>
            <a:lvl6pPr marL="1081507" indent="0">
              <a:buNone/>
              <a:defRPr sz="426"/>
            </a:lvl6pPr>
            <a:lvl7pPr marL="1297808" indent="0">
              <a:buNone/>
              <a:defRPr sz="426"/>
            </a:lvl7pPr>
            <a:lvl8pPr marL="1514109" indent="0">
              <a:buNone/>
              <a:defRPr sz="426"/>
            </a:lvl8pPr>
            <a:lvl9pPr marL="1730411" indent="0">
              <a:buNone/>
              <a:defRPr sz="426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8123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4006"/>
            <a:ext cx="5768975" cy="3248856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20499" y="288431"/>
            <a:ext cx="4067746" cy="624934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0499" y="1022279"/>
            <a:ext cx="4067746" cy="18361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09304" y="2858460"/>
            <a:ext cx="431509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t>12/11/2020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20499" y="2858460"/>
            <a:ext cx="2979886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6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064905" y="2858460"/>
            <a:ext cx="323340" cy="17275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6"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94042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4" r:id="rId1"/>
    <p:sldLayoutId id="2147483915" r:id="rId2"/>
    <p:sldLayoutId id="2147483916" r:id="rId3"/>
    <p:sldLayoutId id="2147483917" r:id="rId4"/>
    <p:sldLayoutId id="2147483918" r:id="rId5"/>
    <p:sldLayoutId id="2147483919" r:id="rId6"/>
    <p:sldLayoutId id="2147483920" r:id="rId7"/>
    <p:sldLayoutId id="2147483921" r:id="rId8"/>
    <p:sldLayoutId id="2147483922" r:id="rId9"/>
    <p:sldLayoutId id="2147483923" r:id="rId10"/>
    <p:sldLayoutId id="2147483924" r:id="rId11"/>
    <p:sldLayoutId id="2147483925" r:id="rId12"/>
    <p:sldLayoutId id="2147483926" r:id="rId13"/>
    <p:sldLayoutId id="2147483927" r:id="rId14"/>
    <p:sldLayoutId id="2147483928" r:id="rId15"/>
    <p:sldLayoutId id="2147483929" r:id="rId16"/>
    <p:sldLayoutId id="2147483930" r:id="rId17"/>
  </p:sldLayoutIdLst>
  <p:txStyles>
    <p:titleStyle>
      <a:lvl1pPr algn="l" defTabSz="216301" rtl="0" eaLnBrk="1" latinLnBrk="0" hangingPunct="1">
        <a:spcBef>
          <a:spcPct val="0"/>
        </a:spcBef>
        <a:buNone/>
        <a:defRPr sz="1703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162226" indent="-162226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85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51490" indent="-135188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757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40753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662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57055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73356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89657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405959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622260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838561" indent="-108151" algn="l" defTabSz="216301" rtl="0" eaLnBrk="1" latinLnBrk="0" hangingPunct="1">
        <a:spcBef>
          <a:spcPts val="473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568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1pPr>
      <a:lvl2pPr marL="21630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2pPr>
      <a:lvl3pPr marL="432603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3pPr>
      <a:lvl4pPr marL="648904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4pPr>
      <a:lvl5pPr marL="865205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5pPr>
      <a:lvl6pPr marL="1081507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6pPr>
      <a:lvl7pPr marL="1297808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7pPr>
      <a:lvl8pPr marL="1514109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8pPr>
      <a:lvl9pPr marL="1730411" algn="l" defTabSz="216301" rtl="0" eaLnBrk="1" latinLnBrk="0" hangingPunct="1">
        <a:defRPr sz="852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png"/><Relationship Id="rId4" Type="http://schemas.openxmlformats.org/officeDocument/2006/relationships/image" Target="../media/image8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1" y="0"/>
            <a:ext cx="5768975" cy="10291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79488" y="250825"/>
            <a:ext cx="3482756" cy="537833"/>
          </a:xfrm>
          <a:prstGeom prst="rect">
            <a:avLst/>
          </a:prstGeom>
        </p:spPr>
        <p:txBody>
          <a:bodyPr vert="horz" wrap="square" lIns="0" tIns="14599" rIns="0" bIns="0" rtlCol="0" anchor="ctr">
            <a:spAutoFit/>
          </a:bodyPr>
          <a:lstStyle/>
          <a:p>
            <a:pPr marL="12695">
              <a:spcBef>
                <a:spcPts val="114"/>
              </a:spcBef>
            </a:pPr>
            <a:r>
              <a:rPr lang="ru-RU" sz="3399" b="1" spc="5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МАТЕМАТИКА</a:t>
            </a:r>
            <a:endParaRPr sz="3399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534577" y="1142522"/>
            <a:ext cx="3322349" cy="1665835"/>
          </a:xfrm>
          <a:prstGeom prst="rect">
            <a:avLst/>
          </a:prstGeom>
        </p:spPr>
        <p:txBody>
          <a:bodyPr vert="horz" wrap="square" lIns="0" tIns="13964" rIns="0" bIns="0" rtlCol="0">
            <a:spAutoFit/>
          </a:bodyPr>
          <a:lstStyle/>
          <a:p>
            <a:pPr marL="18407">
              <a:spcBef>
                <a:spcPts val="110"/>
              </a:spcBef>
            </a:pPr>
            <a:r>
              <a:rPr lang="ru-RU" sz="2400" b="1" dirty="0">
                <a:solidFill>
                  <a:srgbClr val="002060"/>
                </a:solidFill>
                <a:latin typeface="Arial"/>
                <a:cs typeface="Arial"/>
              </a:rPr>
              <a:t>Тема: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ОБЪЁМ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ПРЯМОУГОЛЬНОГО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ПАРАЛЛЕЛЕПИПЕДА </a:t>
            </a:r>
          </a:p>
          <a:p>
            <a:pPr marL="18407">
              <a:spcBef>
                <a:spcPts val="110"/>
              </a:spcBef>
            </a:pPr>
            <a:r>
              <a:rPr lang="ru-RU" sz="2000" b="1" dirty="0">
                <a:solidFill>
                  <a:srgbClr val="002060"/>
                </a:solidFill>
                <a:latin typeface="Arial"/>
                <a:cs typeface="Arial"/>
              </a:rPr>
              <a:t>И КУБА</a:t>
            </a: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167554" y="1393825"/>
            <a:ext cx="304799" cy="137160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4702916" y="242202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4702916" y="228616"/>
            <a:ext cx="603664" cy="60366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4710145" y="243294"/>
            <a:ext cx="612743" cy="385356"/>
          </a:xfrm>
          <a:prstGeom prst="rect">
            <a:avLst/>
          </a:prstGeom>
        </p:spPr>
        <p:txBody>
          <a:bodyPr vert="horz" wrap="square" lIns="0" tIns="15869" rIns="0" bIns="0" rtlCol="0">
            <a:spAutoFit/>
          </a:bodyPr>
          <a:lstStyle/>
          <a:p>
            <a:pPr algn="ctr">
              <a:spcBef>
                <a:spcPts val="125"/>
              </a:spcBef>
            </a:pPr>
            <a:r>
              <a:rPr lang="ru-RU" sz="2400" b="1" dirty="0">
                <a:solidFill>
                  <a:schemeClr val="bg1"/>
                </a:solidFill>
                <a:latin typeface="Arial"/>
                <a:cs typeface="Arial"/>
              </a:rPr>
              <a:t>5</a:t>
            </a:r>
            <a:endParaRPr sz="2400" b="1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id="{065B57C3-CBC0-467B-8CE6-9C853CD5BC49}"/>
              </a:ext>
            </a:extLst>
          </p:cNvPr>
          <p:cNvSpPr txBox="1"/>
          <p:nvPr/>
        </p:nvSpPr>
        <p:spPr>
          <a:xfrm>
            <a:off x="4665670" y="576064"/>
            <a:ext cx="671534" cy="166236"/>
          </a:xfrm>
          <a:prstGeom prst="rect">
            <a:avLst/>
          </a:prstGeom>
        </p:spPr>
        <p:txBody>
          <a:bodyPr vert="horz" wrap="square" lIns="0" tIns="12060" rIns="0" bIns="0" rtlCol="0">
            <a:spAutoFit/>
          </a:bodyPr>
          <a:lstStyle/>
          <a:p>
            <a:pPr algn="ctr">
              <a:spcBef>
                <a:spcPts val="95"/>
              </a:spcBef>
            </a:pPr>
            <a:r>
              <a:rPr lang="ru-RU" sz="1001" b="1" spc="-5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1001" b="1" dirty="0">
              <a:latin typeface="Arial"/>
              <a:cs typeface="Arial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687" y="327025"/>
            <a:ext cx="481781" cy="488472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CE98DB86-9DB8-4413-9E4F-FC4843F0011F}"/>
              </a:ext>
            </a:extLst>
          </p:cNvPr>
          <p:cNvSpPr/>
          <p:nvPr/>
        </p:nvSpPr>
        <p:spPr>
          <a:xfrm>
            <a:off x="5475287" y="1698625"/>
            <a:ext cx="167736" cy="2286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8E9EBDA7-8C4A-47A6-BA00-7228922EA2DF}"/>
              </a:ext>
            </a:extLst>
          </p:cNvPr>
          <p:cNvSpPr/>
          <p:nvPr/>
        </p:nvSpPr>
        <p:spPr>
          <a:xfrm flipH="1">
            <a:off x="5438743" y="2141861"/>
            <a:ext cx="319980" cy="17123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71EBCBC-249D-424E-A56C-4DDBCDD817D2}"/>
              </a:ext>
            </a:extLst>
          </p:cNvPr>
          <p:cNvSpPr/>
          <p:nvPr/>
        </p:nvSpPr>
        <p:spPr>
          <a:xfrm>
            <a:off x="4775747" y="2917825"/>
            <a:ext cx="850490" cy="24618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Урок математики &quot;Объемы. Объем прямоугольного параллелепипеда&quot;">
            <a:extLst>
              <a:ext uri="{FF2B5EF4-FFF2-40B4-BE49-F238E27FC236}">
                <a16:creationId xmlns:a16="http://schemas.microsoft.com/office/drawing/2014/main" id="{95A3C193-7753-4010-A390-1D0D332ABF8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58"/>
          <a:stretch/>
        </p:blipFill>
        <p:spPr bwMode="auto">
          <a:xfrm>
            <a:off x="3303724" y="1178636"/>
            <a:ext cx="2322513" cy="1739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A65B4C4B-8D5C-4FA8-910E-FD28021DC3FA}"/>
              </a:ext>
            </a:extLst>
          </p:cNvPr>
          <p:cNvSpPr/>
          <p:nvPr/>
        </p:nvSpPr>
        <p:spPr>
          <a:xfrm>
            <a:off x="5066783" y="2722420"/>
            <a:ext cx="531950" cy="171233"/>
          </a:xfrm>
          <a:prstGeom prst="rect">
            <a:avLst/>
          </a:prstGeom>
          <a:solidFill>
            <a:srgbClr val="FCFCF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90811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40C6DB05-4D2C-48F6-BEB6-CBF426E0587B}"/>
              </a:ext>
            </a:extLst>
          </p:cNvPr>
          <p:cNvSpPr/>
          <p:nvPr/>
        </p:nvSpPr>
        <p:spPr>
          <a:xfrm>
            <a:off x="65087" y="409053"/>
            <a:ext cx="57023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267.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В прямоугольном параллелепипеде: а) 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a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=12 см,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 b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=15 см, </a:t>
            </a:r>
          </a:p>
          <a:p>
            <a:pPr algn="just"/>
            <a:r>
              <a:rPr lang="ru-RU" b="1" dirty="0">
                <a:solidFill>
                  <a:srgbClr val="211D1E"/>
                </a:solidFill>
                <a:latin typeface="Times New Roman" panose="02020603050405020304" pitchFamily="18" charset="0"/>
              </a:rPr>
              <a:t>c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 8 см; б) 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а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 18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b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 9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, </a:t>
            </a:r>
            <a:r>
              <a:rPr lang="ru-RU" sz="1400" b="1" dirty="0">
                <a:solidFill>
                  <a:srgbClr val="211D1E"/>
                </a:solidFill>
                <a:latin typeface="Times New Roman" panose="02020603050405020304" pitchFamily="18" charset="0"/>
              </a:rPr>
              <a:t>с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= 12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Найти  его объём. </a:t>
            </a:r>
            <a:endParaRPr lang="ru-RU" sz="14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9A57D80-D709-4522-BE0B-F2C28F948333}"/>
              </a:ext>
            </a:extLst>
          </p:cNvPr>
          <p:cNvSpPr/>
          <p:nvPr/>
        </p:nvSpPr>
        <p:spPr>
          <a:xfrm>
            <a:off x="141288" y="964837"/>
            <a:ext cx="193085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а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)а = 12 см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15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 = 8 см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б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а = 18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9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 = 12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890225F-033C-4154-84F1-950F2136D8F6}"/>
                  </a:ext>
                </a:extLst>
              </p:cNvPr>
              <p:cNvSpPr/>
              <p:nvPr/>
            </p:nvSpPr>
            <p:spPr>
              <a:xfrm>
                <a:off x="2135637" y="993828"/>
                <a:ext cx="3320140" cy="203132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en-US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b="1" dirty="0" err="1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endParaRPr lang="en-US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12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15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8 = 1440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(см</a:t>
                </a:r>
                <a:r>
                  <a:rPr lang="ru-RU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18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9</a:t>
                </a:r>
                <a:r>
                  <a:rPr lang="en-US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12 = 1944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(дм</a:t>
                </a:r>
                <a:r>
                  <a:rPr lang="ru-RU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а)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1440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</a:t>
                </a:r>
                <a:r>
                  <a:rPr lang="ru-RU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endParaRPr lang="ru-RU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1944</a:t>
                </a:r>
                <a:r>
                  <a:rPr lang="ru-RU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дм</a:t>
                </a:r>
                <a:r>
                  <a:rPr lang="ru-RU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endParaRPr lang="ru-RU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1890225F-033C-4154-84F1-950F2136D8F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35637" y="993828"/>
                <a:ext cx="3320140" cy="2031325"/>
              </a:xfrm>
              <a:prstGeom prst="rect">
                <a:avLst/>
              </a:prstGeom>
              <a:blipFill>
                <a:blip r:embed="rId3"/>
                <a:stretch>
                  <a:fillRect l="-1468" t="-1502" r="-1284" b="-390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4603925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01F05457-454F-40A6-9D67-FB1A5DBE22C2}"/>
              </a:ext>
            </a:extLst>
          </p:cNvPr>
          <p:cNvSpPr/>
          <p:nvPr/>
        </p:nvSpPr>
        <p:spPr>
          <a:xfrm>
            <a:off x="39054" y="433256"/>
            <a:ext cx="5486399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268. Площадь основания и высота прямоугольного параллелепипеда равна: а)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= 15 см², H = 4 см; </a:t>
            </a:r>
            <a:endParaRPr lang="ru-RU" sz="1400" b="1" dirty="0">
              <a:solidFill>
                <a:srgbClr val="211D1E"/>
              </a:solidFill>
              <a:latin typeface="Arial" panose="020B0604020202020204" pitchFamily="34" charset="0"/>
            </a:endParaRP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б) S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36 дм², H = 2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Найдите его объем</a:t>
            </a:r>
            <a:r>
              <a:rPr lang="ru-RU" sz="11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37C6AEB1-9444-4B90-A20F-95302B83BF7B}"/>
              </a:ext>
            </a:extLst>
          </p:cNvPr>
          <p:cNvSpPr/>
          <p:nvPr/>
        </p:nvSpPr>
        <p:spPr>
          <a:xfrm>
            <a:off x="125179" y="1257678"/>
            <a:ext cx="19308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а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1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5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см</a:t>
            </a:r>
            <a:r>
              <a:rPr lang="en-US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H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4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б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36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en-US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H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2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8F7F491-A8B0-4EF5-A6AC-0E2FBD1C0CB4}"/>
                  </a:ext>
                </a:extLst>
              </p:cNvPr>
              <p:cNvSpPr/>
              <p:nvPr/>
            </p:nvSpPr>
            <p:spPr>
              <a:xfrm>
                <a:off x="2198687" y="1257678"/>
                <a:ext cx="2350323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S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sz="1600" b="1" i="0" dirty="0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𝐇</m:t>
                    </m:r>
                  </m:oMath>
                </a14:m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5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(см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36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2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(дм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а)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6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0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3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08F7F491-A8B0-4EF5-A6AC-0E2FBD1C0C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687" y="1257678"/>
                <a:ext cx="2350323" cy="1815882"/>
              </a:xfrm>
              <a:prstGeom prst="rect">
                <a:avLst/>
              </a:prstGeom>
              <a:blipFill>
                <a:blip r:embed="rId3"/>
                <a:stretch>
                  <a:fillRect l="-1558" t="-1007" r="-260" b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048160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7CE9A468-150C-495C-9D22-BB9530DB0D05}"/>
              </a:ext>
            </a:extLst>
          </p:cNvPr>
          <p:cNvSpPr/>
          <p:nvPr/>
        </p:nvSpPr>
        <p:spPr>
          <a:xfrm>
            <a:off x="108743" y="387557"/>
            <a:ext cx="555148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269.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Фигуры на рис. 8 состоят из единичных кубов с ребром 1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объемы заданных фигур, выделите из них </a:t>
            </a:r>
          </a:p>
          <a:p>
            <a:pPr algn="just"/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фигуры равного объема.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024C3F86-ADB9-40EC-AA37-DD54134EE34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21" t="5753" r="2449" b="5357"/>
          <a:stretch/>
        </p:blipFill>
        <p:spPr>
          <a:xfrm>
            <a:off x="22615" y="1147717"/>
            <a:ext cx="5551487" cy="1447801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194C8668-CDBB-4218-842C-BE9060423886}"/>
              </a:ext>
            </a:extLst>
          </p:cNvPr>
          <p:cNvSpPr/>
          <p:nvPr/>
        </p:nvSpPr>
        <p:spPr>
          <a:xfrm>
            <a:off x="293687" y="2595518"/>
            <a:ext cx="47836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         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б) 7 дм</a:t>
            </a:r>
            <a:r>
              <a:rPr lang="ru-RU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</a:t>
            </a:r>
            <a:r>
              <a:rPr lang="en-US" b="1" dirty="0">
                <a:solidFill>
                  <a:srgbClr val="0070C0"/>
                </a:solidFill>
                <a:latin typeface="Arial" panose="020B0604020202020204" pitchFamily="34" charset="0"/>
              </a:rPr>
              <a:t>8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      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г) </a:t>
            </a:r>
            <a:r>
              <a:rPr lang="en-US" b="1" dirty="0">
                <a:solidFill>
                  <a:srgbClr val="C00000"/>
                </a:solidFill>
                <a:latin typeface="Arial" panose="020B0604020202020204" pitchFamily="34" charset="0"/>
              </a:rPr>
              <a:t>7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дм</a:t>
            </a:r>
            <a:r>
              <a:rPr lang="ru-RU" b="1" baseline="30000" dirty="0">
                <a:solidFill>
                  <a:srgbClr val="C0000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01746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2C8C05E5-9B29-4ADC-BA59-0739D84B3D6C}"/>
              </a:ext>
            </a:extLst>
          </p:cNvPr>
          <p:cNvSpPr/>
          <p:nvPr/>
        </p:nvSpPr>
        <p:spPr>
          <a:xfrm>
            <a:off x="28862" y="382560"/>
            <a:ext cx="563879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270.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В прямоугольном параллелепипеде а) V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7290 см³, </a:t>
            </a:r>
            <a:endParaRPr lang="en-US" sz="1400" b="1" dirty="0">
              <a:solidFill>
                <a:srgbClr val="211D1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54 см; б) V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1170 дм³, H</a:t>
            </a:r>
            <a:r>
              <a:rPr lang="ru-RU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= 78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Найдите площадь его основания.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A9928B-042B-4431-B622-812E5008CB45}"/>
              </a:ext>
            </a:extLst>
          </p:cNvPr>
          <p:cNvSpPr/>
          <p:nvPr/>
        </p:nvSpPr>
        <p:spPr>
          <a:xfrm>
            <a:off x="125179" y="1257678"/>
            <a:ext cx="1930850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 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а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=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7290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см</a:t>
            </a:r>
            <a:r>
              <a:rPr lang="en-US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H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54 c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б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)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1170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r>
              <a:rPr lang="en-US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H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78 </a:t>
            </a:r>
            <a:r>
              <a:rPr lang="ru-RU" sz="1600" b="1" dirty="0" err="1">
                <a:solidFill>
                  <a:srgbClr val="0070C0"/>
                </a:solidFill>
                <a:latin typeface="Arial" panose="020B0604020202020204" pitchFamily="34" charset="0"/>
              </a:rPr>
              <a:t>дм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S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-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E95E800-D271-4A63-AE59-90EC9C4EBB62}"/>
                  </a:ext>
                </a:extLst>
              </p:cNvPr>
              <p:cNvSpPr/>
              <p:nvPr/>
            </p:nvSpPr>
            <p:spPr>
              <a:xfrm>
                <a:off x="2198687" y="1257678"/>
                <a:ext cx="2781531" cy="18158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S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H</m:t>
                    </m:r>
                  </m:oMath>
                </a14:m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     </a:t>
                </a:r>
                <a:r>
                  <a:rPr lang="en-US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S = V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: Н </a:t>
                </a:r>
                <a:endParaRPr lang="en-US" sz="16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а)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 = 7290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 smtClean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5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4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135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(см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 =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117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0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1600" b="1" i="1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:</m:t>
                    </m:r>
                  </m:oMath>
                </a14:m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78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15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(дм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)</a:t>
                </a: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а)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135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см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б) </a:t>
                </a:r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S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15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дм</a:t>
                </a:r>
                <a:r>
                  <a:rPr lang="ru-RU" sz="1600" b="1" baseline="30000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2</a:t>
                </a:r>
                <a:endParaRPr lang="ru-RU" sz="1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3E95E800-D271-4A63-AE59-90EC9C4EBB6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198687" y="1257678"/>
                <a:ext cx="2781531" cy="1815882"/>
              </a:xfrm>
              <a:prstGeom prst="rect">
                <a:avLst/>
              </a:prstGeom>
              <a:blipFill>
                <a:blip r:embed="rId3"/>
                <a:stretch>
                  <a:fillRect l="-1316" t="-1007" b="-335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360562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690B5A1D-80C5-4AB8-89A7-BC381D50867F}"/>
              </a:ext>
            </a:extLst>
          </p:cNvPr>
          <p:cNvSpPr/>
          <p:nvPr/>
        </p:nvSpPr>
        <p:spPr>
          <a:xfrm>
            <a:off x="115263" y="410511"/>
            <a:ext cx="57029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200" b="1" dirty="0">
                <a:solidFill>
                  <a:srgbClr val="0070C0"/>
                </a:solidFill>
                <a:latin typeface="Arial" panose="020B0604020202020204" pitchFamily="34" charset="0"/>
              </a:rPr>
              <a:t>271. </a:t>
            </a:r>
            <a:r>
              <a:rPr lang="ru-RU" sz="1200" b="1" dirty="0">
                <a:solidFill>
                  <a:srgbClr val="211D1E"/>
                </a:solidFill>
                <a:latin typeface="Arial" panose="020B0604020202020204" pitchFamily="34" charset="0"/>
              </a:rPr>
              <a:t>Склад имеет форму прямоугольного параллелепипеда, длина которого равна 24 м, ширина -13 м, а объем - 3432 м³. Найдите его высоту. </a:t>
            </a:r>
            <a:endParaRPr lang="ru-RU" sz="1200" b="1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E2E032F2-8958-4F5D-9818-9386E409FAF7}"/>
              </a:ext>
            </a:extLst>
          </p:cNvPr>
          <p:cNvSpPr/>
          <p:nvPr/>
        </p:nvSpPr>
        <p:spPr>
          <a:xfrm>
            <a:off x="141288" y="1056842"/>
            <a:ext cx="1930850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Дано: прям. пар. </a:t>
            </a: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а = 24 м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b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1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м</a:t>
            </a:r>
          </a:p>
          <a:p>
            <a:r>
              <a:rPr lang="en-US" sz="1600" b="1" dirty="0">
                <a:solidFill>
                  <a:srgbClr val="0070C0"/>
                </a:solidFill>
                <a:latin typeface="Arial" panose="020B0604020202020204" pitchFamily="34" charset="0"/>
              </a:rPr>
              <a:t>V</a:t>
            </a:r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 = 3432 м</a:t>
            </a:r>
            <a:r>
              <a:rPr lang="ru-RU" sz="1600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endParaRPr lang="ru-RU" sz="1600" b="1" dirty="0">
              <a:solidFill>
                <a:srgbClr val="0070C0"/>
              </a:solidFill>
              <a:latin typeface="Arial" panose="020B0604020202020204" pitchFamily="34" charset="0"/>
            </a:endParaRPr>
          </a:p>
          <a:p>
            <a:r>
              <a:rPr lang="ru-RU" sz="1600" b="1" dirty="0">
                <a:solidFill>
                  <a:srgbClr val="0070C0"/>
                </a:solidFill>
                <a:latin typeface="Arial" panose="020B0604020202020204" pitchFamily="34" charset="0"/>
              </a:rPr>
              <a:t>с - ? м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847D973-21E1-44B3-A68C-AE487E2D7A14}"/>
                  </a:ext>
                </a:extLst>
              </p:cNvPr>
              <p:cNvSpPr/>
              <p:nvPr/>
            </p:nvSpPr>
            <p:spPr>
              <a:xfrm>
                <a:off x="2098163" y="1060329"/>
                <a:ext cx="2746265" cy="132343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Решение: </a:t>
                </a:r>
              </a:p>
              <a:p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V = a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c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    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с = </a:t>
                </a:r>
                <a:r>
                  <a:rPr lang="en-US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V</a:t>
                </a:r>
                <a:r>
                  <a:rPr lang="ru-RU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 : (</a:t>
                </a:r>
                <a:r>
                  <a:rPr lang="en-US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a</a:t>
                </a:r>
                <a:r>
                  <a:rPr lang="en-US" sz="1600" b="1" dirty="0">
                    <a:ln w="0"/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 </m:t>
                    </m:r>
                  </m:oMath>
                </a14:m>
                <a:r>
                  <a:rPr lang="en-US" sz="1600" b="1" dirty="0">
                    <a:solidFill>
                      <a:srgbClr val="C00000"/>
                    </a:solidFill>
                    <a:latin typeface="Arial" panose="020B0604020202020204" pitchFamily="34" charset="0"/>
                  </a:rPr>
                  <a:t>b</a:t>
                </a:r>
                <a:r>
                  <a:rPr lang="ru-RU" sz="1600" b="1" dirty="0">
                    <a:ln w="0"/>
                    <a:solidFill>
                      <a:srgbClr val="C00000"/>
                    </a:solidFill>
                    <a:ea typeface="Cambria Math" panose="02040503050406030204" pitchFamily="18" charset="0"/>
                  </a:rPr>
                  <a:t>)</a:t>
                </a:r>
                <a:endParaRPr lang="en-US" sz="1600" b="1" dirty="0">
                  <a:solidFill>
                    <a:srgbClr val="C00000"/>
                  </a:solidFill>
                  <a:latin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с = 3432 : (24</a:t>
                </a:r>
                <a:r>
                  <a:rPr lang="en-US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sz="1600" b="1" i="1" dirty="0">
                        <a:ln w="0"/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1</m:t>
                    </m:r>
                    <m:r>
                      <m:rPr>
                        <m:nor/>
                      </m:rPr>
                      <a:rPr lang="ru-RU" sz="1600" b="1" dirty="0">
                        <a:solidFill>
                          <a:srgbClr val="0070C0"/>
                        </a:solidFill>
                        <a:latin typeface="Arial" panose="020B0604020202020204" pitchFamily="34" charset="0"/>
                      </a:rPr>
                      <m:t>3</m:t>
                    </m:r>
                  </m:oMath>
                </a14:m>
                <a:r>
                  <a:rPr lang="ru-RU" sz="1600" b="1" dirty="0">
                    <a:ln w="0"/>
                    <a:solidFill>
                      <a:srgbClr val="0070C0"/>
                    </a:solidFill>
                    <a:ea typeface="Cambria Math" panose="02040503050406030204" pitchFamily="18" charset="0"/>
                  </a:rPr>
                  <a:t>)= </a:t>
                </a:r>
                <a:r>
                  <a:rPr lang="ru-RU" sz="1600" b="1" dirty="0">
                    <a:ln w="0"/>
                    <a:solidFill>
                      <a:srgbClr val="0070C0"/>
                    </a:solidFill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11 (м)</a:t>
                </a:r>
                <a:endParaRPr lang="en-US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ru-RU" sz="16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Ответ:</a:t>
                </a:r>
                <a:r>
                  <a:rPr lang="ru-RU" sz="1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с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= 11</a:t>
                </a:r>
                <a:r>
                  <a:rPr lang="ru-RU" sz="1600" b="1" dirty="0">
                    <a:solidFill>
                      <a:srgbClr val="0070C0"/>
                    </a:solidFill>
                    <a:latin typeface="Arial" panose="020B0604020202020204" pitchFamily="34" charset="0"/>
                  </a:rPr>
                  <a:t> м</a:t>
                </a:r>
              </a:p>
            </p:txBody>
          </p:sp>
        </mc:Choice>
        <mc:Fallback xmlns="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8847D973-21E1-44B3-A68C-AE487E2D7A1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98163" y="1060329"/>
                <a:ext cx="2746265" cy="1323439"/>
              </a:xfrm>
              <a:prstGeom prst="rect">
                <a:avLst/>
              </a:prstGeom>
              <a:blipFill>
                <a:blip r:embed="rId3"/>
                <a:stretch>
                  <a:fillRect l="-1109" t="-1382" r="-443" b="-506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18309F0B-880B-4AAA-A8B0-11990E73589E}"/>
              </a:ext>
            </a:extLst>
          </p:cNvPr>
          <p:cNvSpPr/>
          <p:nvPr/>
        </p:nvSpPr>
        <p:spPr>
          <a:xfrm>
            <a:off x="4884324" y="1056842"/>
            <a:ext cx="668773" cy="135421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   </a:t>
            </a:r>
            <a:r>
              <a:rPr lang="ru-RU" sz="1600" b="1" dirty="0">
                <a:latin typeface="Arial" panose="020B0604020202020204" pitchFamily="34" charset="0"/>
              </a:rPr>
              <a:t>24</a:t>
            </a:r>
          </a:p>
          <a:p>
            <a:r>
              <a:rPr lang="ru-RU" sz="1600" b="1" dirty="0">
                <a:latin typeface="Arial" panose="020B0604020202020204" pitchFamily="34" charset="0"/>
              </a:rPr>
              <a:t>    13</a:t>
            </a:r>
          </a:p>
          <a:p>
            <a:r>
              <a:rPr lang="ru-RU" sz="1600" dirty="0"/>
              <a:t>    </a:t>
            </a:r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72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24</a:t>
            </a:r>
          </a:p>
          <a:p>
            <a:r>
              <a:rPr lang="ru-RU" sz="1600" b="1" dirty="0">
                <a:latin typeface="Arial" panose="020B0604020202020204" pitchFamily="34" charset="0"/>
                <a:cs typeface="Arial" panose="020B0604020202020204" pitchFamily="34" charset="0"/>
              </a:rPr>
              <a:t>  312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63FDCFA-4DFC-4673-B1B9-1E05CF75F30C}"/>
                  </a:ext>
                </a:extLst>
              </p:cNvPr>
              <p:cNvSpPr/>
              <p:nvPr/>
            </p:nvSpPr>
            <p:spPr>
              <a:xfrm>
                <a:off x="4960397" y="1213214"/>
                <a:ext cx="304800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b="1" i="1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×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863FDCFA-4DFC-4673-B1B9-1E05CF75F30C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60397" y="1213214"/>
                <a:ext cx="304800" cy="369332"/>
              </a:xfrm>
              <a:prstGeom prst="rect">
                <a:avLst/>
              </a:prstGeom>
              <a:blipFill>
                <a:blip r:embed="rId4"/>
                <a:stretch>
                  <a:fillRect r="-60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9A50DA4-2431-4D29-B594-C1AAD1BED0B8}"/>
              </a:ext>
            </a:extLst>
          </p:cNvPr>
          <p:cNvCxnSpPr/>
          <p:nvPr/>
        </p:nvCxnSpPr>
        <p:spPr>
          <a:xfrm>
            <a:off x="5007752" y="1622425"/>
            <a:ext cx="5148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1918224B-DBBC-40F6-9FE5-E0274229874E}"/>
              </a:ext>
            </a:extLst>
          </p:cNvPr>
          <p:cNvCxnSpPr/>
          <p:nvPr/>
        </p:nvCxnSpPr>
        <p:spPr>
          <a:xfrm>
            <a:off x="5007752" y="2079625"/>
            <a:ext cx="5148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D70CFB-3402-4F7F-9062-2488D64714B3}"/>
                  </a:ext>
                </a:extLst>
              </p:cNvPr>
              <p:cNvSpPr txBox="1"/>
              <p:nvPr/>
            </p:nvSpPr>
            <p:spPr>
              <a:xfrm>
                <a:off x="4886774" y="1617960"/>
                <a:ext cx="226023" cy="276999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+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3CD70CFB-3402-4F7F-9062-2488D64714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774" y="1617960"/>
                <a:ext cx="226023" cy="276999"/>
              </a:xfrm>
              <a:prstGeom prst="rect">
                <a:avLst/>
              </a:prstGeom>
              <a:blipFill>
                <a:blip r:embed="rId5"/>
                <a:stretch>
                  <a:fillRect l="-24324" r="-18919" b="-86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2598118F-C9E1-4D48-8FFF-B9E8D95F737B}"/>
              </a:ext>
            </a:extLst>
          </p:cNvPr>
          <p:cNvSpPr/>
          <p:nvPr/>
        </p:nvSpPr>
        <p:spPr>
          <a:xfrm>
            <a:off x="74300" y="2270759"/>
            <a:ext cx="865943" cy="104644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200" b="1" dirty="0">
                <a:latin typeface="Arial" panose="020B0604020202020204" pitchFamily="34" charset="0"/>
              </a:rPr>
              <a:t>3432</a:t>
            </a: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312</a:t>
            </a:r>
          </a:p>
          <a:p>
            <a:pPr marL="342900" indent="-342900">
              <a:buAutoNum type="arabicPlain" startAt="312"/>
            </a:pPr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11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312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312</a:t>
            </a:r>
          </a:p>
          <a:p>
            <a:r>
              <a:rPr lang="ru-RU" sz="1200" b="1" dirty="0">
                <a:latin typeface="Arial" panose="020B0604020202020204" pitchFamily="34" charset="0"/>
                <a:cs typeface="Arial" panose="020B0604020202020204" pitchFamily="34" charset="0"/>
              </a:rPr>
              <a:t>      0  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1400" dirty="0"/>
          </a:p>
        </p:txBody>
      </p:sp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4F33DB92-7F42-4683-8CD1-1F674993DC39}"/>
              </a:ext>
            </a:extLst>
          </p:cNvPr>
          <p:cNvCxnSpPr>
            <a:cxnSpLocks/>
          </p:cNvCxnSpPr>
          <p:nvPr/>
        </p:nvCxnSpPr>
        <p:spPr>
          <a:xfrm>
            <a:off x="141288" y="2684109"/>
            <a:ext cx="41911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>
            <a:extLst>
              <a:ext uri="{FF2B5EF4-FFF2-40B4-BE49-F238E27FC236}">
                <a16:creationId xmlns:a16="http://schemas.microsoft.com/office/drawing/2014/main" id="{494B4B0A-9148-47B8-90A2-A55521A68F65}"/>
              </a:ext>
            </a:extLst>
          </p:cNvPr>
          <p:cNvCxnSpPr/>
          <p:nvPr/>
        </p:nvCxnSpPr>
        <p:spPr>
          <a:xfrm>
            <a:off x="74300" y="3070225"/>
            <a:ext cx="514890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id="{8DB43D3C-EF3F-42DF-AA93-B5FDA9B2CCA0}"/>
              </a:ext>
            </a:extLst>
          </p:cNvPr>
          <p:cNvCxnSpPr>
            <a:cxnSpLocks/>
          </p:cNvCxnSpPr>
          <p:nvPr/>
        </p:nvCxnSpPr>
        <p:spPr>
          <a:xfrm>
            <a:off x="560401" y="2494635"/>
            <a:ext cx="389383" cy="0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>
            <a:extLst>
              <a:ext uri="{FF2B5EF4-FFF2-40B4-BE49-F238E27FC236}">
                <a16:creationId xmlns:a16="http://schemas.microsoft.com/office/drawing/2014/main" id="{230CC006-8FD1-4DD3-92B5-945FF97622A2}"/>
              </a:ext>
            </a:extLst>
          </p:cNvPr>
          <p:cNvCxnSpPr>
            <a:cxnSpLocks/>
          </p:cNvCxnSpPr>
          <p:nvPr/>
        </p:nvCxnSpPr>
        <p:spPr>
          <a:xfrm>
            <a:off x="560401" y="2303498"/>
            <a:ext cx="0" cy="380611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A844F7-14C7-433F-9193-49613DCA03C4}"/>
                  </a:ext>
                </a:extLst>
              </p:cNvPr>
              <p:cNvSpPr txBox="1"/>
              <p:nvPr/>
            </p:nvSpPr>
            <p:spPr>
              <a:xfrm>
                <a:off x="-38731" y="2328142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9DA844F7-14C7-433F-9193-49613DCA03C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-38731" y="2328142"/>
                <a:ext cx="261766" cy="276999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ED1C240-336A-4221-87F1-7526D78F45B8}"/>
                  </a:ext>
                </a:extLst>
              </p:cNvPr>
              <p:cNvSpPr txBox="1"/>
              <p:nvPr/>
            </p:nvSpPr>
            <p:spPr>
              <a:xfrm>
                <a:off x="43851" y="2727850"/>
                <a:ext cx="261766" cy="276999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24" name="TextBox 23">
                <a:extLst>
                  <a:ext uri="{FF2B5EF4-FFF2-40B4-BE49-F238E27FC236}">
                    <a16:creationId xmlns:a16="http://schemas.microsoft.com/office/drawing/2014/main" id="{0ED1C240-336A-4221-87F1-7526D78F45B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851" y="2727850"/>
                <a:ext cx="261766" cy="27699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5294711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0"/>
            <a:ext cx="5767387" cy="40322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26147" y="-51359"/>
            <a:ext cx="5638799" cy="318532"/>
          </a:xfrm>
        </p:spPr>
        <p:txBody>
          <a:bodyPr>
            <a:noAutofit/>
          </a:bodyPr>
          <a:lstStyle/>
          <a:p>
            <a:pPr algn="ctr">
              <a:lnSpc>
                <a:spcPct val="150000"/>
              </a:lnSpc>
            </a:pPr>
            <a:r>
              <a:rPr lang="ru-RU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ЗАДАНИЯ ДЛЯ  САМОСТОЯТЕЛЬНОЙ  РАБОТЫ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4D7BBC5-4808-4428-AE9D-E679B7AD078C}"/>
              </a:ext>
            </a:extLst>
          </p:cNvPr>
          <p:cNvSpPr/>
          <p:nvPr/>
        </p:nvSpPr>
        <p:spPr>
          <a:xfrm>
            <a:off x="1443038" y="1058168"/>
            <a:ext cx="2882900" cy="1128514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ru-RU" dirty="0">
              <a:latin typeface="Times New Roman" panose="02020603050405020304" pitchFamily="18" charset="0"/>
            </a:endParaRPr>
          </a:p>
          <a:p>
            <a:r>
              <a:rPr lang="ru-RU" dirty="0">
                <a:latin typeface="Times New Roman" panose="02020603050405020304" pitchFamily="18" charset="0"/>
              </a:rPr>
              <a:t> </a:t>
            </a:r>
            <a:endParaRPr lang="ru-RU" baseline="30000" dirty="0">
              <a:latin typeface="Times New Roman" panose="02020603050405020304" pitchFamily="18" charset="0"/>
            </a:endParaRPr>
          </a:p>
          <a:p>
            <a:endParaRPr lang="ru-RU" dirty="0">
              <a:latin typeface="Times New Roman" panose="02020603050405020304" pitchFamily="18" charset="0"/>
            </a:endParaRPr>
          </a:p>
          <a:p>
            <a:endParaRPr lang="ru-RU" sz="800" dirty="0">
              <a:latin typeface="Times New Roman" panose="02020603050405020304" pitchFamily="18" charset="0"/>
            </a:endParaRPr>
          </a:p>
          <a:p>
            <a:endParaRPr lang="ru-RU" sz="800" baseline="-25000" dirty="0">
              <a:latin typeface="Times New Roman" panose="02020603050405020304" pitchFamily="18" charset="0"/>
            </a:endParaRPr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B97C88DD-1C6A-4E39-973C-32C9A6BFCD84}"/>
              </a:ext>
            </a:extLst>
          </p:cNvPr>
          <p:cNvSpPr/>
          <p:nvPr/>
        </p:nvSpPr>
        <p:spPr>
          <a:xfrm>
            <a:off x="2122487" y="555625"/>
            <a:ext cx="1066800" cy="838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D3E1FCFC-34F2-410F-8218-644405297094}"/>
              </a:ext>
            </a:extLst>
          </p:cNvPr>
          <p:cNvSpPr/>
          <p:nvPr/>
        </p:nvSpPr>
        <p:spPr>
          <a:xfrm>
            <a:off x="126147" y="403225"/>
            <a:ext cx="1691540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160AB92E-A5F8-4CC1-B078-20CF4F7447BD}"/>
              </a:ext>
            </a:extLst>
          </p:cNvPr>
          <p:cNvSpPr/>
          <p:nvPr/>
        </p:nvSpPr>
        <p:spPr>
          <a:xfrm>
            <a:off x="63073" y="2186682"/>
            <a:ext cx="230614" cy="1524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Равнобедренный треугольник 5">
            <a:extLst>
              <a:ext uri="{FF2B5EF4-FFF2-40B4-BE49-F238E27FC236}">
                <a16:creationId xmlns:a16="http://schemas.microsoft.com/office/drawing/2014/main" id="{CCB1274E-3BA8-4E49-8A86-48C37C5A590C}"/>
              </a:ext>
            </a:extLst>
          </p:cNvPr>
          <p:cNvSpPr/>
          <p:nvPr/>
        </p:nvSpPr>
        <p:spPr>
          <a:xfrm rot="18699191">
            <a:off x="1684839" y="1680662"/>
            <a:ext cx="875294" cy="48379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C18C8DC4-8EB4-44C6-BEFC-E23E4727ADDE}"/>
              </a:ext>
            </a:extLst>
          </p:cNvPr>
          <p:cNvSpPr/>
          <p:nvPr/>
        </p:nvSpPr>
        <p:spPr>
          <a:xfrm>
            <a:off x="649678" y="1161126"/>
            <a:ext cx="1472809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FD878222-8F5E-4C88-9EE1-20D40E3EB359}"/>
              </a:ext>
            </a:extLst>
          </p:cNvPr>
          <p:cNvSpPr/>
          <p:nvPr/>
        </p:nvSpPr>
        <p:spPr>
          <a:xfrm>
            <a:off x="1131887" y="990059"/>
            <a:ext cx="1066800" cy="17070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FD19AD44-C7F5-421E-8DE4-B1E251B4A44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26147" y="708025"/>
            <a:ext cx="5551487" cy="1702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6491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ПРАКТИЧЕСКОЕ ЗАДАНИЕ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5B19675D-778D-4B4A-9D93-1AA9E7D4156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091"/>
          <a:stretch/>
        </p:blipFill>
        <p:spPr>
          <a:xfrm>
            <a:off x="113936" y="555625"/>
            <a:ext cx="5475287" cy="236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72904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ПРАКТИЧЕСКОЕ ЗАДАНИЕ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E42CE706-C4B5-40BC-83EF-E1A0AEC6494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449" t="2099" r="2449"/>
          <a:stretch/>
        </p:blipFill>
        <p:spPr>
          <a:xfrm>
            <a:off x="141288" y="479425"/>
            <a:ext cx="5486399" cy="2514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449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 ОБЪЁМА</a:t>
            </a: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2CAA869F-C6B3-408C-82F6-B761F6F8780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7" t="10713"/>
          <a:stretch/>
        </p:blipFill>
        <p:spPr>
          <a:xfrm>
            <a:off x="35107" y="433256"/>
            <a:ext cx="5681532" cy="264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28703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ПОНЯТИЕ  ОБЪЁМА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6EFAA0F8-84B1-4F66-A98C-7C09E6B53EB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/>
          <a:stretch/>
        </p:blipFill>
        <p:spPr>
          <a:xfrm>
            <a:off x="108743" y="860425"/>
            <a:ext cx="5551487" cy="152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923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3" name="AutoShape 7">
            <a:extLst>
              <a:ext uri="{FF2B5EF4-FFF2-40B4-BE49-F238E27FC236}">
                <a16:creationId xmlns:a16="http://schemas.microsoft.com/office/drawing/2014/main" id="{F876D61D-B636-4C41-A637-E6A704817A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2881" y="1371552"/>
            <a:ext cx="1187480" cy="1538299"/>
          </a:xfrm>
          <a:prstGeom prst="cube">
            <a:avLst>
              <a:gd name="adj" fmla="val 25000"/>
            </a:avLst>
          </a:prstGeom>
          <a:noFill/>
          <a:ln w="2857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ru-RU" altLang="ru-RU" sz="1514" dirty="0">
              <a:latin typeface="Times New Roman" panose="02020603050405020304" pitchFamily="18" charset="0"/>
            </a:endParaRPr>
          </a:p>
        </p:txBody>
      </p:sp>
      <p:sp>
        <p:nvSpPr>
          <p:cNvPr id="17414" name="Line 8">
            <a:extLst>
              <a:ext uri="{FF2B5EF4-FFF2-40B4-BE49-F238E27FC236}">
                <a16:creationId xmlns:a16="http://schemas.microsoft.com/office/drawing/2014/main" id="{B954AD4F-C6D7-4345-9B65-75FE4771414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6522" y="1371551"/>
            <a:ext cx="0" cy="1213684"/>
          </a:xfrm>
          <a:prstGeom prst="line">
            <a:avLst/>
          </a:prstGeom>
          <a:noFill/>
          <a:ln w="9525">
            <a:solidFill>
              <a:schemeClr val="tx1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7415" name="Freeform 9">
            <a:extLst>
              <a:ext uri="{FF2B5EF4-FFF2-40B4-BE49-F238E27FC236}">
                <a16:creationId xmlns:a16="http://schemas.microsoft.com/office/drawing/2014/main" id="{700E71E5-540D-4893-A051-CD7CA6878FD4}"/>
              </a:ext>
            </a:extLst>
          </p:cNvPr>
          <p:cNvSpPr>
            <a:spLocks/>
          </p:cNvSpPr>
          <p:nvPr/>
        </p:nvSpPr>
        <p:spPr bwMode="auto">
          <a:xfrm>
            <a:off x="386620" y="2585235"/>
            <a:ext cx="1187480" cy="317612"/>
          </a:xfrm>
          <a:custGeom>
            <a:avLst/>
            <a:gdLst>
              <a:gd name="T0" fmla="*/ 2147483646 w 2736"/>
              <a:gd name="T1" fmla="*/ 0 h 496"/>
              <a:gd name="T2" fmla="*/ 2147483646 w 2736"/>
              <a:gd name="T3" fmla="*/ 0 h 496"/>
              <a:gd name="T4" fmla="*/ 0 w 2736"/>
              <a:gd name="T5" fmla="*/ 2147483646 h 4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2736" h="496">
                <a:moveTo>
                  <a:pt x="2736" y="0"/>
                </a:moveTo>
                <a:lnTo>
                  <a:pt x="496" y="0"/>
                </a:lnTo>
                <a:lnTo>
                  <a:pt x="0" y="496"/>
                </a:lnTo>
              </a:path>
            </a:pathLst>
          </a:custGeom>
          <a:noFill/>
          <a:ln w="9525" cap="flat" cmpd="sng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 sz="852"/>
          </a:p>
        </p:txBody>
      </p:sp>
      <p:sp>
        <p:nvSpPr>
          <p:cNvPr id="17416" name="Rectangle 10">
            <a:extLst>
              <a:ext uri="{FF2B5EF4-FFF2-40B4-BE49-F238E27FC236}">
                <a16:creationId xmlns:a16="http://schemas.microsoft.com/office/drawing/2014/main" id="{3BF7F94B-C083-4872-991E-D2F5F3A3ED0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26522" y="2844870"/>
            <a:ext cx="453970" cy="38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FF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92" b="1" dirty="0">
                <a:solidFill>
                  <a:srgbClr val="1109B7"/>
                </a:solidFill>
                <a:cs typeface="Arial" panose="020B0604020202020204" pitchFamily="34" charset="0"/>
              </a:rPr>
              <a:t>a</a:t>
            </a:r>
            <a:r>
              <a:rPr lang="ru-RU" altLang="ru-RU" sz="1892" b="1" dirty="0">
                <a:solidFill>
                  <a:srgbClr val="1109B7"/>
                </a:solidFill>
                <a:cs typeface="Arial" panose="020B0604020202020204" pitchFamily="34" charset="0"/>
              </a:rPr>
              <a:t>  </a:t>
            </a:r>
          </a:p>
        </p:txBody>
      </p:sp>
      <p:sp>
        <p:nvSpPr>
          <p:cNvPr id="17417" name="Rectangle 11">
            <a:extLst>
              <a:ext uri="{FF2B5EF4-FFF2-40B4-BE49-F238E27FC236}">
                <a16:creationId xmlns:a16="http://schemas.microsoft.com/office/drawing/2014/main" id="{B46E7FFD-7E5A-4AE2-A15D-D451A9ADB1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09372" y="1790144"/>
            <a:ext cx="386644" cy="38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92" b="1" dirty="0">
                <a:solidFill>
                  <a:srgbClr val="1109B7"/>
                </a:solidFill>
                <a:cs typeface="Arial" panose="020B0604020202020204" pitchFamily="34" charset="0"/>
              </a:rPr>
              <a:t>c</a:t>
            </a:r>
            <a:r>
              <a:rPr lang="ru-RU" altLang="ru-RU" sz="1892" b="1" dirty="0">
                <a:solidFill>
                  <a:srgbClr val="1109B7"/>
                </a:solidFill>
                <a:cs typeface="Arial" panose="020B0604020202020204" pitchFamily="34" charset="0"/>
              </a:rPr>
              <a:t> </a:t>
            </a:r>
          </a:p>
        </p:txBody>
      </p:sp>
      <p:sp>
        <p:nvSpPr>
          <p:cNvPr id="17424" name="Rectangle 19">
            <a:extLst>
              <a:ext uri="{FF2B5EF4-FFF2-40B4-BE49-F238E27FC236}">
                <a16:creationId xmlns:a16="http://schemas.microsoft.com/office/drawing/2014/main" id="{8A0CC6C4-5181-43E9-B1D1-16261C3AC3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56973" y="2660460"/>
            <a:ext cx="460382" cy="3835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prstDash val="sysDot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ru-RU" sz="1892" b="1" dirty="0">
                <a:solidFill>
                  <a:srgbClr val="1109B7"/>
                </a:solidFill>
                <a:cs typeface="Arial" panose="020B0604020202020204" pitchFamily="34" charset="0"/>
              </a:rPr>
              <a:t>b</a:t>
            </a:r>
            <a:r>
              <a:rPr lang="ru-RU" altLang="ru-RU" sz="1892" b="1" dirty="0">
                <a:solidFill>
                  <a:srgbClr val="1109B7"/>
                </a:solidFill>
                <a:cs typeface="Arial" panose="020B0604020202020204" pitchFamily="34" charset="0"/>
              </a:rPr>
              <a:t> </a:t>
            </a:r>
            <a:r>
              <a:rPr lang="ru-RU" altLang="ru-RU" sz="1892" b="1" dirty="0">
                <a:solidFill>
                  <a:srgbClr val="1109B7"/>
                </a:solidFill>
                <a:latin typeface="Times New Roman" panose="02020603050405020304" pitchFamily="18" charset="0"/>
              </a:rPr>
              <a:t> </a:t>
            </a:r>
          </a:p>
        </p:txBody>
      </p:sp>
      <p:sp>
        <p:nvSpPr>
          <p:cNvPr id="363541" name="Text Box 21">
            <a:extLst>
              <a:ext uri="{FF2B5EF4-FFF2-40B4-BE49-F238E27FC236}">
                <a16:creationId xmlns:a16="http://schemas.microsoft.com/office/drawing/2014/main" id="{6D974A37-AC97-4C5B-8AE8-C3283E8D49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79687" y="421021"/>
            <a:ext cx="2464777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ru-RU" sz="2000" b="1" dirty="0"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Формулы объёма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0EB71AC-163F-49DE-8930-73282F0D6D31}"/>
                  </a:ext>
                </a:extLst>
              </p:cNvPr>
              <p:cNvSpPr/>
              <p:nvPr/>
            </p:nvSpPr>
            <p:spPr>
              <a:xfrm>
                <a:off x="156548" y="457507"/>
                <a:ext cx="2727939" cy="923330"/>
              </a:xfrm>
              <a:prstGeom prst="rect">
                <a:avLst/>
              </a:prstGeom>
              <a:noFill/>
            </p:spPr>
            <p:txBody>
              <a:bodyPr wrap="square" lIns="91440" tIns="45720" rIns="91440" bIns="45720">
                <a:spAutoFit/>
              </a:bodyPr>
              <a:lstStyle/>
              <a:p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V = a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 – 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объём</a:t>
                </a:r>
              </a:p>
              <a:p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V = S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a:rPr lang="en-US" b="1" i="0" dirty="0" smtClean="0">
                        <a:ln w="0"/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𝐇</m:t>
                    </m:r>
                  </m:oMath>
                </a14:m>
                <a:endParaRPr lang="en-US" b="1" dirty="0">
                  <a:ln w="0"/>
                  <a:solidFill>
                    <a:srgbClr val="1109B7"/>
                  </a:solidFill>
                  <a:effectLst/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a = V 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: (</a:t>
                </a:r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1109B7"/>
                        </a:solidFill>
                        <a:effectLst/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c</a:t>
                </a:r>
                <a:r>
                  <a:rPr lang="ru-RU" b="1" dirty="0">
                    <a:ln w="0"/>
                    <a:solidFill>
                      <a:srgbClr val="1109B7"/>
                    </a:solidFill>
                    <a:effectLst/>
                    <a:latin typeface="Arial" panose="020B0604020202020204" pitchFamily="34" charset="0"/>
                    <a:cs typeface="Arial" panose="020B0604020202020204" pitchFamily="34" charset="0"/>
                  </a:rPr>
                  <a:t>) - сторона</a:t>
                </a:r>
              </a:p>
            </p:txBody>
          </p:sp>
        </mc:Choice>
        <mc:Fallback>
          <p:sp>
            <p:nvSpPr>
              <p:cNvPr id="2" name="Прямоугольник 1">
                <a:extLst>
                  <a:ext uri="{FF2B5EF4-FFF2-40B4-BE49-F238E27FC236}">
                    <a16:creationId xmlns:a16="http://schemas.microsoft.com/office/drawing/2014/main" id="{00EB71AC-163F-49DE-8930-73282F0D6D31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56548" y="457507"/>
                <a:ext cx="2727939" cy="923330"/>
              </a:xfrm>
              <a:prstGeom prst="rect">
                <a:avLst/>
              </a:prstGeom>
              <a:blipFill>
                <a:blip r:embed="rId3"/>
                <a:stretch>
                  <a:fillRect l="-2013" t="-3289" b="-921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object 2">
            <a:extLst>
              <a:ext uri="{FF2B5EF4-FFF2-40B4-BE49-F238E27FC236}">
                <a16:creationId xmlns:a16="http://schemas.microsoft.com/office/drawing/2014/main" id="{5454018A-8212-47FE-A0F7-627D390A19D9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86F4421B-3725-46DD-96D3-B8EEACDA6660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71465" t="22055" r="5655" b="38543"/>
          <a:stretch/>
        </p:blipFill>
        <p:spPr>
          <a:xfrm>
            <a:off x="3982884" y="1248767"/>
            <a:ext cx="1423210" cy="1411693"/>
          </a:xfrm>
          <a:prstGeom prst="rect">
            <a:avLst/>
          </a:prstGeom>
        </p:spPr>
      </p:pic>
      <p:sp>
        <p:nvSpPr>
          <p:cNvPr id="20" name="Заголовок 2">
            <a:extLst>
              <a:ext uri="{FF2B5EF4-FFF2-40B4-BE49-F238E27FC236}">
                <a16:creationId xmlns:a16="http://schemas.microsoft.com/office/drawing/2014/main" id="{9C1746EB-FD6B-4D3A-BE81-4C506EB4533C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82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ОБЪЁМ ПРЯМОУГОЛЬНОГО ПАРАЛЛЕЛЕПИПЕДА И КУБА</a:t>
            </a:r>
            <a:r>
              <a:rPr lang="en-US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08E8ED52-A319-407B-A107-F0EB7EC8D80C}"/>
              </a:ext>
            </a:extLst>
          </p:cNvPr>
          <p:cNvSpPr/>
          <p:nvPr/>
        </p:nvSpPr>
        <p:spPr>
          <a:xfrm>
            <a:off x="3885251" y="1371551"/>
            <a:ext cx="304800" cy="24158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61D3159D-DE9A-48A0-90AF-02D56662A24C}"/>
              </a:ext>
            </a:extLst>
          </p:cNvPr>
          <p:cNvSpPr/>
          <p:nvPr/>
        </p:nvSpPr>
        <p:spPr>
          <a:xfrm>
            <a:off x="4447826" y="919172"/>
            <a:ext cx="5966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00B05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Куб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87573478-C214-4DAB-B28C-F6243099C39B}"/>
              </a:ext>
            </a:extLst>
          </p:cNvPr>
          <p:cNvSpPr/>
          <p:nvPr/>
        </p:nvSpPr>
        <p:spPr>
          <a:xfrm>
            <a:off x="1566424" y="2128260"/>
            <a:ext cx="210544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Прямоугольный</a:t>
            </a:r>
          </a:p>
          <a:p>
            <a:r>
              <a:rPr lang="ru-RU" b="1" dirty="0">
                <a:ln w="0"/>
                <a:solidFill>
                  <a:srgbClr val="1109B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параллелепипед</a:t>
            </a:r>
            <a:endParaRPr lang="ru-RU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75BFF62-5E85-4AED-A605-23352DC0B9B6}"/>
                  </a:ext>
                </a:extLst>
              </p:cNvPr>
              <p:cNvSpPr/>
              <p:nvPr/>
            </p:nvSpPr>
            <p:spPr>
              <a:xfrm>
                <a:off x="3951621" y="2629519"/>
                <a:ext cx="1817355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US" b="1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V = a</a:t>
                </a:r>
                <a:r>
                  <a:rPr lang="ru-RU" b="1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b="1" i="1" dirty="0">
                        <a:ln w="0"/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  <m:r>
                      <m:rPr>
                        <m:nor/>
                      </m:rPr>
                      <a:rPr lang="en-US" b="1" dirty="0">
                        <a:ln w="0"/>
                        <a:solidFill>
                          <a:srgbClr val="00B05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rPr>
                      <m:t>a</m:t>
                    </m:r>
                    <m:r>
                      <a:rPr lang="en-US" b="1" i="1" dirty="0">
                        <a:ln w="0"/>
                        <a:solidFill>
                          <a:srgbClr val="00B05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</m:t>
                    </m:r>
                  </m:oMath>
                </a14:m>
                <a:r>
                  <a:rPr lang="en-US" b="1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a</a:t>
                </a:r>
                <a:r>
                  <a:rPr lang="ru-RU" b="1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= а</a:t>
                </a:r>
                <a:r>
                  <a:rPr lang="ru-RU" b="1" baseline="30000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3</a:t>
                </a:r>
                <a:r>
                  <a:rPr lang="ru-RU" b="1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b="1" dirty="0">
                    <a:ln w="0"/>
                    <a:solidFill>
                      <a:srgbClr val="00B05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dirty="0">
                  <a:solidFill>
                    <a:srgbClr val="00B050"/>
                  </a:solidFill>
                </a:endParaRPr>
              </a:p>
            </p:txBody>
          </p:sp>
        </mc:Choice>
        <mc:Fallback>
          <p:sp>
            <p:nvSpPr>
              <p:cNvPr id="6" name="Прямоугольник 5">
                <a:extLst>
                  <a:ext uri="{FF2B5EF4-FFF2-40B4-BE49-F238E27FC236}">
                    <a16:creationId xmlns:a16="http://schemas.microsoft.com/office/drawing/2014/main" id="{C75BFF62-5E85-4AED-A605-23352DC0B9B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1621" y="2629519"/>
                <a:ext cx="1817355" cy="369332"/>
              </a:xfrm>
              <a:prstGeom prst="rect">
                <a:avLst/>
              </a:prstGeom>
              <a:blipFill>
                <a:blip r:embed="rId5"/>
                <a:stretch>
                  <a:fillRect l="-2685" t="-8197" b="-2459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B320B13-755C-43C6-B804-6F3920B9D343}"/>
              </a:ext>
            </a:extLst>
          </p:cNvPr>
          <p:cNvSpPr txBox="1"/>
          <p:nvPr/>
        </p:nvSpPr>
        <p:spPr>
          <a:xfrm>
            <a:off x="3885251" y="1911266"/>
            <a:ext cx="14223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dirty="0">
                <a:latin typeface="Arial" panose="020B0604020202020204" pitchFamily="34" charset="0"/>
                <a:cs typeface="Arial" panose="020B0604020202020204" pitchFamily="34" charset="0"/>
              </a:rPr>
              <a:t>а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ЕДИНИЦЫ  ИЗМЕРЕНИЯ  ОБЪЁМА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3C89CFFD-53B6-47CC-A4F0-3E3A68ADE9E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770" t="8093" r="2450"/>
          <a:stretch/>
        </p:blipFill>
        <p:spPr>
          <a:xfrm>
            <a:off x="65087" y="504220"/>
            <a:ext cx="5638800" cy="27184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59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Соединитель: уступ 3">
            <a:extLst>
              <a:ext uri="{FF2B5EF4-FFF2-40B4-BE49-F238E27FC236}">
                <a16:creationId xmlns:a16="http://schemas.microsoft.com/office/drawing/2014/main" id="{A8B1C781-4FC0-4E81-BECD-AB4A9940ED36}"/>
              </a:ext>
            </a:extLst>
          </p:cNvPr>
          <p:cNvCxnSpPr>
            <a:cxnSpLocks/>
          </p:cNvCxnSpPr>
          <p:nvPr/>
        </p:nvCxnSpPr>
        <p:spPr>
          <a:xfrm>
            <a:off x="522287" y="1089025"/>
            <a:ext cx="762000" cy="228600"/>
          </a:xfrm>
          <a:prstGeom prst="bentConnector3">
            <a:avLst/>
          </a:prstGeom>
          <a:ln w="38100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Соединитель: уступ 8">
            <a:extLst>
              <a:ext uri="{FF2B5EF4-FFF2-40B4-BE49-F238E27FC236}">
                <a16:creationId xmlns:a16="http://schemas.microsoft.com/office/drawing/2014/main" id="{47FBBE3B-7834-4456-A608-F45EEE77E9FF}"/>
              </a:ext>
            </a:extLst>
          </p:cNvPr>
          <p:cNvCxnSpPr>
            <a:cxnSpLocks/>
          </p:cNvCxnSpPr>
          <p:nvPr/>
        </p:nvCxnSpPr>
        <p:spPr>
          <a:xfrm>
            <a:off x="909344" y="1317625"/>
            <a:ext cx="762000" cy="228600"/>
          </a:xfrm>
          <a:prstGeom prst="bentConnector3">
            <a:avLst/>
          </a:prstGeom>
          <a:ln w="38100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Соединитель: уступ 9">
            <a:extLst>
              <a:ext uri="{FF2B5EF4-FFF2-40B4-BE49-F238E27FC236}">
                <a16:creationId xmlns:a16="http://schemas.microsoft.com/office/drawing/2014/main" id="{86282DBE-DDB1-4994-A38A-F490DBAE99F4}"/>
              </a:ext>
            </a:extLst>
          </p:cNvPr>
          <p:cNvCxnSpPr>
            <a:cxnSpLocks/>
          </p:cNvCxnSpPr>
          <p:nvPr/>
        </p:nvCxnSpPr>
        <p:spPr>
          <a:xfrm>
            <a:off x="1296401" y="1546225"/>
            <a:ext cx="762000" cy="228600"/>
          </a:xfrm>
          <a:prstGeom prst="bentConnector3">
            <a:avLst/>
          </a:prstGeom>
          <a:ln w="38100">
            <a:solidFill>
              <a:srgbClr val="1109B7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D2C2EB9-3BEF-49BA-86B1-02411046278F}"/>
              </a:ext>
            </a:extLst>
          </p:cNvPr>
          <p:cNvSpPr/>
          <p:nvPr/>
        </p:nvSpPr>
        <p:spPr>
          <a:xfrm>
            <a:off x="1589088" y="1382279"/>
            <a:ext cx="7039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Прямоугольник 15">
            <a:extLst>
              <a:ext uri="{FF2B5EF4-FFF2-40B4-BE49-F238E27FC236}">
                <a16:creationId xmlns:a16="http://schemas.microsoft.com/office/drawing/2014/main" id="{35671E23-3FA7-4EC3-94A2-09ACFD71BA3B}"/>
              </a:ext>
            </a:extLst>
          </p:cNvPr>
          <p:cNvSpPr/>
          <p:nvPr/>
        </p:nvSpPr>
        <p:spPr>
          <a:xfrm>
            <a:off x="1202617" y="1147198"/>
            <a:ext cx="7039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см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56A602A1-C0A1-49C8-94E0-B98A39177A9F}"/>
              </a:ext>
            </a:extLst>
          </p:cNvPr>
          <p:cNvSpPr/>
          <p:nvPr/>
        </p:nvSpPr>
        <p:spPr>
          <a:xfrm>
            <a:off x="839202" y="918598"/>
            <a:ext cx="7039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дм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14129410-DDAC-4A89-8796-AE461FAD7452}"/>
              </a:ext>
            </a:extLst>
          </p:cNvPr>
          <p:cNvSpPr/>
          <p:nvPr/>
        </p:nvSpPr>
        <p:spPr>
          <a:xfrm>
            <a:off x="421860" y="727609"/>
            <a:ext cx="703971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  <a:r>
              <a:rPr lang="ru-RU" sz="24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     </a:t>
            </a:r>
            <a:endParaRPr lang="ru-RU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9" name="Стрелка: вправо 18">
            <a:extLst>
              <a:ext uri="{FF2B5EF4-FFF2-40B4-BE49-F238E27FC236}">
                <a16:creationId xmlns:a16="http://schemas.microsoft.com/office/drawing/2014/main" id="{B976CCBE-AB31-49CC-821F-57471CAE3691}"/>
              </a:ext>
            </a:extLst>
          </p:cNvPr>
          <p:cNvSpPr/>
          <p:nvPr/>
        </p:nvSpPr>
        <p:spPr>
          <a:xfrm rot="1739535">
            <a:off x="238364" y="1608353"/>
            <a:ext cx="1788223" cy="19999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: вправо 19">
            <a:extLst>
              <a:ext uri="{FF2B5EF4-FFF2-40B4-BE49-F238E27FC236}">
                <a16:creationId xmlns:a16="http://schemas.microsoft.com/office/drawing/2014/main" id="{9716E4A7-AF5B-40DF-BEE8-00F257BFE40D}"/>
              </a:ext>
            </a:extLst>
          </p:cNvPr>
          <p:cNvSpPr/>
          <p:nvPr/>
        </p:nvSpPr>
        <p:spPr>
          <a:xfrm rot="12632400">
            <a:off x="830266" y="1009153"/>
            <a:ext cx="1788223" cy="199992"/>
          </a:xfrm>
          <a:prstGeom prst="right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Прямоугольник 20">
            <a:extLst>
              <a:ext uri="{FF2B5EF4-FFF2-40B4-BE49-F238E27FC236}">
                <a16:creationId xmlns:a16="http://schemas.microsoft.com/office/drawing/2014/main" id="{DD3BE187-EBA6-4B66-8E2D-A2649B8573C0}"/>
              </a:ext>
            </a:extLst>
          </p:cNvPr>
          <p:cNvSpPr/>
          <p:nvPr/>
        </p:nvSpPr>
        <p:spPr>
          <a:xfrm>
            <a:off x="755880" y="-31132"/>
            <a:ext cx="4106830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Единицы измерения объёмов</a:t>
            </a:r>
            <a:endParaRPr lang="ru-RU" sz="2400" b="1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0510E85D-6A4D-4133-B83F-F72105FCBCC2}"/>
                  </a:ext>
                </a:extLst>
              </p:cNvPr>
              <p:cNvSpPr/>
              <p:nvPr/>
            </p:nvSpPr>
            <p:spPr>
              <a:xfrm rot="1811187">
                <a:off x="1572665" y="765338"/>
                <a:ext cx="1188146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>
                        <a:ln w="0"/>
                        <a:solidFill>
                          <a:srgbClr val="C00000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:</m:t>
                    </m:r>
                  </m:oMath>
                </a14:m>
                <a:r>
                  <a:rPr lang="ru-RU" b="1" dirty="0">
                    <a:ln w="0"/>
                    <a:solidFill>
                      <a:srgbClr val="C00000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на 1000</a:t>
                </a:r>
              </a:p>
            </p:txBody>
          </p:sp>
        </mc:Choice>
        <mc:Fallback>
          <p:sp>
            <p:nvSpPr>
              <p:cNvPr id="23" name="Прямоугольник 22">
                <a:extLst>
                  <a:ext uri="{FF2B5EF4-FFF2-40B4-BE49-F238E27FC236}">
                    <a16:creationId xmlns:a16="http://schemas.microsoft.com/office/drawing/2014/main" id="{0510E85D-6A4D-4133-B83F-F72105FCBCC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811187">
                <a:off x="1572665" y="765338"/>
                <a:ext cx="1188146" cy="513282"/>
              </a:xfrm>
              <a:prstGeom prst="rect">
                <a:avLst/>
              </a:prstGeom>
              <a:blipFill>
                <a:blip r:embed="rId2"/>
                <a:stretch>
                  <a:fillRect r="-1422" b="-98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7C1CF575-9F1C-459C-B339-FEE89801F13B}"/>
                  </a:ext>
                </a:extLst>
              </p:cNvPr>
              <p:cNvSpPr/>
              <p:nvPr/>
            </p:nvSpPr>
            <p:spPr>
              <a:xfrm rot="1712632">
                <a:off x="446916" y="1637403"/>
                <a:ext cx="1194559" cy="51328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algn="ctr"/>
                <a14:m>
                  <m:oMath xmlns:m="http://schemas.openxmlformats.org/officeDocument/2006/math">
                    <m:r>
                      <a:rPr lang="ru-RU" sz="2800" b="1" i="1">
                        <a:ln w="0"/>
                        <a:solidFill>
                          <a:srgbClr val="1109B7"/>
                        </a:solidFill>
                        <a:effectLst>
                          <a:outerShdw blurRad="38100" dist="19050" dir="2700000" algn="tl" rotWithShape="0">
                            <a:schemeClr val="dk1">
                              <a:alpha val="40000"/>
                            </a:schemeClr>
                          </a:outerShdw>
                        </a:effectLst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</m:oMath>
                </a14:m>
                <a:r>
                  <a:rPr lang="ru-RU" b="1" dirty="0">
                    <a:ln w="0"/>
                    <a:solidFill>
                      <a:srgbClr val="1109B7"/>
                    </a:solidFill>
                    <a:effectLst>
                      <a:outerShdw blurRad="38100" dist="19050" dir="2700000" algn="tl" rotWithShape="0">
                        <a:schemeClr val="dk1">
                          <a:alpha val="40000"/>
                        </a:schemeClr>
                      </a:outerShdw>
                    </a:effectLst>
                    <a:latin typeface="Arial" panose="020B0604020202020204" pitchFamily="34" charset="0"/>
                    <a:cs typeface="Arial" panose="020B0604020202020204" pitchFamily="34" charset="0"/>
                  </a:rPr>
                  <a:t> на 1000</a:t>
                </a:r>
              </a:p>
            </p:txBody>
          </p:sp>
        </mc:Choice>
        <mc:Fallback>
          <p:sp>
            <p:nvSpPr>
              <p:cNvPr id="24" name="Прямоугольник 23">
                <a:extLst>
                  <a:ext uri="{FF2B5EF4-FFF2-40B4-BE49-F238E27FC236}">
                    <a16:creationId xmlns:a16="http://schemas.microsoft.com/office/drawing/2014/main" id="{7C1CF575-9F1C-459C-B339-FEE89801F13B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 rot="1712632">
                <a:off x="446916" y="1637403"/>
                <a:ext cx="1194559" cy="513282"/>
              </a:xfrm>
              <a:prstGeom prst="rect">
                <a:avLst/>
              </a:prstGeom>
              <a:blipFill>
                <a:blip r:embed="rId3"/>
                <a:stretch>
                  <a:fillRect r="-1408" b="-1005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9B3C39F6-DA36-4756-9DC2-57FE31FDF910}"/>
              </a:ext>
            </a:extLst>
          </p:cNvPr>
          <p:cNvSpPr/>
          <p:nvPr/>
        </p:nvSpPr>
        <p:spPr>
          <a:xfrm>
            <a:off x="78669" y="2404890"/>
            <a:ext cx="2929007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1км</a:t>
            </a:r>
            <a:r>
              <a:rPr lang="ru-RU" sz="2000" b="1" baseline="30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1000 000 000 м</a:t>
            </a:r>
            <a:r>
              <a:rPr lang="ru-RU" sz="2000" b="1" baseline="30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 дм</a:t>
            </a:r>
            <a:r>
              <a:rPr lang="ru-RU" sz="2000" b="1" baseline="300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0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1 л</a:t>
            </a:r>
          </a:p>
        </p:txBody>
      </p:sp>
      <p:sp>
        <p:nvSpPr>
          <p:cNvPr id="26" name="Прямоугольник 25">
            <a:extLst>
              <a:ext uri="{FF2B5EF4-FFF2-40B4-BE49-F238E27FC236}">
                <a16:creationId xmlns:a16="http://schemas.microsoft.com/office/drawing/2014/main" id="{61E6DF49-90FF-4C8A-9F4A-613081396266}"/>
              </a:ext>
            </a:extLst>
          </p:cNvPr>
          <p:cNvSpPr/>
          <p:nvPr/>
        </p:nvSpPr>
        <p:spPr>
          <a:xfrm>
            <a:off x="2884426" y="1108754"/>
            <a:ext cx="2809193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дм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          см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6 000 000 мм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   дм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</a:t>
            </a:r>
          </a:p>
          <a:p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180 000 см</a:t>
            </a:r>
            <a:r>
              <a:rPr lang="ru-RU" sz="2000" b="1" baseline="30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3 </a:t>
            </a:r>
            <a:r>
              <a:rPr lang="ru-RU" sz="20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=         л                   </a:t>
            </a:r>
          </a:p>
        </p:txBody>
      </p:sp>
      <p:sp>
        <p:nvSpPr>
          <p:cNvPr id="27" name="Прямоугольник 26">
            <a:extLst>
              <a:ext uri="{FF2B5EF4-FFF2-40B4-BE49-F238E27FC236}">
                <a16:creationId xmlns:a16="http://schemas.microsoft.com/office/drawing/2014/main" id="{6D6EB901-9815-4E92-A95B-DF758D226F7F}"/>
              </a:ext>
            </a:extLst>
          </p:cNvPr>
          <p:cNvSpPr/>
          <p:nvPr/>
        </p:nvSpPr>
        <p:spPr>
          <a:xfrm>
            <a:off x="3792482" y="1108753"/>
            <a:ext cx="84460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5 000</a:t>
            </a:r>
            <a:endParaRPr lang="ru-RU" sz="2000" b="1" baseline="30000" dirty="0">
              <a:ln w="0"/>
              <a:solidFill>
                <a:srgbClr val="1109B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8" name="Прямоугольник 27">
            <a:extLst>
              <a:ext uri="{FF2B5EF4-FFF2-40B4-BE49-F238E27FC236}">
                <a16:creationId xmlns:a16="http://schemas.microsoft.com/office/drawing/2014/main" id="{63DD5F9F-0D49-4C5F-AA39-3F130C7E9205}"/>
              </a:ext>
            </a:extLst>
          </p:cNvPr>
          <p:cNvSpPr/>
          <p:nvPr/>
        </p:nvSpPr>
        <p:spPr>
          <a:xfrm>
            <a:off x="4806297" y="1408807"/>
            <a:ext cx="3399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6</a:t>
            </a:r>
            <a:r>
              <a:rPr lang="ru-RU" b="1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29" name="Прямоугольник 28">
            <a:extLst>
              <a:ext uri="{FF2B5EF4-FFF2-40B4-BE49-F238E27FC236}">
                <a16:creationId xmlns:a16="http://schemas.microsoft.com/office/drawing/2014/main" id="{A2328D78-693A-44E4-9DB2-DD7AAB499BC4}"/>
              </a:ext>
            </a:extLst>
          </p:cNvPr>
          <p:cNvSpPr/>
          <p:nvPr/>
        </p:nvSpPr>
        <p:spPr>
          <a:xfrm>
            <a:off x="4612378" y="1708349"/>
            <a:ext cx="773876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n w="0"/>
                <a:solidFill>
                  <a:srgbClr val="1109B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180</a:t>
            </a:r>
            <a:r>
              <a:rPr lang="ru-RU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ru-RU" dirty="0"/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2FB0421E-A5D7-41C9-8AE2-C8860DF16E89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0" name="Заголовок 2">
            <a:extLst>
              <a:ext uri="{FF2B5EF4-FFF2-40B4-BE49-F238E27FC236}">
                <a16:creationId xmlns:a16="http://schemas.microsoft.com/office/drawing/2014/main" id="{3C9729F4-2E46-485F-AD93-FAC72EB7F93F}"/>
              </a:ext>
            </a:extLst>
          </p:cNvPr>
          <p:cNvSpPr txBox="1">
            <a:spLocks/>
          </p:cNvSpPr>
          <p:nvPr/>
        </p:nvSpPr>
        <p:spPr>
          <a:xfrm>
            <a:off x="141288" y="22225"/>
            <a:ext cx="5281932" cy="386828"/>
          </a:xfrm>
          <a:prstGeom prst="rect">
            <a:avLst/>
          </a:prstGeom>
        </p:spPr>
        <p:txBody>
          <a:bodyPr>
            <a:normAutofit fontScale="97500" lnSpcReduction="10000"/>
          </a:bodyPr>
          <a:lstStyle>
            <a:lvl1pPr algn="l" defTabSz="216301" rtl="0" eaLnBrk="1" latinLnBrk="0" hangingPunct="1">
              <a:spcBef>
                <a:spcPct val="0"/>
              </a:spcBef>
              <a:buNone/>
              <a:defRPr sz="1703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algn="ctr"/>
            <a:r>
              <a:rPr lang="ru-RU" sz="2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ЕДИНИЦЫ  ИЗМЕРЕНИЯ  ОБЪЁМА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9961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588" y="-1978"/>
            <a:ext cx="5767387" cy="4110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1133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41288" y="22225"/>
            <a:ext cx="5281932" cy="38682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РЕШЕНИЕ  ЗАДАЧ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1AB51718-0C67-46D5-A7EE-7D180D0C2A18}"/>
              </a:ext>
            </a:extLst>
          </p:cNvPr>
          <p:cNvSpPr/>
          <p:nvPr/>
        </p:nvSpPr>
        <p:spPr>
          <a:xfrm>
            <a:off x="103187" y="386827"/>
            <a:ext cx="556259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b="1" dirty="0">
                <a:solidFill>
                  <a:srgbClr val="0070C0"/>
                </a:solidFill>
                <a:latin typeface="Arial" panose="020B0604020202020204" pitchFamily="34" charset="0"/>
              </a:rPr>
              <a:t>266.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 Фигуры на рис. 7 состоят из единичных кубов, ребра которых равны 1 </a:t>
            </a:r>
            <a:r>
              <a:rPr lang="ru-RU" sz="1400" b="1" dirty="0" err="1">
                <a:solidFill>
                  <a:srgbClr val="211D1E"/>
                </a:solidFill>
                <a:latin typeface="Arial" panose="020B0604020202020204" pitchFamily="34" charset="0"/>
              </a:rPr>
              <a:t>дм</a:t>
            </a:r>
            <a:r>
              <a:rPr lang="ru-RU" sz="1400" b="1" dirty="0">
                <a:solidFill>
                  <a:srgbClr val="211D1E"/>
                </a:solidFill>
                <a:latin typeface="Arial" panose="020B0604020202020204" pitchFamily="34" charset="0"/>
              </a:rPr>
              <a:t>. Найдите объем этих фигур. </a:t>
            </a:r>
            <a:endParaRPr lang="ru-RU" sz="1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376628-B9D4-44E8-8822-9A6124D0BB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5513" t="9282"/>
          <a:stretch/>
        </p:blipFill>
        <p:spPr>
          <a:xfrm>
            <a:off x="214859" y="1012825"/>
            <a:ext cx="5450927" cy="1489527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164FC8BF-54DE-4572-8000-8E0759BB5901}"/>
              </a:ext>
            </a:extLst>
          </p:cNvPr>
          <p:cNvSpPr/>
          <p:nvPr/>
        </p:nvSpPr>
        <p:spPr>
          <a:xfrm>
            <a:off x="369887" y="2605130"/>
            <a:ext cx="49119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а) 5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  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б) 7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 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в) 7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       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г) 10 дм</a:t>
            </a:r>
            <a:r>
              <a:rPr lang="ru-RU" b="1" baseline="30000" dirty="0">
                <a:solidFill>
                  <a:srgbClr val="0070C0"/>
                </a:solidFill>
                <a:latin typeface="Arial" panose="020B0604020202020204" pitchFamily="34" charset="0"/>
              </a:rPr>
              <a:t>3</a:t>
            </a:r>
            <a:r>
              <a:rPr lang="ru-RU" b="1" dirty="0">
                <a:solidFill>
                  <a:srgbClr val="0070C0"/>
                </a:solidFill>
                <a:latin typeface="Arial" panose="020B0604020202020204" pitchFamily="34" charset="0"/>
              </a:rPr>
              <a:t> 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478088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28894fd3cdfd233c3e99ae538a8a45d2b0bf95"/>
</p:tagLst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25225</TotalTime>
  <Words>730</Words>
  <Application>Microsoft Office PowerPoint</Application>
  <PresentationFormat>Произвольный</PresentationFormat>
  <Paragraphs>144</Paragraphs>
  <Slides>15</Slides>
  <Notes>14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2" baseType="lpstr">
      <vt:lpstr>Arial</vt:lpstr>
      <vt:lpstr>Calibri</vt:lpstr>
      <vt:lpstr>Cambria Math</vt:lpstr>
      <vt:lpstr>Times New Roman</vt:lpstr>
      <vt:lpstr>Trebuchet MS</vt:lpstr>
      <vt:lpstr>Wingdings 3</vt:lpstr>
      <vt:lpstr>Грань</vt:lpstr>
      <vt:lpstr>МАТЕМАТИКА</vt:lpstr>
      <vt:lpstr>ПРАКТИЧЕСКОЕ ЗАДАНИЕ</vt:lpstr>
      <vt:lpstr>ПРАКТИЧЕСКОЕ ЗАДАНИЕ</vt:lpstr>
      <vt:lpstr>ПОНЯТИЕ  ОБЪЁМА</vt:lpstr>
      <vt:lpstr>ПОНЯТИЕ  ОБЪЁМА</vt:lpstr>
      <vt:lpstr>Презентация PowerPoint</vt:lpstr>
      <vt:lpstr>  ЕДИНИЦЫ  ИЗМЕРЕНИЯ  ОБЪЁМА</vt:lpstr>
      <vt:lpstr>Презентация PowerPoint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РЕШЕНИЕ  ЗАДАЧ</vt:lpstr>
      <vt:lpstr>ЗАДАНИЯ ДЛЯ  САМОСТОЯТЕЛЬНОЙ  РАБОТЫ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Komilov</dc:creator>
  <cp:lastModifiedBy>Пользователь Windows</cp:lastModifiedBy>
  <cp:revision>2037</cp:revision>
  <cp:lastPrinted>2020-09-30T03:25:16Z</cp:lastPrinted>
  <dcterms:created xsi:type="dcterms:W3CDTF">2020-04-09T07:32:19Z</dcterms:created>
  <dcterms:modified xsi:type="dcterms:W3CDTF">2020-12-11T18:10:35Z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