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913" r:id="rId1"/>
  </p:sldMasterIdLst>
  <p:notesMasterIdLst>
    <p:notesMasterId r:id="rId9"/>
  </p:notesMasterIdLst>
  <p:handoutMasterIdLst>
    <p:handoutMasterId r:id="rId10"/>
  </p:handoutMasterIdLst>
  <p:sldIdLst>
    <p:sldId id="528" r:id="rId2"/>
    <p:sldId id="1084" r:id="rId3"/>
    <p:sldId id="1086" r:id="rId4"/>
    <p:sldId id="1087" r:id="rId5"/>
    <p:sldId id="1085" r:id="rId6"/>
    <p:sldId id="1050" r:id="rId7"/>
    <p:sldId id="480" r:id="rId8"/>
  </p:sldIdLst>
  <p:sldSz cx="5768975" cy="3244850"/>
  <p:notesSz cx="9866313" cy="6735763"/>
  <p:custDataLst>
    <p:tags r:id="rId11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CC"/>
    <a:srgbClr val="00A859"/>
    <a:srgbClr val="F0FFFF"/>
    <a:srgbClr val="FFFCFF"/>
    <a:srgbClr val="EFE4F0"/>
    <a:srgbClr val="5FCBEF"/>
    <a:srgbClr val="00C695"/>
    <a:srgbClr val="000000"/>
    <a:srgbClr val="BAD7C3"/>
    <a:srgbClr val="CACA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15" autoAdjust="0"/>
    <p:restoredTop sz="86372" autoAdjust="0"/>
  </p:normalViewPr>
  <p:slideViewPr>
    <p:cSldViewPr>
      <p:cViewPr varScale="1">
        <p:scale>
          <a:sx n="128" d="100"/>
          <a:sy n="128" d="100"/>
        </p:scale>
        <p:origin x="984" y="120"/>
      </p:cViewPr>
      <p:guideLst>
        <p:guide orient="horz" pos="2880"/>
        <p:guide pos="21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5" d="100"/>
          <a:sy n="75" d="100"/>
        </p:scale>
        <p:origin x="1716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C480B5ED-0184-4641-8B39-8340A9A00A0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BA05CFF-9AF4-4F9B-BB9A-BB7BC03F59A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588000" y="0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947B9AB-696C-4DF1-B488-04147F4FAC5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397625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37759E4-E530-4602-B28C-64032CFA932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588000" y="6397625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D7DF31-001B-4685-B3EB-A27169C241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149427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275764" cy="336129"/>
          </a:xfrm>
          <a:prstGeom prst="rect">
            <a:avLst/>
          </a:prstGeom>
        </p:spPr>
        <p:txBody>
          <a:bodyPr vert="horz" lIns="168469" tIns="84235" rIns="168469" bIns="84235" rtlCol="0"/>
          <a:lstStyle>
            <a:lvl1pPr algn="l">
              <a:defRPr sz="2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587834" y="1"/>
            <a:ext cx="4275764" cy="336129"/>
          </a:xfrm>
          <a:prstGeom prst="rect">
            <a:avLst/>
          </a:prstGeom>
        </p:spPr>
        <p:txBody>
          <a:bodyPr vert="horz" lIns="168469" tIns="84235" rIns="168469" bIns="84235" rtlCol="0"/>
          <a:lstStyle>
            <a:lvl1pPr algn="r">
              <a:defRPr sz="2200"/>
            </a:lvl1pPr>
          </a:lstStyle>
          <a:p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687638" y="504825"/>
            <a:ext cx="4491037" cy="2527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68469" tIns="84235" rIns="168469" bIns="8423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86090" y="3199818"/>
            <a:ext cx="7894137" cy="3031752"/>
          </a:xfrm>
          <a:prstGeom prst="rect">
            <a:avLst/>
          </a:prstGeom>
        </p:spPr>
        <p:txBody>
          <a:bodyPr vert="horz" lIns="168469" tIns="84235" rIns="168469" bIns="84235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396340"/>
            <a:ext cx="4275764" cy="339423"/>
          </a:xfrm>
          <a:prstGeom prst="rect">
            <a:avLst/>
          </a:prstGeom>
        </p:spPr>
        <p:txBody>
          <a:bodyPr vert="horz" lIns="168469" tIns="84235" rIns="168469" bIns="84235" rtlCol="0" anchor="b"/>
          <a:lstStyle>
            <a:lvl1pPr algn="l">
              <a:defRPr sz="2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587834" y="6396340"/>
            <a:ext cx="4275764" cy="339423"/>
          </a:xfrm>
          <a:prstGeom prst="rect">
            <a:avLst/>
          </a:prstGeom>
        </p:spPr>
        <p:txBody>
          <a:bodyPr vert="horz" lIns="168469" tIns="84235" rIns="168469" bIns="84235" rtlCol="0" anchor="b"/>
          <a:lstStyle>
            <a:lvl1pPr algn="r">
              <a:defRPr sz="2200"/>
            </a:lvl1pPr>
          </a:lstStyle>
          <a:p>
            <a:fld id="{7A6411C4-7043-4456-B984-BDE449DF6E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6273937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1DAFB0E-27B0-4BB7-8B90-35C3603B5B4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82882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2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86392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3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04147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4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66855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44911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17454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7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35129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4006"/>
            <a:ext cx="5768975" cy="3248856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3110" y="1137701"/>
            <a:ext cx="3675136" cy="778945"/>
          </a:xfrm>
        </p:spPr>
        <p:txBody>
          <a:bodyPr anchor="b">
            <a:noAutofit/>
          </a:bodyPr>
          <a:lstStyle>
            <a:lvl1pPr algn="r">
              <a:defRPr sz="2555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3110" y="1916644"/>
            <a:ext cx="3675136" cy="518996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26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89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52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81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97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41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304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8004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288431"/>
            <a:ext cx="4067746" cy="1610407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15161"/>
            <a:ext cx="4067746" cy="743298"/>
          </a:xfrm>
        </p:spPr>
        <p:txBody>
          <a:bodyPr anchor="ctr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3038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686" y="288431"/>
            <a:ext cx="3829959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46426" y="1718569"/>
            <a:ext cx="3418479" cy="180269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757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15161"/>
            <a:ext cx="4067746" cy="743298"/>
          </a:xfrm>
        </p:spPr>
        <p:txBody>
          <a:bodyPr anchor="ctr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256400" y="373966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07969" y="1365768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445604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914117"/>
            <a:ext cx="4067746" cy="1228037"/>
          </a:xfrm>
        </p:spPr>
        <p:txBody>
          <a:bodyPr anchor="b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27301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686" y="288431"/>
            <a:ext cx="3829959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0498" y="1898838"/>
            <a:ext cx="4067747" cy="24331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135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256400" y="373966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07969" y="1365768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376875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505" y="288431"/>
            <a:ext cx="4063741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0498" y="1898838"/>
            <a:ext cx="4067747" cy="24331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135">
                <a:solidFill>
                  <a:schemeClr val="accent1"/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0136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47843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70121" y="288431"/>
            <a:ext cx="617374" cy="2484714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0499" y="288431"/>
            <a:ext cx="3340701" cy="248471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94586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676" y="132463"/>
            <a:ext cx="4903630" cy="3868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673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7022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61371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673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7022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61371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676" y="441663"/>
            <a:ext cx="4903630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77643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2778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1277911"/>
            <a:ext cx="4067746" cy="864243"/>
          </a:xfrm>
        </p:spPr>
        <p:txBody>
          <a:bodyPr anchor="b"/>
          <a:lstStyle>
            <a:lvl1pPr algn="l">
              <a:defRPr sz="189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407097"/>
          </a:xfrm>
        </p:spPr>
        <p:txBody>
          <a:bodyPr anchor="t"/>
          <a:lstStyle>
            <a:lvl1pPr marL="0" indent="0" algn="l">
              <a:buNone/>
              <a:defRPr sz="946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8298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0499" y="1022279"/>
            <a:ext cx="1979789" cy="18361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08457" y="1022279"/>
            <a:ext cx="1979789" cy="183618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8183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9747" y="1022465"/>
            <a:ext cx="1980541" cy="272657"/>
          </a:xfrm>
        </p:spPr>
        <p:txBody>
          <a:bodyPr anchor="b">
            <a:noAutofit/>
          </a:bodyPr>
          <a:lstStyle>
            <a:lvl1pPr marL="0" indent="0">
              <a:buNone/>
              <a:defRPr sz="1135" b="0"/>
            </a:lvl1pPr>
            <a:lvl2pPr marL="216301" indent="0">
              <a:buNone/>
              <a:defRPr sz="946" b="1"/>
            </a:lvl2pPr>
            <a:lvl3pPr marL="432603" indent="0">
              <a:buNone/>
              <a:defRPr sz="852" b="1"/>
            </a:lvl3pPr>
            <a:lvl4pPr marL="648904" indent="0">
              <a:buNone/>
              <a:defRPr sz="757" b="1"/>
            </a:lvl4pPr>
            <a:lvl5pPr marL="865205" indent="0">
              <a:buNone/>
              <a:defRPr sz="757" b="1"/>
            </a:lvl5pPr>
            <a:lvl6pPr marL="1081507" indent="0">
              <a:buNone/>
              <a:defRPr sz="757" b="1"/>
            </a:lvl6pPr>
            <a:lvl7pPr marL="1297808" indent="0">
              <a:buNone/>
              <a:defRPr sz="757" b="1"/>
            </a:lvl7pPr>
            <a:lvl8pPr marL="1514109" indent="0">
              <a:buNone/>
              <a:defRPr sz="757" b="1"/>
            </a:lvl8pPr>
            <a:lvl9pPr marL="1730411" indent="0">
              <a:buNone/>
              <a:defRPr sz="75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9747" y="1295123"/>
            <a:ext cx="1980541" cy="15633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407706" y="1022465"/>
            <a:ext cx="1980539" cy="272657"/>
          </a:xfrm>
        </p:spPr>
        <p:txBody>
          <a:bodyPr anchor="b">
            <a:noAutofit/>
          </a:bodyPr>
          <a:lstStyle>
            <a:lvl1pPr marL="0" indent="0">
              <a:buNone/>
              <a:defRPr sz="1135" b="0"/>
            </a:lvl1pPr>
            <a:lvl2pPr marL="216301" indent="0">
              <a:buNone/>
              <a:defRPr sz="946" b="1"/>
            </a:lvl2pPr>
            <a:lvl3pPr marL="432603" indent="0">
              <a:buNone/>
              <a:defRPr sz="852" b="1"/>
            </a:lvl3pPr>
            <a:lvl4pPr marL="648904" indent="0">
              <a:buNone/>
              <a:defRPr sz="757" b="1"/>
            </a:lvl4pPr>
            <a:lvl5pPr marL="865205" indent="0">
              <a:buNone/>
              <a:defRPr sz="757" b="1"/>
            </a:lvl5pPr>
            <a:lvl6pPr marL="1081507" indent="0">
              <a:buNone/>
              <a:defRPr sz="757" b="1"/>
            </a:lvl6pPr>
            <a:lvl7pPr marL="1297808" indent="0">
              <a:buNone/>
              <a:defRPr sz="757" b="1"/>
            </a:lvl7pPr>
            <a:lvl8pPr marL="1514109" indent="0">
              <a:buNone/>
              <a:defRPr sz="757" b="1"/>
            </a:lvl8pPr>
            <a:lvl9pPr marL="1730411" indent="0">
              <a:buNone/>
              <a:defRPr sz="75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407707" y="1295123"/>
            <a:ext cx="1980538" cy="15633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8315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288431"/>
            <a:ext cx="4067746" cy="62493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40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B9704-BF7D-4231-A5E8-A5E132FC5C1D}" type="datetime1">
              <a:rPr lang="ru-RU" smtClean="0"/>
              <a:t>11.12.2020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89B37-E9E0-4D16-9404-785B81C05C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4499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709062"/>
            <a:ext cx="1823874" cy="604904"/>
          </a:xfrm>
        </p:spPr>
        <p:txBody>
          <a:bodyPr anchor="b">
            <a:normAutofit/>
          </a:bodyPr>
          <a:lstStyle>
            <a:lvl1pPr>
              <a:defRPr sz="946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2541" y="243636"/>
            <a:ext cx="2135704" cy="261482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0499" y="1313965"/>
            <a:ext cx="1823874" cy="1222827"/>
          </a:xfrm>
        </p:spPr>
        <p:txBody>
          <a:bodyPr>
            <a:normAutofit/>
          </a:bodyPr>
          <a:lstStyle>
            <a:lvl1pPr marL="0" indent="0">
              <a:buNone/>
              <a:defRPr sz="662"/>
            </a:lvl1pPr>
            <a:lvl2pPr marL="216237" indent="0">
              <a:buNone/>
              <a:defRPr sz="662"/>
            </a:lvl2pPr>
            <a:lvl3pPr marL="432473" indent="0">
              <a:buNone/>
              <a:defRPr sz="568"/>
            </a:lvl3pPr>
            <a:lvl4pPr marL="648710" indent="0">
              <a:buNone/>
              <a:defRPr sz="473"/>
            </a:lvl4pPr>
            <a:lvl5pPr marL="864946" indent="0">
              <a:buNone/>
              <a:defRPr sz="473"/>
            </a:lvl5pPr>
            <a:lvl6pPr marL="1081182" indent="0">
              <a:buNone/>
              <a:defRPr sz="473"/>
            </a:lvl6pPr>
            <a:lvl7pPr marL="1297419" indent="0">
              <a:buNone/>
              <a:defRPr sz="473"/>
            </a:lvl7pPr>
            <a:lvl8pPr marL="1513655" indent="0">
              <a:buNone/>
              <a:defRPr sz="473"/>
            </a:lvl8pPr>
            <a:lvl9pPr marL="1729892" indent="0">
              <a:buNone/>
              <a:defRPr sz="473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3150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2271395"/>
            <a:ext cx="4067746" cy="268151"/>
          </a:xfrm>
        </p:spPr>
        <p:txBody>
          <a:bodyPr anchor="b">
            <a:normAutofit/>
          </a:bodyPr>
          <a:lstStyle>
            <a:lvl1pPr algn="l">
              <a:defRPr sz="1135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0499" y="288431"/>
            <a:ext cx="4067746" cy="1819594"/>
          </a:xfrm>
        </p:spPr>
        <p:txBody>
          <a:bodyPr anchor="t">
            <a:normAutofit/>
          </a:bodyPr>
          <a:lstStyle>
            <a:lvl1pPr marL="0" indent="0" algn="ctr">
              <a:buNone/>
              <a:defRPr sz="757"/>
            </a:lvl1pPr>
            <a:lvl2pPr marL="216301" indent="0">
              <a:buNone/>
              <a:defRPr sz="757"/>
            </a:lvl2pPr>
            <a:lvl3pPr marL="432603" indent="0">
              <a:buNone/>
              <a:defRPr sz="757"/>
            </a:lvl3pPr>
            <a:lvl4pPr marL="648904" indent="0">
              <a:buNone/>
              <a:defRPr sz="757"/>
            </a:lvl4pPr>
            <a:lvl5pPr marL="865205" indent="0">
              <a:buNone/>
              <a:defRPr sz="757"/>
            </a:lvl5pPr>
            <a:lvl6pPr marL="1081507" indent="0">
              <a:buNone/>
              <a:defRPr sz="757"/>
            </a:lvl6pPr>
            <a:lvl7pPr marL="1297808" indent="0">
              <a:buNone/>
              <a:defRPr sz="757"/>
            </a:lvl7pPr>
            <a:lvl8pPr marL="1514109" indent="0">
              <a:buNone/>
              <a:defRPr sz="757"/>
            </a:lvl8pPr>
            <a:lvl9pPr marL="1730411" indent="0">
              <a:buNone/>
              <a:defRPr sz="757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0499" y="2539546"/>
            <a:ext cx="4067746" cy="318913"/>
          </a:xfrm>
        </p:spPr>
        <p:txBody>
          <a:bodyPr>
            <a:normAutofit/>
          </a:bodyPr>
          <a:lstStyle>
            <a:lvl1pPr marL="0" indent="0">
              <a:buNone/>
              <a:defRPr sz="568"/>
            </a:lvl1pPr>
            <a:lvl2pPr marL="216301" indent="0">
              <a:buNone/>
              <a:defRPr sz="568"/>
            </a:lvl2pPr>
            <a:lvl3pPr marL="432603" indent="0">
              <a:buNone/>
              <a:defRPr sz="473"/>
            </a:lvl3pPr>
            <a:lvl4pPr marL="648904" indent="0">
              <a:buNone/>
              <a:defRPr sz="426"/>
            </a:lvl4pPr>
            <a:lvl5pPr marL="865205" indent="0">
              <a:buNone/>
              <a:defRPr sz="426"/>
            </a:lvl5pPr>
            <a:lvl6pPr marL="1081507" indent="0">
              <a:buNone/>
              <a:defRPr sz="426"/>
            </a:lvl6pPr>
            <a:lvl7pPr marL="1297808" indent="0">
              <a:buNone/>
              <a:defRPr sz="426"/>
            </a:lvl7pPr>
            <a:lvl8pPr marL="1514109" indent="0">
              <a:buNone/>
              <a:defRPr sz="426"/>
            </a:lvl8pPr>
            <a:lvl9pPr marL="1730411" indent="0">
              <a:buNone/>
              <a:defRPr sz="426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12/11/2020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123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4006"/>
            <a:ext cx="5768975" cy="3248856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0499" y="288431"/>
            <a:ext cx="4067746" cy="62493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499" y="1022279"/>
            <a:ext cx="4067746" cy="18361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09304" y="2858460"/>
            <a:ext cx="431509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12/11/2020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499" y="2858460"/>
            <a:ext cx="2979886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64905" y="2858460"/>
            <a:ext cx="323340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6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404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4" r:id="rId1"/>
    <p:sldLayoutId id="2147483915" r:id="rId2"/>
    <p:sldLayoutId id="2147483916" r:id="rId3"/>
    <p:sldLayoutId id="2147483917" r:id="rId4"/>
    <p:sldLayoutId id="2147483918" r:id="rId5"/>
    <p:sldLayoutId id="2147483919" r:id="rId6"/>
    <p:sldLayoutId id="2147483920" r:id="rId7"/>
    <p:sldLayoutId id="2147483921" r:id="rId8"/>
    <p:sldLayoutId id="2147483922" r:id="rId9"/>
    <p:sldLayoutId id="2147483923" r:id="rId10"/>
    <p:sldLayoutId id="2147483924" r:id="rId11"/>
    <p:sldLayoutId id="2147483925" r:id="rId12"/>
    <p:sldLayoutId id="2147483926" r:id="rId13"/>
    <p:sldLayoutId id="2147483927" r:id="rId14"/>
    <p:sldLayoutId id="2147483928" r:id="rId15"/>
    <p:sldLayoutId id="2147483929" r:id="rId16"/>
    <p:sldLayoutId id="2147483930" r:id="rId17"/>
  </p:sldLayoutIdLst>
  <p:txStyles>
    <p:titleStyle>
      <a:lvl1pPr algn="l" defTabSz="216301" rtl="0" eaLnBrk="1" latinLnBrk="0" hangingPunct="1">
        <a:spcBef>
          <a:spcPct val="0"/>
        </a:spcBef>
        <a:buNone/>
        <a:defRPr sz="1703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62226" indent="-162226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85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51490" indent="-135188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75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40753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66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57055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73356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89657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405959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622260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838561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1pPr>
      <a:lvl2pPr marL="216301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2pPr>
      <a:lvl3pPr marL="432603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3pPr>
      <a:lvl4pPr marL="648904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4pPr>
      <a:lvl5pPr marL="865205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5pPr>
      <a:lvl6pPr marL="1081507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6pPr>
      <a:lvl7pPr marL="1297808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7pPr>
      <a:lvl8pPr marL="1514109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8pPr>
      <a:lvl9pPr marL="1730411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9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0"/>
            <a:ext cx="5768975" cy="102919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79488" y="250825"/>
            <a:ext cx="3482756" cy="537833"/>
          </a:xfrm>
          <a:prstGeom prst="rect">
            <a:avLst/>
          </a:prstGeom>
        </p:spPr>
        <p:txBody>
          <a:bodyPr vert="horz" wrap="square" lIns="0" tIns="14599" rIns="0" bIns="0" rtlCol="0" anchor="ctr">
            <a:spAutoFit/>
          </a:bodyPr>
          <a:lstStyle/>
          <a:p>
            <a:pPr marL="12695">
              <a:spcBef>
                <a:spcPts val="114"/>
              </a:spcBef>
            </a:pPr>
            <a:r>
              <a:rPr lang="ru-RU" sz="3399" b="1" spc="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МАТЕМАТИКА</a:t>
            </a:r>
            <a:endParaRPr sz="3399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534577" y="1142522"/>
            <a:ext cx="3322349" cy="2109546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pPr marL="18407">
              <a:spcBef>
                <a:spcPts val="110"/>
              </a:spcBef>
            </a:pPr>
            <a:r>
              <a:rPr lang="ru-RU" sz="2400" b="1" dirty="0">
                <a:solidFill>
                  <a:srgbClr val="002060"/>
                </a:solidFill>
                <a:latin typeface="Arial"/>
                <a:cs typeface="Arial"/>
              </a:rPr>
              <a:t>Тема:</a:t>
            </a:r>
          </a:p>
          <a:p>
            <a:pPr marL="18407">
              <a:spcBef>
                <a:spcPts val="110"/>
              </a:spcBef>
            </a:pPr>
            <a:r>
              <a:rPr lang="ru-RU" sz="2000" b="1" dirty="0">
                <a:solidFill>
                  <a:srgbClr val="002060"/>
                </a:solidFill>
                <a:latin typeface="Arial"/>
                <a:cs typeface="Arial"/>
              </a:rPr>
              <a:t>ПОСТРОЕНИЕ</a:t>
            </a:r>
          </a:p>
          <a:p>
            <a:pPr marL="18407">
              <a:spcBef>
                <a:spcPts val="110"/>
              </a:spcBef>
            </a:pPr>
            <a:r>
              <a:rPr lang="ru-RU" sz="2000" b="1" dirty="0">
                <a:solidFill>
                  <a:srgbClr val="002060"/>
                </a:solidFill>
                <a:latin typeface="Arial"/>
                <a:cs typeface="Arial"/>
              </a:rPr>
              <a:t>ПРЯМОУГОЛЬНОГО</a:t>
            </a:r>
          </a:p>
          <a:p>
            <a:pPr marL="18407">
              <a:spcBef>
                <a:spcPts val="110"/>
              </a:spcBef>
            </a:pPr>
            <a:r>
              <a:rPr lang="ru-RU" sz="2000" b="1" dirty="0">
                <a:solidFill>
                  <a:srgbClr val="002060"/>
                </a:solidFill>
                <a:latin typeface="Arial"/>
                <a:cs typeface="Arial"/>
              </a:rPr>
              <a:t>ПАРАЛЛЕЛЕПИПЕДА И</a:t>
            </a:r>
          </a:p>
          <a:p>
            <a:pPr marL="18407">
              <a:spcBef>
                <a:spcPts val="110"/>
              </a:spcBef>
            </a:pPr>
            <a:r>
              <a:rPr lang="ru-RU" sz="2000" b="1" dirty="0">
                <a:solidFill>
                  <a:srgbClr val="002060"/>
                </a:solidFill>
                <a:latin typeface="Arial"/>
                <a:cs typeface="Arial"/>
              </a:rPr>
              <a:t>КУБА ПО ЕГО РАЗВЁРТКЕ</a:t>
            </a:r>
          </a:p>
          <a:p>
            <a:pPr marL="18407">
              <a:spcBef>
                <a:spcPts val="110"/>
              </a:spcBef>
            </a:pPr>
            <a:endParaRPr lang="ru-RU" sz="28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67554" y="1393825"/>
            <a:ext cx="304799" cy="137160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4702916" y="242202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4702916" y="228616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710145" y="243294"/>
            <a:ext cx="612743" cy="385356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ru-RU" sz="2400" b="1" dirty="0">
                <a:solidFill>
                  <a:schemeClr val="bg1"/>
                </a:solidFill>
                <a:latin typeface="Arial"/>
                <a:cs typeface="Arial"/>
              </a:rPr>
              <a:t>5</a:t>
            </a:r>
            <a:endParaRPr sz="2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4665670" y="576064"/>
            <a:ext cx="671534" cy="166236"/>
          </a:xfrm>
          <a:prstGeom prst="rect">
            <a:avLst/>
          </a:prstGeom>
        </p:spPr>
        <p:txBody>
          <a:bodyPr vert="horz" wrap="square" lIns="0" tIns="12060" rIns="0" bIns="0" rtlCol="0">
            <a:spAutoFit/>
          </a:bodyPr>
          <a:lstStyle/>
          <a:p>
            <a:pPr algn="ctr">
              <a:spcBef>
                <a:spcPts val="95"/>
              </a:spcBef>
            </a:pPr>
            <a:r>
              <a:rPr lang="ru-RU" sz="1001" b="1" spc="-5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1001" b="1" dirty="0">
              <a:latin typeface="Arial"/>
              <a:cs typeface="Arial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687" y="327025"/>
            <a:ext cx="481781" cy="488472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E98DB86-9DB8-4413-9E4F-FC4843F0011F}"/>
              </a:ext>
            </a:extLst>
          </p:cNvPr>
          <p:cNvSpPr/>
          <p:nvPr/>
        </p:nvSpPr>
        <p:spPr>
          <a:xfrm>
            <a:off x="5475287" y="1698625"/>
            <a:ext cx="167736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8E9EBDA7-8C4A-47A6-BA00-7228922EA2DF}"/>
              </a:ext>
            </a:extLst>
          </p:cNvPr>
          <p:cNvSpPr/>
          <p:nvPr/>
        </p:nvSpPr>
        <p:spPr>
          <a:xfrm flipH="1">
            <a:off x="5438743" y="2141861"/>
            <a:ext cx="319980" cy="1712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571EBCBC-249D-424E-A56C-4DDBCDD817D2}"/>
              </a:ext>
            </a:extLst>
          </p:cNvPr>
          <p:cNvSpPr/>
          <p:nvPr/>
        </p:nvSpPr>
        <p:spPr>
          <a:xfrm>
            <a:off x="4775747" y="2917825"/>
            <a:ext cx="850490" cy="2461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" name="Picture 2" descr="Задачи к уроку «Прямоугольный параллелепипед. Куб» 5 класс - презентация  онлайн">
            <a:extLst>
              <a:ext uri="{FF2B5EF4-FFF2-40B4-BE49-F238E27FC236}">
                <a16:creationId xmlns:a16="http://schemas.microsoft.com/office/drawing/2014/main" id="{9FDED466-1227-4071-A0FF-440481C5154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98" t="6333" r="14318" b="9051"/>
          <a:stretch/>
        </p:blipFill>
        <p:spPr bwMode="auto">
          <a:xfrm>
            <a:off x="3570287" y="1204715"/>
            <a:ext cx="2072736" cy="1312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90811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0"/>
            <a:ext cx="5767387" cy="40322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6147" y="-51359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ПРОВЕРКА  САМОСТОЯТЕЛЬНОЙ  РАБОТЫ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4D7BBC5-4808-4428-AE9D-E679B7AD078C}"/>
              </a:ext>
            </a:extLst>
          </p:cNvPr>
          <p:cNvSpPr/>
          <p:nvPr/>
        </p:nvSpPr>
        <p:spPr>
          <a:xfrm>
            <a:off x="1443038" y="1058168"/>
            <a:ext cx="2882900" cy="112851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>
              <a:latin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</a:rPr>
              <a:t> </a:t>
            </a:r>
            <a:endParaRPr lang="ru-RU" baseline="30000" dirty="0">
              <a:latin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</a:endParaRPr>
          </a:p>
          <a:p>
            <a:endParaRPr lang="ru-RU" sz="800" dirty="0">
              <a:latin typeface="Times New Roman" panose="02020603050405020304" pitchFamily="18" charset="0"/>
            </a:endParaRPr>
          </a:p>
          <a:p>
            <a:endParaRPr lang="ru-RU" sz="800" baseline="-25000" dirty="0">
              <a:latin typeface="Times New Roman" panose="02020603050405020304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B97C88DD-1C6A-4E39-973C-32C9A6BFCD84}"/>
              </a:ext>
            </a:extLst>
          </p:cNvPr>
          <p:cNvSpPr/>
          <p:nvPr/>
        </p:nvSpPr>
        <p:spPr>
          <a:xfrm>
            <a:off x="2122487" y="555625"/>
            <a:ext cx="1066800" cy="838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D3E1FCFC-34F2-410F-8218-644405297094}"/>
              </a:ext>
            </a:extLst>
          </p:cNvPr>
          <p:cNvSpPr/>
          <p:nvPr/>
        </p:nvSpPr>
        <p:spPr>
          <a:xfrm>
            <a:off x="126147" y="403225"/>
            <a:ext cx="1691540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160AB92E-A5F8-4CC1-B078-20CF4F7447BD}"/>
              </a:ext>
            </a:extLst>
          </p:cNvPr>
          <p:cNvSpPr/>
          <p:nvPr/>
        </p:nvSpPr>
        <p:spPr>
          <a:xfrm>
            <a:off x="63073" y="2186682"/>
            <a:ext cx="230614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Равнобедренный треугольник 5">
            <a:extLst>
              <a:ext uri="{FF2B5EF4-FFF2-40B4-BE49-F238E27FC236}">
                <a16:creationId xmlns:a16="http://schemas.microsoft.com/office/drawing/2014/main" id="{CCB1274E-3BA8-4E49-8A86-48C37C5A590C}"/>
              </a:ext>
            </a:extLst>
          </p:cNvPr>
          <p:cNvSpPr/>
          <p:nvPr/>
        </p:nvSpPr>
        <p:spPr>
          <a:xfrm rot="18699191">
            <a:off x="1684839" y="1680662"/>
            <a:ext cx="875294" cy="483792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D0957D52-0DF6-4351-B2EE-66BBA2A7C5A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927" t="5911"/>
          <a:stretch/>
        </p:blipFill>
        <p:spPr>
          <a:xfrm>
            <a:off x="74445" y="653941"/>
            <a:ext cx="3888214" cy="1858021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75D8BB7B-4022-42DB-BBA6-7C3C2B53D738}"/>
                  </a:ext>
                </a:extLst>
              </p:cNvPr>
              <p:cNvSpPr/>
              <p:nvPr/>
            </p:nvSpPr>
            <p:spPr>
              <a:xfrm>
                <a:off x="3951285" y="691677"/>
                <a:ext cx="1754616" cy="189282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defRPr/>
                </a:pP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256.Ответ:</a:t>
                </a:r>
              </a:p>
              <a:p>
                <a:pPr>
                  <a:defRPr/>
                </a:pPr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L = 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12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14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 </m:t>
                    </m:r>
                  </m:oMath>
                </a14:m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>
                  <a:defRPr/>
                </a:pPr>
                <a:r>
                  <a:rPr lang="ru-RU" sz="11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Сумма длин всех</a:t>
                </a:r>
              </a:p>
              <a:p>
                <a:pPr>
                  <a:defRPr/>
                </a:pPr>
                <a:r>
                  <a:rPr lang="ru-RU" sz="11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ребер куба</a:t>
                </a:r>
              </a:p>
              <a:p>
                <a:pPr>
                  <a:defRPr/>
                </a:pPr>
                <a:r>
                  <a:rPr lang="ru-RU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257.Ответ:</a:t>
                </a:r>
              </a:p>
              <a:p>
                <a:pPr>
                  <a:defRPr/>
                </a:pPr>
                <a:r>
                  <a:rPr lang="en-US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S </a:t>
                </a:r>
                <a:r>
                  <a:rPr lang="ru-RU" sz="1400" b="1" baseline="-25000" dirty="0">
                    <a:latin typeface="Arial" panose="020B0604020202020204" pitchFamily="34" charset="0"/>
                    <a:cs typeface="Arial" panose="020B0604020202020204" pitchFamily="34" charset="0"/>
                  </a:rPr>
                  <a:t>бумаги </a:t>
                </a:r>
                <a:r>
                  <a:rPr lang="ru-RU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= 84 см</a:t>
                </a:r>
                <a:r>
                  <a:rPr lang="ru-RU" sz="1400" b="1" baseline="30000" dirty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endParaRPr lang="ru-RU" sz="1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defRPr/>
                </a:pPr>
                <a:r>
                  <a:rPr lang="en-US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S </a:t>
                </a:r>
                <a:r>
                  <a:rPr lang="ru-RU" sz="1400" b="1" baseline="-25000" dirty="0">
                    <a:latin typeface="Arial" panose="020B0604020202020204" pitchFamily="34" charset="0"/>
                    <a:cs typeface="Arial" panose="020B0604020202020204" pitchFamily="34" charset="0"/>
                  </a:rPr>
                  <a:t>пр. пар. </a:t>
                </a:r>
                <a:r>
                  <a:rPr lang="ru-RU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= 88 см</a:t>
                </a:r>
                <a:r>
                  <a:rPr lang="ru-RU" sz="1400" b="1" baseline="30000" dirty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endParaRPr lang="ru-RU" sz="1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defRPr/>
                </a:pPr>
                <a:r>
                  <a:rPr lang="ru-RU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Бумаги не хватит</a:t>
                </a:r>
              </a:p>
              <a:p>
                <a:pPr>
                  <a:defRPr/>
                </a:pPr>
                <a:endParaRPr lang="ru-RU" sz="11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75D8BB7B-4022-42DB-BBA6-7C3C2B53D73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51285" y="691677"/>
                <a:ext cx="1754616" cy="1892826"/>
              </a:xfrm>
              <a:prstGeom prst="rect">
                <a:avLst/>
              </a:prstGeom>
              <a:blipFill>
                <a:blip r:embed="rId4"/>
                <a:stretch>
                  <a:fillRect l="-1042" t="-3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1214E607-67A2-40ED-80FC-CAA01D4E6675}"/>
              </a:ext>
            </a:extLst>
          </p:cNvPr>
          <p:cNvSpPr/>
          <p:nvPr/>
        </p:nvSpPr>
        <p:spPr>
          <a:xfrm>
            <a:off x="4489" y="2590909"/>
            <a:ext cx="582666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258.Ответ: а)</a:t>
            </a:r>
            <a:r>
              <a:rPr lang="en-US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162 см</a:t>
            </a:r>
            <a:r>
              <a:rPr lang="ru-RU" sz="1600" b="1" baseline="30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б)</a:t>
            </a:r>
            <a:r>
              <a:rPr lang="en-US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910 дм</a:t>
            </a:r>
            <a:r>
              <a:rPr lang="ru-RU" sz="1600" b="1" baseline="30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, в)</a:t>
            </a:r>
            <a:r>
              <a:rPr lang="en-US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1308 дм</a:t>
            </a:r>
            <a:r>
              <a:rPr lang="ru-RU" sz="1600" b="1" baseline="30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16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F6D860A-291C-4FF4-881E-7612625D12B8}"/>
              </a:ext>
            </a:extLst>
          </p:cNvPr>
          <p:cNvSpPr txBox="1"/>
          <p:nvPr/>
        </p:nvSpPr>
        <p:spPr>
          <a:xfrm>
            <a:off x="1817687" y="1883007"/>
            <a:ext cx="228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/>
              <a:t>в</a:t>
            </a:r>
          </a:p>
        </p:txBody>
      </p:sp>
    </p:spTree>
    <p:extLst>
      <p:ext uri="{BB962C8B-B14F-4D97-AF65-F5344CB8AC3E}">
        <p14:creationId xmlns:p14="http://schemas.microsoft.com/office/powerpoint/2010/main" val="21934045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0"/>
            <a:ext cx="5767387" cy="40322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6147" y="-51359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ВСПОМНИМ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4D7BBC5-4808-4428-AE9D-E679B7AD078C}"/>
              </a:ext>
            </a:extLst>
          </p:cNvPr>
          <p:cNvSpPr/>
          <p:nvPr/>
        </p:nvSpPr>
        <p:spPr>
          <a:xfrm>
            <a:off x="1443038" y="1058168"/>
            <a:ext cx="2882900" cy="112851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>
              <a:latin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</a:rPr>
              <a:t> </a:t>
            </a:r>
            <a:endParaRPr lang="ru-RU" baseline="30000" dirty="0">
              <a:latin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</a:endParaRPr>
          </a:p>
          <a:p>
            <a:endParaRPr lang="ru-RU" sz="800" dirty="0">
              <a:latin typeface="Times New Roman" panose="02020603050405020304" pitchFamily="18" charset="0"/>
            </a:endParaRPr>
          </a:p>
          <a:p>
            <a:endParaRPr lang="ru-RU" sz="800" baseline="-25000" dirty="0">
              <a:latin typeface="Times New Roman" panose="02020603050405020304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B97C88DD-1C6A-4E39-973C-32C9A6BFCD84}"/>
              </a:ext>
            </a:extLst>
          </p:cNvPr>
          <p:cNvSpPr/>
          <p:nvPr/>
        </p:nvSpPr>
        <p:spPr>
          <a:xfrm>
            <a:off x="2122487" y="555625"/>
            <a:ext cx="1066800" cy="838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D3E1FCFC-34F2-410F-8218-644405297094}"/>
              </a:ext>
            </a:extLst>
          </p:cNvPr>
          <p:cNvSpPr/>
          <p:nvPr/>
        </p:nvSpPr>
        <p:spPr>
          <a:xfrm>
            <a:off x="126147" y="403225"/>
            <a:ext cx="1691540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160AB92E-A5F8-4CC1-B078-20CF4F7447BD}"/>
              </a:ext>
            </a:extLst>
          </p:cNvPr>
          <p:cNvSpPr/>
          <p:nvPr/>
        </p:nvSpPr>
        <p:spPr>
          <a:xfrm>
            <a:off x="63073" y="2186682"/>
            <a:ext cx="230614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Равнобедренный треугольник 5">
            <a:extLst>
              <a:ext uri="{FF2B5EF4-FFF2-40B4-BE49-F238E27FC236}">
                <a16:creationId xmlns:a16="http://schemas.microsoft.com/office/drawing/2014/main" id="{CCB1274E-3BA8-4E49-8A86-48C37C5A590C}"/>
              </a:ext>
            </a:extLst>
          </p:cNvPr>
          <p:cNvSpPr/>
          <p:nvPr/>
        </p:nvSpPr>
        <p:spPr>
          <a:xfrm rot="18699191">
            <a:off x="1684839" y="1680662"/>
            <a:ext cx="875294" cy="483792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DD3018F7-B730-433E-A286-8CCA11A3751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9092" t="6668" r="7334"/>
          <a:stretch/>
        </p:blipFill>
        <p:spPr>
          <a:xfrm>
            <a:off x="418246" y="476666"/>
            <a:ext cx="4800600" cy="2689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19472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0"/>
            <a:ext cx="5767387" cy="40322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6147" y="-51359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ВСПОМНИМ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4D7BBC5-4808-4428-AE9D-E679B7AD078C}"/>
              </a:ext>
            </a:extLst>
          </p:cNvPr>
          <p:cNvSpPr/>
          <p:nvPr/>
        </p:nvSpPr>
        <p:spPr>
          <a:xfrm>
            <a:off x="1443038" y="1058168"/>
            <a:ext cx="2882900" cy="112851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>
              <a:latin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</a:rPr>
              <a:t> </a:t>
            </a:r>
            <a:endParaRPr lang="ru-RU" baseline="30000" dirty="0">
              <a:latin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</a:endParaRPr>
          </a:p>
          <a:p>
            <a:endParaRPr lang="ru-RU" sz="800" dirty="0">
              <a:latin typeface="Times New Roman" panose="02020603050405020304" pitchFamily="18" charset="0"/>
            </a:endParaRPr>
          </a:p>
          <a:p>
            <a:endParaRPr lang="ru-RU" sz="800" baseline="-25000" dirty="0">
              <a:latin typeface="Times New Roman" panose="02020603050405020304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B97C88DD-1C6A-4E39-973C-32C9A6BFCD84}"/>
              </a:ext>
            </a:extLst>
          </p:cNvPr>
          <p:cNvSpPr/>
          <p:nvPr/>
        </p:nvSpPr>
        <p:spPr>
          <a:xfrm>
            <a:off x="2122487" y="555625"/>
            <a:ext cx="1066800" cy="838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D3E1FCFC-34F2-410F-8218-644405297094}"/>
              </a:ext>
            </a:extLst>
          </p:cNvPr>
          <p:cNvSpPr/>
          <p:nvPr/>
        </p:nvSpPr>
        <p:spPr>
          <a:xfrm>
            <a:off x="126147" y="403225"/>
            <a:ext cx="1691540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160AB92E-A5F8-4CC1-B078-20CF4F7447BD}"/>
              </a:ext>
            </a:extLst>
          </p:cNvPr>
          <p:cNvSpPr/>
          <p:nvPr/>
        </p:nvSpPr>
        <p:spPr>
          <a:xfrm>
            <a:off x="63073" y="2186682"/>
            <a:ext cx="230614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Равнобедренный треугольник 5">
            <a:extLst>
              <a:ext uri="{FF2B5EF4-FFF2-40B4-BE49-F238E27FC236}">
                <a16:creationId xmlns:a16="http://schemas.microsoft.com/office/drawing/2014/main" id="{CCB1274E-3BA8-4E49-8A86-48C37C5A590C}"/>
              </a:ext>
            </a:extLst>
          </p:cNvPr>
          <p:cNvSpPr/>
          <p:nvPr/>
        </p:nvSpPr>
        <p:spPr>
          <a:xfrm rot="18699191">
            <a:off x="1684839" y="1680662"/>
            <a:ext cx="875294" cy="483792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0F9F4D22-22F2-4F4C-8099-D73FD614CB9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607" r="6446" b="5382"/>
          <a:stretch/>
        </p:blipFill>
        <p:spPr>
          <a:xfrm>
            <a:off x="598487" y="403225"/>
            <a:ext cx="4495800" cy="2841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42913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-1978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4D59B6D-0261-4B18-91BD-A31392A5CA21}"/>
              </a:ext>
            </a:extLst>
          </p:cNvPr>
          <p:cNvSpPr/>
          <p:nvPr/>
        </p:nvSpPr>
        <p:spPr>
          <a:xfrm>
            <a:off x="307629" y="499040"/>
            <a:ext cx="2474625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259. Начертите на отдельном листе бумаги развертку с измерениями, указанными на рис.5, а затем вырежьте ее. Сложите развертку так, чтобы получился многогранник. Что получилось в итоге? </a:t>
            </a:r>
            <a:endParaRPr lang="ru-RU" sz="1400" b="1" dirty="0">
              <a:solidFill>
                <a:srgbClr val="0070C0"/>
              </a:solidFill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5FB1C57-9931-4BA9-B498-1D9A3750B2A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8841" r="6674" b="2832"/>
          <a:stretch/>
        </p:blipFill>
        <p:spPr>
          <a:xfrm>
            <a:off x="2732087" y="495033"/>
            <a:ext cx="2921633" cy="2246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72904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-1978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A0080646-0CD3-4C54-B072-C5806280792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770" t="3968" r="2450" b="3968"/>
          <a:stretch/>
        </p:blipFill>
        <p:spPr>
          <a:xfrm>
            <a:off x="225113" y="708025"/>
            <a:ext cx="5410200" cy="2057400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4AC4CFAF-DFE0-44C9-BB90-CC3A6060E4CB}"/>
              </a:ext>
            </a:extLst>
          </p:cNvPr>
          <p:cNvSpPr/>
          <p:nvPr/>
        </p:nvSpPr>
        <p:spPr>
          <a:xfrm>
            <a:off x="217488" y="2308225"/>
            <a:ext cx="1752599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F21FE209-4307-49B8-BD79-9420E57E9072}"/>
              </a:ext>
            </a:extLst>
          </p:cNvPr>
          <p:cNvSpPr/>
          <p:nvPr/>
        </p:nvSpPr>
        <p:spPr>
          <a:xfrm>
            <a:off x="113805" y="2695065"/>
            <a:ext cx="470955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261.На рис б) показана развёртка пирамиды</a:t>
            </a: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262.На рис г) показана развёртка конуса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5868951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0"/>
            <a:ext cx="5767387" cy="40322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6147" y="-51359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ЗАДАНИЯ ДЛЯ  САМОСТОЯТЕЛЬНОЙ  РАБОТЫ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4D7BBC5-4808-4428-AE9D-E679B7AD078C}"/>
              </a:ext>
            </a:extLst>
          </p:cNvPr>
          <p:cNvSpPr/>
          <p:nvPr/>
        </p:nvSpPr>
        <p:spPr>
          <a:xfrm>
            <a:off x="1443038" y="1058168"/>
            <a:ext cx="2882900" cy="112851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>
              <a:latin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</a:rPr>
              <a:t> </a:t>
            </a:r>
            <a:endParaRPr lang="ru-RU" baseline="30000" dirty="0">
              <a:latin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</a:endParaRPr>
          </a:p>
          <a:p>
            <a:endParaRPr lang="ru-RU" sz="800" dirty="0">
              <a:latin typeface="Times New Roman" panose="02020603050405020304" pitchFamily="18" charset="0"/>
            </a:endParaRPr>
          </a:p>
          <a:p>
            <a:endParaRPr lang="ru-RU" sz="800" baseline="-25000" dirty="0">
              <a:latin typeface="Times New Roman" panose="02020603050405020304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B97C88DD-1C6A-4E39-973C-32C9A6BFCD84}"/>
              </a:ext>
            </a:extLst>
          </p:cNvPr>
          <p:cNvSpPr/>
          <p:nvPr/>
        </p:nvSpPr>
        <p:spPr>
          <a:xfrm>
            <a:off x="2122487" y="555625"/>
            <a:ext cx="1066800" cy="838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D3E1FCFC-34F2-410F-8218-644405297094}"/>
              </a:ext>
            </a:extLst>
          </p:cNvPr>
          <p:cNvSpPr/>
          <p:nvPr/>
        </p:nvSpPr>
        <p:spPr>
          <a:xfrm>
            <a:off x="126147" y="403225"/>
            <a:ext cx="1691540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160AB92E-A5F8-4CC1-B078-20CF4F7447BD}"/>
              </a:ext>
            </a:extLst>
          </p:cNvPr>
          <p:cNvSpPr/>
          <p:nvPr/>
        </p:nvSpPr>
        <p:spPr>
          <a:xfrm>
            <a:off x="63073" y="2186682"/>
            <a:ext cx="230614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Равнобедренный треугольник 5">
            <a:extLst>
              <a:ext uri="{FF2B5EF4-FFF2-40B4-BE49-F238E27FC236}">
                <a16:creationId xmlns:a16="http://schemas.microsoft.com/office/drawing/2014/main" id="{CCB1274E-3BA8-4E49-8A86-48C37C5A590C}"/>
              </a:ext>
            </a:extLst>
          </p:cNvPr>
          <p:cNvSpPr/>
          <p:nvPr/>
        </p:nvSpPr>
        <p:spPr>
          <a:xfrm rot="18699191">
            <a:off x="1684839" y="1680662"/>
            <a:ext cx="875294" cy="483792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FD16FCA0-655C-4C3E-9171-33650C418EF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091" t="27684" b="4104"/>
          <a:stretch/>
        </p:blipFill>
        <p:spPr>
          <a:xfrm>
            <a:off x="446086" y="1723113"/>
            <a:ext cx="4876801" cy="1456356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5EFCE6D-6A01-41E9-8F73-0D99DE7FC10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5091" t="4314" r="3771"/>
          <a:stretch/>
        </p:blipFill>
        <p:spPr>
          <a:xfrm>
            <a:off x="1131887" y="452666"/>
            <a:ext cx="3505200" cy="646096"/>
          </a:xfrm>
          <a:prstGeom prst="rect">
            <a:avLst/>
          </a:prstGeom>
        </p:spPr>
      </p:pic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C18C8DC4-8EB4-44C6-BEFC-E23E4727ADDE}"/>
              </a:ext>
            </a:extLst>
          </p:cNvPr>
          <p:cNvSpPr/>
          <p:nvPr/>
        </p:nvSpPr>
        <p:spPr>
          <a:xfrm>
            <a:off x="649678" y="1161126"/>
            <a:ext cx="1472809" cy="1707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B063F662-AF1C-4CD2-A5AF-6CB335ACFFD4}"/>
              </a:ext>
            </a:extLst>
          </p:cNvPr>
          <p:cNvSpPr/>
          <p:nvPr/>
        </p:nvSpPr>
        <p:spPr>
          <a:xfrm>
            <a:off x="126147" y="1160760"/>
            <a:ext cx="557774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</a:rPr>
              <a:t>263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</a:rPr>
              <a:t>. Какая из разверток на рис. 7 соответствует кубу? </a:t>
            </a:r>
            <a:endParaRPr lang="ru-RU" sz="1200" b="1" dirty="0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F411235D-AA9E-47F8-B617-25CD8F87D270}"/>
              </a:ext>
            </a:extLst>
          </p:cNvPr>
          <p:cNvSpPr/>
          <p:nvPr/>
        </p:nvSpPr>
        <p:spPr>
          <a:xfrm>
            <a:off x="124878" y="1320069"/>
            <a:ext cx="55777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</a:rPr>
              <a:t>265.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</a:rPr>
              <a:t> Используя развертку на рис.8, постройте многогранник. Какой многогранник получился? </a:t>
            </a:r>
            <a:endParaRPr lang="ru-RU" sz="1200" b="1" dirty="0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FD878222-8F5E-4C88-9EE1-20D40E3EB359}"/>
              </a:ext>
            </a:extLst>
          </p:cNvPr>
          <p:cNvSpPr/>
          <p:nvPr/>
        </p:nvSpPr>
        <p:spPr>
          <a:xfrm>
            <a:off x="1131887" y="990059"/>
            <a:ext cx="1066800" cy="1707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664915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28894fd3cdfd233c3e99ae538a8a45d2b0bf95"/>
</p:tagLst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25129</TotalTime>
  <Words>177</Words>
  <Application>Microsoft Office PowerPoint</Application>
  <PresentationFormat>Произвольный</PresentationFormat>
  <Paragraphs>48</Paragraphs>
  <Slides>7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4" baseType="lpstr">
      <vt:lpstr>Arial</vt:lpstr>
      <vt:lpstr>Calibri</vt:lpstr>
      <vt:lpstr>Cambria Math</vt:lpstr>
      <vt:lpstr>Times New Roman</vt:lpstr>
      <vt:lpstr>Trebuchet MS</vt:lpstr>
      <vt:lpstr>Wingdings 3</vt:lpstr>
      <vt:lpstr>Грань</vt:lpstr>
      <vt:lpstr>МАТЕМАТИКА</vt:lpstr>
      <vt:lpstr>ПРОВЕРКА  САМОСТОЯТЕЛЬНОЙ  РАБОТЫ</vt:lpstr>
      <vt:lpstr>ВСПОМНИМ</vt:lpstr>
      <vt:lpstr>ВСПОМНИМ</vt:lpstr>
      <vt:lpstr>РЕШЕНИЕ  ЗАДАЧ</vt:lpstr>
      <vt:lpstr>РЕШЕНИЕ  ЗАДАЧ</vt:lpstr>
      <vt:lpstr>ЗАДАНИЯ ДЛЯ  САМОСТОЯТЕЛЬНОЙ  РАБОТЫ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Komilov</dc:creator>
  <cp:lastModifiedBy>Пользователь Windows</cp:lastModifiedBy>
  <cp:revision>2026</cp:revision>
  <cp:lastPrinted>2020-12-11T16:07:10Z</cp:lastPrinted>
  <dcterms:created xsi:type="dcterms:W3CDTF">2020-04-09T07:32:19Z</dcterms:created>
  <dcterms:modified xsi:type="dcterms:W3CDTF">2020-12-11T16:07:36Z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