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3"/>
  </p:notesMasterIdLst>
  <p:handoutMasterIdLst>
    <p:handoutMasterId r:id="rId14"/>
  </p:handoutMasterIdLst>
  <p:sldIdLst>
    <p:sldId id="528" r:id="rId2"/>
    <p:sldId id="1076" r:id="rId3"/>
    <p:sldId id="1050" r:id="rId4"/>
    <p:sldId id="1077" r:id="rId5"/>
    <p:sldId id="1084" r:id="rId6"/>
    <p:sldId id="1078" r:id="rId7"/>
    <p:sldId id="1079" r:id="rId8"/>
    <p:sldId id="1080" r:id="rId9"/>
    <p:sldId id="1081" r:id="rId10"/>
    <p:sldId id="1082" r:id="rId11"/>
    <p:sldId id="480" r:id="rId12"/>
  </p:sldIdLst>
  <p:sldSz cx="5768975" cy="3244850"/>
  <p:notesSz cx="9866313" cy="6735763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259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72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745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52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291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274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76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20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03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52738" y="1444878"/>
            <a:ext cx="2121310" cy="139396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7554" y="1698625"/>
            <a:ext cx="304799" cy="106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Конспект урока и презентация для урока по теме &quot;Прямоугольный параллелепипед&quot;  - математика, уроки">
            <a:extLst>
              <a:ext uri="{FF2B5EF4-FFF2-40B4-BE49-F238E27FC236}">
                <a16:creationId xmlns:a16="http://schemas.microsoft.com/office/drawing/2014/main" id="{A4C7A04A-085E-449F-B3AF-F4089920BE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4" t="5382" r="4183" b="19472"/>
          <a:stretch/>
        </p:blipFill>
        <p:spPr bwMode="auto">
          <a:xfrm>
            <a:off x="2869625" y="1096691"/>
            <a:ext cx="2666999" cy="169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1A5BBC6-904C-4443-9212-177BDDA2B7A1}"/>
              </a:ext>
            </a:extLst>
          </p:cNvPr>
          <p:cNvSpPr/>
          <p:nvPr/>
        </p:nvSpPr>
        <p:spPr>
          <a:xfrm>
            <a:off x="169811" y="39977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255.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Необходимо раскрасить поверхность прямоугольного параллелепипеда с измерениями 9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, 15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 18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. На 1 дм² поверхности нужно 2 г краски. Сколько краски потребуется, чтобы окрасить поверхность параллелепипеда?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1572AD-735C-444D-8EFD-B228C0AB8216}"/>
              </a:ext>
            </a:extLst>
          </p:cNvPr>
          <p:cNvSpPr/>
          <p:nvPr/>
        </p:nvSpPr>
        <p:spPr>
          <a:xfrm>
            <a:off x="93742" y="1230767"/>
            <a:ext cx="204504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прям. пар.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 = 9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15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18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на 1</a:t>
            </a:r>
            <a:r>
              <a:rPr lang="ru-RU" altLang="ru-RU" sz="1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altLang="ru-RU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ru-RU" altLang="ru-RU" sz="14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г краски</a:t>
            </a:r>
            <a:endParaRPr lang="ru-RU" alt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колько краски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на весь прям. пар. -?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D892CEB-BC70-4F87-9D70-C7943FA03801}"/>
                  </a:ext>
                </a:extLst>
              </p:cNvPr>
              <p:cNvSpPr/>
              <p:nvPr/>
            </p:nvSpPr>
            <p:spPr>
              <a:xfrm>
                <a:off x="2046287" y="1230767"/>
                <a:ext cx="3722688" cy="1908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𝟏𝟓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135</a:t>
                </a:r>
                <a14:m>
                  <m:oMath xmlns:m="http://schemas.openxmlformats.org/officeDocument/2006/math"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162 + 270) =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567 = 1134 (дм</a:t>
                </a:r>
                <a:r>
                  <a:rPr lang="ru-RU" sz="1400" b="1" baseline="30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1134</a:t>
                </a:r>
                <a:r>
                  <a:rPr lang="en-US" sz="14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2268 (г) = 2 кг 268 г краски</a:t>
                </a:r>
              </a:p>
              <a:p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потребуется 2 кг 268 г краски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D892CEB-BC70-4F87-9D70-C7943FA038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287" y="1230767"/>
                <a:ext cx="3722688" cy="1908215"/>
              </a:xfrm>
              <a:prstGeom prst="rect">
                <a:avLst/>
              </a:prstGeom>
              <a:blipFill>
                <a:blip r:embed="rId3"/>
                <a:stretch>
                  <a:fillRect l="-984" t="-958" b="-3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412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0957D52-0DF6-4351-B2EE-66BBA2A7C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21" t="4633"/>
          <a:stretch/>
        </p:blipFill>
        <p:spPr>
          <a:xfrm>
            <a:off x="126147" y="708025"/>
            <a:ext cx="5479315" cy="1981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EFF729-692B-4411-86F1-5983982975A2}"/>
              </a:ext>
            </a:extLst>
          </p:cNvPr>
          <p:cNvSpPr txBox="1"/>
          <p:nvPr/>
        </p:nvSpPr>
        <p:spPr>
          <a:xfrm>
            <a:off x="2578954" y="2067674"/>
            <a:ext cx="3665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13AC715-2A74-488A-BB3B-012C3D8355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6556" r="987" b="7929"/>
          <a:stretch/>
        </p:blipFill>
        <p:spPr>
          <a:xfrm>
            <a:off x="438935" y="669925"/>
            <a:ext cx="5181600" cy="18288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DBDFF10-CE37-4825-967D-CB189713CFB6}"/>
              </a:ext>
            </a:extLst>
          </p:cNvPr>
          <p:cNvSpPr/>
          <p:nvPr/>
        </p:nvSpPr>
        <p:spPr>
          <a:xfrm>
            <a:off x="438935" y="2470081"/>
            <a:ext cx="4252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248. Ответ: 200 см = 2 м проволоки 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79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8E60804-BBD0-4CB0-8386-8A3606A4A7E0}"/>
              </a:ext>
            </a:extLst>
          </p:cNvPr>
          <p:cNvSpPr/>
          <p:nvPr/>
        </p:nvSpPr>
        <p:spPr>
          <a:xfrm>
            <a:off x="141288" y="433256"/>
            <a:ext cx="54222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249.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Прямоугольный параллелепипед имеет измерения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21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14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площадь его поверхности. </a:t>
            </a:r>
            <a:endParaRPr lang="ru-RU" sz="14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46D384C-4D7B-418C-AAAB-6430AB76B896}"/>
              </a:ext>
            </a:extLst>
          </p:cNvPr>
          <p:cNvSpPr/>
          <p:nvPr/>
        </p:nvSpPr>
        <p:spPr>
          <a:xfrm>
            <a:off x="36357" y="971865"/>
            <a:ext cx="19811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 прям. пар.</a:t>
            </a:r>
          </a:p>
          <a:p>
            <a:pPr>
              <a:spcBef>
                <a:spcPct val="0"/>
              </a:spcBef>
            </a:pP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 = 12 </a:t>
            </a:r>
            <a:r>
              <a:rPr lang="ru-RU" alt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alt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ru-RU" alt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alt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 = 14 </a:t>
            </a:r>
            <a:r>
              <a:rPr lang="ru-RU" alt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alt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 ? дм</a:t>
            </a:r>
            <a:r>
              <a:rPr lang="ru-RU" alt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3312883-C336-4B22-A51F-760E9F4C1D3D}"/>
                  </a:ext>
                </a:extLst>
              </p:cNvPr>
              <p:cNvSpPr/>
              <p:nvPr/>
            </p:nvSpPr>
            <p:spPr>
              <a:xfrm>
                <a:off x="1841820" y="971865"/>
                <a:ext cx="3581400" cy="1600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dirty="0" smtClean="0">
                        <a:ln w="0"/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600" b="1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b+a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c+b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endParaRPr lang="ru-RU" sz="1600" b="1" dirty="0"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𝟐𝟏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252</a:t>
                </a:r>
                <a14:m>
                  <m:oMath xmlns:m="http://schemas.openxmlformats.org/officeDocument/2006/math">
                    <m:r>
                      <a:rPr lang="ru-RU" sz="16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168</a:t>
                </a:r>
                <a14:m>
                  <m:oMath xmlns:m="http://schemas.openxmlformats.org/officeDocument/2006/math">
                    <m:r>
                      <a:rPr lang="ru-RU" sz="16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294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714 =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1428 (дм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ru-RU" dirty="0"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3312883-C336-4B22-A51F-760E9F4C1D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820" y="971865"/>
                <a:ext cx="3581400" cy="1600438"/>
              </a:xfrm>
              <a:prstGeom prst="rect">
                <a:avLst/>
              </a:prstGeom>
              <a:blipFill>
                <a:blip r:embed="rId3"/>
                <a:stretch>
                  <a:fillRect l="-850" t="-11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686FC04-5246-4213-89FA-41CE73442880}"/>
              </a:ext>
            </a:extLst>
          </p:cNvPr>
          <p:cNvSpPr/>
          <p:nvPr/>
        </p:nvSpPr>
        <p:spPr>
          <a:xfrm>
            <a:off x="1316463" y="2587692"/>
            <a:ext cx="30719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1428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89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FDBF10-1606-4423-B41A-ECE287A79241}"/>
              </a:ext>
            </a:extLst>
          </p:cNvPr>
          <p:cNvSpPr/>
          <p:nvPr/>
        </p:nvSpPr>
        <p:spPr>
          <a:xfrm>
            <a:off x="1588" y="409053"/>
            <a:ext cx="56260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250.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Аквариум имеет форму открытого сверху прямоугольного параллелепипеда. Сколько листов стекла и какого размера необходимо для изготовления данного аквариума ? </a:t>
            </a:r>
            <a:endParaRPr lang="ru-RU" sz="11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A0BC65-7085-403B-91C5-7F9DDE4BA7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65" t="8230" r="43230"/>
          <a:stretch/>
        </p:blipFill>
        <p:spPr>
          <a:xfrm>
            <a:off x="142667" y="1165225"/>
            <a:ext cx="1598820" cy="17526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993B08C-7831-4A9A-A261-28B862A63CB3}"/>
              </a:ext>
            </a:extLst>
          </p:cNvPr>
          <p:cNvSpPr/>
          <p:nvPr/>
        </p:nvSpPr>
        <p:spPr>
          <a:xfrm>
            <a:off x="549270" y="2363827"/>
            <a:ext cx="6912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нижняя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2D99041-7701-49DF-A5AF-265DBCDDCE2E}"/>
              </a:ext>
            </a:extLst>
          </p:cNvPr>
          <p:cNvSpPr/>
          <p:nvPr/>
        </p:nvSpPr>
        <p:spPr>
          <a:xfrm rot="16200000">
            <a:off x="1078967" y="1841470"/>
            <a:ext cx="7405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боковая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163A722-9448-496F-AB22-B2A4A00E532D}"/>
              </a:ext>
            </a:extLst>
          </p:cNvPr>
          <p:cNvSpPr/>
          <p:nvPr/>
        </p:nvSpPr>
        <p:spPr>
          <a:xfrm>
            <a:off x="312151" y="1672193"/>
            <a:ext cx="8322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передняя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20C0AA8-36DC-4E46-AE45-BFD3CE393A02}"/>
              </a:ext>
            </a:extLst>
          </p:cNvPr>
          <p:cNvSpPr/>
          <p:nvPr/>
        </p:nvSpPr>
        <p:spPr>
          <a:xfrm>
            <a:off x="1789471" y="969123"/>
            <a:ext cx="397352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 = 60 см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30 см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50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Сколько листов стекла и каких размеров?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 лист  с размерами 60 см  на 30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листа с размерами 50 см на 60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листа с размерами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см на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см</a:t>
            </a:r>
          </a:p>
          <a:p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38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A0BC65-7085-403B-91C5-7F9DDE4BA7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657" t="756" r="2477"/>
          <a:stretch/>
        </p:blipFill>
        <p:spPr>
          <a:xfrm>
            <a:off x="141288" y="631825"/>
            <a:ext cx="1665288" cy="2166585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C318246-08DA-43E9-8F19-DB7E38680073}"/>
              </a:ext>
            </a:extLst>
          </p:cNvPr>
          <p:cNvSpPr/>
          <p:nvPr/>
        </p:nvSpPr>
        <p:spPr>
          <a:xfrm>
            <a:off x="1845678" y="784313"/>
            <a:ext cx="397352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 = 40 см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30 см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50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Сколько листов стекла и каких размеров?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 лист  с размерами 40 см  на 30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листа с размерами 50 см на 30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листа с размерами 40 см на 50 см</a:t>
            </a:r>
          </a:p>
          <a:p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10EBAAC-782E-4F9A-85ED-2A8A3A89B314}"/>
              </a:ext>
            </a:extLst>
          </p:cNvPr>
          <p:cNvSpPr/>
          <p:nvPr/>
        </p:nvSpPr>
        <p:spPr>
          <a:xfrm>
            <a:off x="597066" y="2079625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нижняя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B19FAA5-C06D-47EC-8637-0FAD710C9100}"/>
              </a:ext>
            </a:extLst>
          </p:cNvPr>
          <p:cNvSpPr/>
          <p:nvPr/>
        </p:nvSpPr>
        <p:spPr>
          <a:xfrm>
            <a:off x="293687" y="1430643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передняя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7534D1E-29F6-4489-B3E9-5A260EAA3DB6}"/>
              </a:ext>
            </a:extLst>
          </p:cNvPr>
          <p:cNvSpPr/>
          <p:nvPr/>
        </p:nvSpPr>
        <p:spPr>
          <a:xfrm rot="16200000">
            <a:off x="1043480" y="1615308"/>
            <a:ext cx="810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боковая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2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A0F0D2B-2C85-4000-BE16-49D264BBF367}"/>
              </a:ext>
            </a:extLst>
          </p:cNvPr>
          <p:cNvSpPr/>
          <p:nvPr/>
        </p:nvSpPr>
        <p:spPr>
          <a:xfrm>
            <a:off x="36357" y="433256"/>
            <a:ext cx="56276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251.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Необходимо раскрасить куб с ребром в 6 см. Какая площадь куба при этом будет раскрашена? </a:t>
            </a:r>
            <a:endParaRPr lang="ru-RU" sz="1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CDF793C-382D-4171-8912-4BE586932E7C}"/>
              </a:ext>
            </a:extLst>
          </p:cNvPr>
          <p:cNvSpPr/>
          <p:nvPr/>
        </p:nvSpPr>
        <p:spPr>
          <a:xfrm>
            <a:off x="156408" y="998616"/>
            <a:ext cx="140775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0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куб</a:t>
            </a:r>
          </a:p>
          <a:p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6 см</a:t>
            </a:r>
          </a:p>
          <a:p>
            <a:r>
              <a:rPr lang="en-US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 - </a:t>
            </a:r>
            <a:r>
              <a:rPr lang="ru-RU" sz="20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? см</a:t>
            </a:r>
            <a:r>
              <a:rPr lang="ru-RU" sz="2000" b="1" baseline="30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07E180-1B9A-44D4-9D7A-E87D56E84995}"/>
                  </a:ext>
                </a:extLst>
              </p:cNvPr>
              <p:cNvSpPr/>
              <p:nvPr/>
            </p:nvSpPr>
            <p:spPr>
              <a:xfrm>
                <a:off x="1741487" y="998616"/>
                <a:ext cx="3172937" cy="163121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ru-RU" sz="20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 :</a:t>
                </a:r>
              </a:p>
              <a:p>
                <a:pPr>
                  <a:defRPr/>
                </a:pPr>
                <a:r>
                  <a:rPr lang="en-US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а = 6</a:t>
                </a:r>
                <a:r>
                  <a:rPr lang="ru-RU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20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2000" b="1" baseline="300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r>
                  <a:rPr lang="en-US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20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20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20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</a:t>
                </a:r>
                <a:r>
                  <a:rPr lang="ru-RU" sz="20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6 = </a:t>
                </a:r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216</a:t>
                </a:r>
                <a:r>
                  <a:rPr lang="ru-RU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altLang="ru-RU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altLang="ru-RU" sz="2000" b="1" baseline="30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RU" sz="20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0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216 с</a:t>
                </a:r>
                <a:r>
                  <a:rPr lang="ru-RU" alt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altLang="ru-RU" sz="20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20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07E180-1B9A-44D4-9D7A-E87D56E849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1487" y="998616"/>
                <a:ext cx="3172937" cy="1631216"/>
              </a:xfrm>
              <a:prstGeom prst="rect">
                <a:avLst/>
              </a:prstGeom>
              <a:blipFill>
                <a:blip r:embed="rId3"/>
                <a:stretch>
                  <a:fillRect l="-2115" t="-1873" b="-63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307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C0911EB-9ABA-445A-805D-BE4E16D24B10}"/>
              </a:ext>
            </a:extLst>
          </p:cNvPr>
          <p:cNvSpPr/>
          <p:nvPr/>
        </p:nvSpPr>
        <p:spPr>
          <a:xfrm>
            <a:off x="37943" y="425541"/>
            <a:ext cx="56659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252. Из скольких кубов состоит фигура на рис.10?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C06FFE-AD1E-41B5-8BDA-AB1A00C065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956" t="9808"/>
          <a:stretch/>
        </p:blipFill>
        <p:spPr>
          <a:xfrm>
            <a:off x="112686" y="921733"/>
            <a:ext cx="2310133" cy="14013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D4C593D-5815-4954-9D8C-866605513713}"/>
                  </a:ext>
                </a:extLst>
              </p:cNvPr>
              <p:cNvSpPr/>
              <p:nvPr/>
            </p:nvSpPr>
            <p:spPr>
              <a:xfrm>
                <a:off x="2632499" y="688185"/>
                <a:ext cx="2790721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нижняя часть –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 = 16 (кубов)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верхняя часть –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2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4 (куба)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всего –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16 + 4 = 20 (кубов)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D4C593D-5815-4954-9D8C-8666055137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499" y="688185"/>
                <a:ext cx="2790721" cy="2031325"/>
              </a:xfrm>
              <a:prstGeom prst="rect">
                <a:avLst/>
              </a:prstGeom>
              <a:blipFill>
                <a:blip r:embed="rId4"/>
                <a:stretch>
                  <a:fillRect l="-1965" t="-1802" b="-39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B53E62E-D6C2-4139-A670-05C5E2B218E7}"/>
              </a:ext>
            </a:extLst>
          </p:cNvPr>
          <p:cNvSpPr/>
          <p:nvPr/>
        </p:nvSpPr>
        <p:spPr>
          <a:xfrm>
            <a:off x="81290" y="2719510"/>
            <a:ext cx="4241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Ответ: фигура состоит из 20 кубов </a:t>
            </a:r>
          </a:p>
        </p:txBody>
      </p:sp>
    </p:spTree>
    <p:extLst>
      <p:ext uri="{BB962C8B-B14F-4D97-AF65-F5344CB8AC3E}">
        <p14:creationId xmlns:p14="http://schemas.microsoft.com/office/powerpoint/2010/main" val="139555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DCD6FCA-37B0-4EAE-B8EC-83C5061D61E7}"/>
              </a:ext>
            </a:extLst>
          </p:cNvPr>
          <p:cNvSpPr/>
          <p:nvPr/>
        </p:nvSpPr>
        <p:spPr>
          <a:xfrm>
            <a:off x="39054" y="433256"/>
            <a:ext cx="548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253.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Цветная бумага имеет измерения 16 см и 6 см. Достаточно ли ее для покрытия куба с ребром в 4 см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2EBACA3-7A53-4298-AE9E-F6DDA22ECD2D}"/>
              </a:ext>
            </a:extLst>
          </p:cNvPr>
          <p:cNvSpPr/>
          <p:nvPr/>
        </p:nvSpPr>
        <p:spPr>
          <a:xfrm>
            <a:off x="141288" y="1012825"/>
            <a:ext cx="22097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куб</a:t>
            </a:r>
          </a:p>
          <a:p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куба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см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Размеры бумаги :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16 см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= 6 c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Хватит ли бумаги?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CEDBC72-336E-4433-AD2C-A8889BB8D87F}"/>
                  </a:ext>
                </a:extLst>
              </p:cNvPr>
              <p:cNvSpPr/>
              <p:nvPr/>
            </p:nvSpPr>
            <p:spPr>
              <a:xfrm>
                <a:off x="2250283" y="988830"/>
                <a:ext cx="3172937" cy="206210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 </a:t>
                </a:r>
                <a:r>
                  <a:rPr lang="ru-RU" sz="16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defRPr/>
                </a:pPr>
                <a:r>
                  <a:rPr lang="ru-RU" sz="16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куба</a:t>
                </a:r>
                <a:r>
                  <a:rPr lang="en-US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а = 6</a:t>
                </a:r>
                <a:r>
                  <a:rPr lang="ru-RU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baseline="300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r>
                  <a:rPr lang="en-US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куба</a:t>
                </a:r>
                <a:r>
                  <a:rPr lang="en-US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6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4</a:t>
                </a:r>
                <a:r>
                  <a:rPr lang="ru-RU" sz="1600" b="1" dirty="0">
                    <a:effectLst/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96</a:t>
                </a:r>
                <a:r>
                  <a:rPr 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alt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altLang="ru-RU" sz="1600" b="1" baseline="30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RU" sz="1600" b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6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бумаги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 </a:t>
                </a:r>
              </a:p>
              <a:p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бумаги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16</a:t>
                </a:r>
                <a:r>
                  <a:rPr 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96 (с</a:t>
                </a:r>
                <a:r>
                  <a:rPr lang="ru-RU" alt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altLang="ru-RU" sz="1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куба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S</a:t>
                </a:r>
                <a:r>
                  <a:rPr lang="ru-RU" sz="16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бумаги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96 (с</a:t>
                </a:r>
                <a:r>
                  <a:rPr lang="ru-RU" alt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altLang="ru-RU" sz="1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alt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ln w="0"/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ln w="0"/>
                    <a:solidFill>
                      <a:srgbClr val="1109B7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бумаги хватит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CEDBC72-336E-4433-AD2C-A8889BB8D8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283" y="988830"/>
                <a:ext cx="3172937" cy="2062103"/>
              </a:xfrm>
              <a:prstGeom prst="rect">
                <a:avLst/>
              </a:prstGeom>
              <a:blipFill>
                <a:blip r:embed="rId3"/>
                <a:stretch>
                  <a:fillRect l="-960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48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E2B700-CE1F-4537-A3BE-939FC11EBB76}"/>
              </a:ext>
            </a:extLst>
          </p:cNvPr>
          <p:cNvSpPr/>
          <p:nvPr/>
        </p:nvSpPr>
        <p:spPr>
          <a:xfrm>
            <a:off x="103187" y="371317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254.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Измерения прямоугольного параллелепипеда равны: а) 6 cм,9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 13 см; б) 8 cм,12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 15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; в) 4 cм,21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 30 см. Найдите площадь его поверхности.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DAF2F56-E8A2-47B2-B75C-C4213F2B6766}"/>
              </a:ext>
            </a:extLst>
          </p:cNvPr>
          <p:cNvSpPr/>
          <p:nvPr/>
        </p:nvSpPr>
        <p:spPr>
          <a:xfrm>
            <a:off x="93948" y="936625"/>
            <a:ext cx="19523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прям. пар.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а) а = 6 см</a:t>
            </a:r>
          </a:p>
          <a:p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 9 см</a:t>
            </a:r>
            <a:endParaRPr lang="en-US" sz="1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с = 13 см</a:t>
            </a:r>
          </a:p>
          <a:p>
            <a:r>
              <a:rPr lang="ru-RU" sz="1200" b="1" dirty="0">
                <a:latin typeface="Arial" panose="020B0604020202020204" pitchFamily="34" charset="0"/>
              </a:rPr>
              <a:t>б) а = 8 см</a:t>
            </a:r>
          </a:p>
          <a:p>
            <a:r>
              <a:rPr lang="en-US" sz="1200" b="1" dirty="0">
                <a:latin typeface="Arial" panose="020B0604020202020204" pitchFamily="34" charset="0"/>
              </a:rPr>
              <a:t>b</a:t>
            </a:r>
            <a:r>
              <a:rPr lang="ru-RU" sz="1200" b="1" dirty="0">
                <a:latin typeface="Arial" panose="020B0604020202020204" pitchFamily="34" charset="0"/>
              </a:rPr>
              <a:t> = 12 см</a:t>
            </a:r>
            <a:endParaRPr lang="en-US" sz="1200" b="1" dirty="0">
              <a:latin typeface="Arial" panose="020B0604020202020204" pitchFamily="34" charset="0"/>
            </a:endParaRPr>
          </a:p>
          <a:p>
            <a:r>
              <a:rPr lang="ru-RU" sz="1200" b="1" dirty="0">
                <a:latin typeface="Arial" panose="020B0604020202020204" pitchFamily="34" charset="0"/>
              </a:rPr>
              <a:t>с = 15 см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в) а = 4 см</a:t>
            </a:r>
          </a:p>
          <a:p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 21 см</a:t>
            </a:r>
            <a:endParaRPr lang="en-US" sz="1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с = 30 см</a:t>
            </a:r>
          </a:p>
          <a:p>
            <a:r>
              <a:rPr lang="en-US" sz="1600" b="1" dirty="0">
                <a:latin typeface="Arial" panose="020B0604020202020204" pitchFamily="34" charset="0"/>
              </a:rPr>
              <a:t>S - </a:t>
            </a:r>
            <a:r>
              <a:rPr lang="ru-RU" sz="1600" b="1" dirty="0">
                <a:latin typeface="Arial" panose="020B0604020202020204" pitchFamily="34" charset="0"/>
              </a:rPr>
              <a:t>?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6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E3C2A5C-DF45-4371-998C-5F59E49FF6ED}"/>
                  </a:ext>
                </a:extLst>
              </p:cNvPr>
              <p:cNvSpPr/>
              <p:nvPr/>
            </p:nvSpPr>
            <p:spPr>
              <a:xfrm>
                <a:off x="1970087" y="941380"/>
                <a:ext cx="4041933" cy="23391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54</a:t>
                </a:r>
                <a14:m>
                  <m:oMath xmlns:m="http://schemas.openxmlformats.org/officeDocument/2006/math"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78 + 117) =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249 = 498 (см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0" dirty="0" smtClean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96</a:t>
                </a:r>
                <a14:m>
                  <m:oMath xmlns:m="http://schemas.openxmlformats.org/officeDocument/2006/math">
                    <m:r>
                      <a:rPr lang="ru-RU" sz="1400" b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120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+ 180) =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396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792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(см</a:t>
                </a:r>
                <a:r>
                  <a:rPr lang="ru-RU" sz="1400" b="1" baseline="30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𝟐𝟏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21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84</a:t>
                </a:r>
                <a14:m>
                  <m:oMath xmlns:m="http://schemas.openxmlformats.org/officeDocument/2006/math">
                    <m:r>
                      <a:rPr lang="ru-RU" sz="1400" b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120 + 630) =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834 = 1668 (см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а)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498 см</a:t>
                </a:r>
                <a:r>
                  <a:rPr lang="ru-RU" sz="1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б)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792 см</a:t>
                </a:r>
                <a:r>
                  <a:rPr lang="ru-RU" sz="1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1668 см</a:t>
                </a:r>
                <a:r>
                  <a:rPr lang="ru-RU" sz="1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E3C2A5C-DF45-4371-998C-5F59E49FF6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087" y="941380"/>
                <a:ext cx="4041933" cy="2339102"/>
              </a:xfrm>
              <a:prstGeom prst="rect">
                <a:avLst/>
              </a:prstGeom>
              <a:blipFill>
                <a:blip r:embed="rId3"/>
                <a:stretch>
                  <a:fillRect l="-754" t="-781" b="-2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0807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25154</TotalTime>
  <Words>925</Words>
  <Application>Microsoft Office PowerPoint</Application>
  <PresentationFormat>Произвольный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2029</cp:revision>
  <cp:lastPrinted>2020-09-30T03:25:16Z</cp:lastPrinted>
  <dcterms:created xsi:type="dcterms:W3CDTF">2020-04-09T07:32:19Z</dcterms:created>
  <dcterms:modified xsi:type="dcterms:W3CDTF">2020-12-11T15:58:13Z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