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3"/>
  </p:notesMasterIdLst>
  <p:handoutMasterIdLst>
    <p:handoutMasterId r:id="rId14"/>
  </p:handoutMasterIdLst>
  <p:sldIdLst>
    <p:sldId id="528" r:id="rId2"/>
    <p:sldId id="1063" r:id="rId3"/>
    <p:sldId id="355" r:id="rId4"/>
    <p:sldId id="1077" r:id="rId5"/>
    <p:sldId id="1068" r:id="rId6"/>
    <p:sldId id="1050" r:id="rId7"/>
    <p:sldId id="1070" r:id="rId8"/>
    <p:sldId id="1071" r:id="rId9"/>
    <p:sldId id="1072" r:id="rId10"/>
    <p:sldId id="1073" r:id="rId11"/>
    <p:sldId id="480" r:id="rId12"/>
  </p:sldIdLst>
  <p:sldSz cx="5768975" cy="3244850"/>
  <p:notesSz cx="9866313" cy="6735763"/>
  <p:custDataLst>
    <p:tags r:id="rId1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A859"/>
    <a:srgbClr val="F0FFFF"/>
    <a:srgbClr val="FFFCFF"/>
    <a:srgbClr val="EFE4F0"/>
    <a:srgbClr val="5FCBEF"/>
    <a:srgbClr val="00C695"/>
    <a:srgbClr val="000000"/>
    <a:srgbClr val="BAD7C3"/>
    <a:srgbClr val="CAC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86372" autoAdjust="0"/>
  </p:normalViewPr>
  <p:slideViewPr>
    <p:cSldViewPr>
      <p:cViewPr varScale="1">
        <p:scale>
          <a:sx n="128" d="100"/>
          <a:sy n="128" d="100"/>
        </p:scale>
        <p:origin x="984" y="108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288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6934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252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E00470FE-5E70-4F00-B86D-10955A2D19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6B4194-AAF7-4400-8F64-AA7C0C72F8EB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150F8E75-C9B3-43D1-8183-DEF53B7EB7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CAB6DFB2-D358-4D3E-BE80-3D57B4CC48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53379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031399FC-889B-4710-9E18-3AD5B8F22B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9BF25A0-634E-4C2E-BAC5-7854983FA434}" type="slidenum">
              <a:rPr lang="ru-RU" altLang="ru-RU" sz="1200" baseline="0" smtClean="0"/>
              <a:pPr/>
              <a:t>4</a:t>
            </a:fld>
            <a:endParaRPr lang="ru-RU" altLang="ru-RU" sz="1200" baseline="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B7A4FCC0-E6C2-4C10-A043-DA97F3522C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D5CE9AA8-3BEE-42F1-A5B5-B6AD1D7D22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altLang="ru-RU"/>
              <a:t> №1</a:t>
            </a:r>
            <a:r>
              <a:rPr lang="en-US" altLang="ru-RU"/>
              <a:t>411</a:t>
            </a:r>
            <a:r>
              <a:rPr lang="ru-RU" altLang="ru-RU"/>
              <a:t>.</a:t>
            </a:r>
            <a:r>
              <a:rPr lang="en-US" altLang="ru-RU"/>
              <a:t> </a:t>
            </a:r>
            <a:r>
              <a:rPr lang="ru-RU" altLang="ru-RU"/>
              <a:t> Математика 5 класс. Н.Я.Виленкин.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3579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7454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1355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4006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370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12.12.2020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12/12/2020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9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34577" y="1280024"/>
            <a:ext cx="3642884" cy="1591455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ПРЯМОУГОЛЬНЫЙ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ПАРАЛЛЕЛЕПИПЕД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И КУБ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67554" y="1698625"/>
            <a:ext cx="304799" cy="10668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5B1F7C0-5D3C-4F00-A524-884A7DE64A56}"/>
              </a:ext>
            </a:extLst>
          </p:cNvPr>
          <p:cNvSpPr/>
          <p:nvPr/>
        </p:nvSpPr>
        <p:spPr>
          <a:xfrm>
            <a:off x="2808287" y="2900239"/>
            <a:ext cx="850490" cy="246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71EBCBC-249D-424E-A56C-4DDBCDD817D2}"/>
              </a:ext>
            </a:extLst>
          </p:cNvPr>
          <p:cNvSpPr/>
          <p:nvPr/>
        </p:nvSpPr>
        <p:spPr>
          <a:xfrm>
            <a:off x="4775747" y="2917825"/>
            <a:ext cx="850490" cy="246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Picture 2" descr="Прямоугольный параллелепипед. Куб - презентация онлайн">
            <a:extLst>
              <a:ext uri="{FF2B5EF4-FFF2-40B4-BE49-F238E27FC236}">
                <a16:creationId xmlns:a16="http://schemas.microsoft.com/office/drawing/2014/main" id="{9003D56C-A80B-4C63-B6C4-0204573F6C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0287" y="1178636"/>
            <a:ext cx="2133599" cy="1692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081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607623C-4D56-4593-9CEE-FA2E2681665C}"/>
              </a:ext>
            </a:extLst>
          </p:cNvPr>
          <p:cNvSpPr/>
          <p:nvPr/>
        </p:nvSpPr>
        <p:spPr>
          <a:xfrm>
            <a:off x="65087" y="418786"/>
            <a:ext cx="5638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246.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На рисунке 7 изображен параллелепипед, изготовленный из кубов с ребром в 3 см. Найдите все измерения параллелепипеда. Сколько кубов понадобилось для его изготовления? </a:t>
            </a:r>
            <a:endParaRPr lang="ru-RU" sz="1400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A75BEEC-B93B-4140-A0C6-55A33B16F29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127" t="2867"/>
          <a:stretch/>
        </p:blipFill>
        <p:spPr>
          <a:xfrm>
            <a:off x="141418" y="1418591"/>
            <a:ext cx="2133469" cy="1346833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C06982C-126A-4245-A476-57DE3D7DBAE0}"/>
              </a:ext>
            </a:extLst>
          </p:cNvPr>
          <p:cNvSpPr/>
          <p:nvPr/>
        </p:nvSpPr>
        <p:spPr>
          <a:xfrm>
            <a:off x="1051699" y="2689225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5DC8DE4-B52E-4248-AB43-EA14B24EFA14}"/>
              </a:ext>
            </a:extLst>
          </p:cNvPr>
          <p:cNvSpPr/>
          <p:nvPr/>
        </p:nvSpPr>
        <p:spPr>
          <a:xfrm>
            <a:off x="1970087" y="2396092"/>
            <a:ext cx="389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B795522-566B-4E81-B9B1-3646645779F8}"/>
              </a:ext>
            </a:extLst>
          </p:cNvPr>
          <p:cNvSpPr/>
          <p:nvPr/>
        </p:nvSpPr>
        <p:spPr>
          <a:xfrm>
            <a:off x="1589087" y="201026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endParaRPr lang="ru-RU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55F3ADF1-523F-488E-A396-84AA1C740E99}"/>
                  </a:ext>
                </a:extLst>
              </p:cNvPr>
              <p:cNvSpPr/>
              <p:nvPr/>
            </p:nvSpPr>
            <p:spPr>
              <a:xfrm>
                <a:off x="2530090" y="1060955"/>
                <a:ext cx="2749086" cy="20621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Дано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: пр. пар. из кубов</a:t>
                </a:r>
              </a:p>
              <a:p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ребро куба = 3см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Найти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: количество кубов</a:t>
                </a:r>
              </a:p>
              <a:p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а - ?  </a:t>
                </a:r>
                <a:r>
                  <a:rPr lang="en-US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b - 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? </a:t>
                </a:r>
                <a:r>
                  <a:rPr lang="en-US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c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- ?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: 16 кубов</a:t>
                </a:r>
              </a:p>
              <a:p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а = 3</a:t>
                </a:r>
                <a:r>
                  <a:rPr lang="en-US" sz="1600" b="1" dirty="0">
                    <a:ln w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4 = 12 (см)</a:t>
                </a:r>
              </a:p>
              <a:p>
                <a:r>
                  <a:rPr lang="en-US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b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= 3</a:t>
                </a:r>
                <a14:m>
                  <m:oMath xmlns:m="http://schemas.openxmlformats.org/officeDocument/2006/math">
                    <m:r>
                      <a:rPr lang="ru-RU" sz="1600" b="1" i="0" dirty="0" smtClean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600" b="1" i="1" dirty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2 = 6 (см)</a:t>
                </a:r>
              </a:p>
              <a:p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с = 3</a:t>
                </a:r>
                <a14:m>
                  <m:oMath xmlns:m="http://schemas.openxmlformats.org/officeDocument/2006/math">
                    <m:r>
                      <a:rPr lang="ru-RU" sz="1600" b="1" dirty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600" b="1" i="1" dirty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2 = 6 (см)</a:t>
                </a: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55F3ADF1-523F-488E-A396-84AA1C740E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0090" y="1060955"/>
                <a:ext cx="2749086" cy="2062103"/>
              </a:xfrm>
              <a:prstGeom prst="rect">
                <a:avLst/>
              </a:prstGeom>
              <a:blipFill>
                <a:blip r:embed="rId4"/>
                <a:stretch>
                  <a:fillRect l="-1109" t="-888" r="-222" b="-2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3440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13AC715-2A74-488A-BB3B-012C3D8355C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91" t="6556" r="987" b="7929"/>
          <a:stretch/>
        </p:blipFill>
        <p:spPr>
          <a:xfrm>
            <a:off x="293687" y="454584"/>
            <a:ext cx="5181600" cy="132024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6B722CA-214D-4558-907E-70CC35C103B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8380" t="13739"/>
          <a:stretch/>
        </p:blipFill>
        <p:spPr>
          <a:xfrm>
            <a:off x="2046287" y="1774825"/>
            <a:ext cx="2057400" cy="1438653"/>
          </a:xfrm>
          <a:prstGeom prst="rect">
            <a:avLst/>
          </a:prstGeom>
        </p:spPr>
      </p:pic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CCB1274E-3BA8-4E49-8A86-48C37C5A590C}"/>
              </a:ext>
            </a:extLst>
          </p:cNvPr>
          <p:cNvSpPr/>
          <p:nvPr/>
        </p:nvSpPr>
        <p:spPr>
          <a:xfrm rot="18699191">
            <a:off x="1684839" y="1680662"/>
            <a:ext cx="875294" cy="48379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2DD7819-5FBA-4154-86BC-1172577D3507}"/>
              </a:ext>
            </a:extLst>
          </p:cNvPr>
          <p:cNvSpPr/>
          <p:nvPr/>
        </p:nvSpPr>
        <p:spPr>
          <a:xfrm>
            <a:off x="217487" y="409053"/>
            <a:ext cx="914400" cy="108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F14C7B7-D705-4B6B-8F50-39F17362DF0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268"/>
          <a:stretch/>
        </p:blipFill>
        <p:spPr>
          <a:xfrm>
            <a:off x="217487" y="446989"/>
            <a:ext cx="5465084" cy="2721326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26266CF-9B34-4FAD-B068-9FB982A0786E}"/>
              </a:ext>
            </a:extLst>
          </p:cNvPr>
          <p:cNvSpPr/>
          <p:nvPr/>
        </p:nvSpPr>
        <p:spPr>
          <a:xfrm>
            <a:off x="141288" y="395321"/>
            <a:ext cx="1371599" cy="108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479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8" name="Rectangle 10">
            <a:extLst>
              <a:ext uri="{FF2B5EF4-FFF2-40B4-BE49-F238E27FC236}">
                <a16:creationId xmlns:a16="http://schemas.microsoft.com/office/drawing/2014/main" id="{D9115029-6E94-42C8-986D-28381D2D4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939" y="2763380"/>
            <a:ext cx="463588" cy="354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43260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703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 </a:t>
            </a:r>
          </a:p>
        </p:txBody>
      </p:sp>
      <p:sp>
        <p:nvSpPr>
          <p:cNvPr id="365619" name="Rectangle 51">
            <a:extLst>
              <a:ext uri="{FF2B5EF4-FFF2-40B4-BE49-F238E27FC236}">
                <a16:creationId xmlns:a16="http://schemas.microsoft.com/office/drawing/2014/main" id="{38FE5A0F-C04B-4517-9072-6FDEA2EAE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6084" y="2782296"/>
            <a:ext cx="450764" cy="354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43260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703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1703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 </a:t>
            </a:r>
          </a:p>
        </p:txBody>
      </p:sp>
      <p:sp>
        <p:nvSpPr>
          <p:cNvPr id="365620" name="Rectangle 52">
            <a:extLst>
              <a:ext uri="{FF2B5EF4-FFF2-40B4-BE49-F238E27FC236}">
                <a16:creationId xmlns:a16="http://schemas.microsoft.com/office/drawing/2014/main" id="{CAFDE3C9-D9BD-435E-AB9C-016131F0B9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2480" y="2345756"/>
            <a:ext cx="341760" cy="354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43260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703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</a:p>
        </p:txBody>
      </p:sp>
      <p:sp>
        <p:nvSpPr>
          <p:cNvPr id="365626" name="Rectangle 58">
            <a:extLst>
              <a:ext uri="{FF2B5EF4-FFF2-40B4-BE49-F238E27FC236}">
                <a16:creationId xmlns:a16="http://schemas.microsoft.com/office/drawing/2014/main" id="{735A0C5E-6902-41E0-BAC4-DC3999C9EB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8626" y="862430"/>
            <a:ext cx="484428" cy="354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43260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703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1703" b="1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703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65621" name="Rectangle 53">
            <a:extLst>
              <a:ext uri="{FF2B5EF4-FFF2-40B4-BE49-F238E27FC236}">
                <a16:creationId xmlns:a16="http://schemas.microsoft.com/office/drawing/2014/main" id="{940AA43A-7DE3-409F-9EF3-8CA41072D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5252" y="869701"/>
            <a:ext cx="423514" cy="354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43260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703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703" b="1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703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5570" name="Freeform 2" descr="Контурные ромбики">
            <a:extLst>
              <a:ext uri="{FF2B5EF4-FFF2-40B4-BE49-F238E27FC236}">
                <a16:creationId xmlns:a16="http://schemas.microsoft.com/office/drawing/2014/main" id="{3F0560C3-6899-4B9A-97FF-F9B8A2F55EDC}"/>
              </a:ext>
            </a:extLst>
          </p:cNvPr>
          <p:cNvSpPr>
            <a:spLocks/>
          </p:cNvSpPr>
          <p:nvPr/>
        </p:nvSpPr>
        <p:spPr bwMode="auto">
          <a:xfrm>
            <a:off x="1238026" y="1255877"/>
            <a:ext cx="366548" cy="1532290"/>
          </a:xfrm>
          <a:custGeom>
            <a:avLst/>
            <a:gdLst>
              <a:gd name="T0" fmla="*/ 0 w 488"/>
              <a:gd name="T1" fmla="*/ 2147483646 h 2040"/>
              <a:gd name="T2" fmla="*/ 2147483646 w 488"/>
              <a:gd name="T3" fmla="*/ 2147483646 h 2040"/>
              <a:gd name="T4" fmla="*/ 2147483646 w 488"/>
              <a:gd name="T5" fmla="*/ 0 h 2040"/>
              <a:gd name="T6" fmla="*/ 0 w 488"/>
              <a:gd name="T7" fmla="*/ 2147483646 h 2040"/>
              <a:gd name="T8" fmla="*/ 0 w 488"/>
              <a:gd name="T9" fmla="*/ 2147483646 h 20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88" h="2040">
                <a:moveTo>
                  <a:pt x="0" y="2040"/>
                </a:moveTo>
                <a:lnTo>
                  <a:pt x="488" y="1536"/>
                </a:lnTo>
                <a:lnTo>
                  <a:pt x="488" y="0"/>
                </a:lnTo>
                <a:lnTo>
                  <a:pt x="0" y="512"/>
                </a:lnTo>
                <a:lnTo>
                  <a:pt x="0" y="2040"/>
                </a:lnTo>
                <a:close/>
              </a:path>
            </a:pathLst>
          </a:custGeom>
          <a:pattFill prst="openDmnd">
            <a:fgClr>
              <a:srgbClr val="CC00CC"/>
            </a:fgClr>
            <a:bgClr>
              <a:schemeClr val="bg1"/>
            </a:bgClr>
          </a:patt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432603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514" baseline="-25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5571" name="Freeform 3" descr="Контурные ромбики">
            <a:extLst>
              <a:ext uri="{FF2B5EF4-FFF2-40B4-BE49-F238E27FC236}">
                <a16:creationId xmlns:a16="http://schemas.microsoft.com/office/drawing/2014/main" id="{BA201A5C-E3DE-4ABE-9082-77680F384292}"/>
              </a:ext>
            </a:extLst>
          </p:cNvPr>
          <p:cNvSpPr>
            <a:spLocks/>
          </p:cNvSpPr>
          <p:nvPr/>
        </p:nvSpPr>
        <p:spPr bwMode="auto">
          <a:xfrm>
            <a:off x="1598565" y="1237850"/>
            <a:ext cx="1123680" cy="1165742"/>
          </a:xfrm>
          <a:custGeom>
            <a:avLst/>
            <a:gdLst>
              <a:gd name="T0" fmla="*/ 0 w 1496"/>
              <a:gd name="T1" fmla="*/ 0 h 1552"/>
              <a:gd name="T2" fmla="*/ 2147483646 w 1496"/>
              <a:gd name="T3" fmla="*/ 2147483646 h 1552"/>
              <a:gd name="T4" fmla="*/ 2147483646 w 1496"/>
              <a:gd name="T5" fmla="*/ 2147483646 h 1552"/>
              <a:gd name="T6" fmla="*/ 0 w 1496"/>
              <a:gd name="T7" fmla="*/ 2147483646 h 1552"/>
              <a:gd name="T8" fmla="*/ 0 w 1496"/>
              <a:gd name="T9" fmla="*/ 0 h 15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96" h="1552">
                <a:moveTo>
                  <a:pt x="0" y="0"/>
                </a:moveTo>
                <a:lnTo>
                  <a:pt x="1496" y="8"/>
                </a:lnTo>
                <a:lnTo>
                  <a:pt x="1496" y="1544"/>
                </a:lnTo>
                <a:lnTo>
                  <a:pt x="0" y="1552"/>
                </a:lnTo>
                <a:lnTo>
                  <a:pt x="0" y="0"/>
                </a:lnTo>
                <a:close/>
              </a:path>
            </a:pathLst>
          </a:custGeom>
          <a:pattFill prst="openDmnd">
            <a:fgClr>
              <a:srgbClr val="FF3300"/>
            </a:fgClr>
            <a:bgClr>
              <a:schemeClr val="bg1"/>
            </a:bgClr>
          </a:patt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432603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514" baseline="-25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365572" name="Group 4">
            <a:extLst>
              <a:ext uri="{FF2B5EF4-FFF2-40B4-BE49-F238E27FC236}">
                <a16:creationId xmlns:a16="http://schemas.microsoft.com/office/drawing/2014/main" id="{0ABF68DE-3AE5-4CEF-8F3C-C67498C5AED8}"/>
              </a:ext>
            </a:extLst>
          </p:cNvPr>
          <p:cNvGrpSpPr>
            <a:grpSpLocks/>
          </p:cNvGrpSpPr>
          <p:nvPr/>
        </p:nvGrpSpPr>
        <p:grpSpPr bwMode="auto">
          <a:xfrm>
            <a:off x="1226009" y="1237851"/>
            <a:ext cx="1526281" cy="1538299"/>
            <a:chOff x="312" y="1896"/>
            <a:chExt cx="2032" cy="2048"/>
          </a:xfrm>
        </p:grpSpPr>
        <p:sp>
          <p:nvSpPr>
            <p:cNvPr id="9290" name="Freeform 5" descr="Контурные ромбики">
              <a:extLst>
                <a:ext uri="{FF2B5EF4-FFF2-40B4-BE49-F238E27FC236}">
                  <a16:creationId xmlns:a16="http://schemas.microsoft.com/office/drawing/2014/main" id="{DF968FED-A217-4CD4-938A-F188BBDA3D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" y="1896"/>
              <a:ext cx="2024" cy="504"/>
            </a:xfrm>
            <a:custGeom>
              <a:avLst/>
              <a:gdLst>
                <a:gd name="T0" fmla="*/ 528 w 2024"/>
                <a:gd name="T1" fmla="*/ 0 h 504"/>
                <a:gd name="T2" fmla="*/ 2024 w 2024"/>
                <a:gd name="T3" fmla="*/ 0 h 504"/>
                <a:gd name="T4" fmla="*/ 1480 w 2024"/>
                <a:gd name="T5" fmla="*/ 504 h 504"/>
                <a:gd name="T6" fmla="*/ 0 w 2024"/>
                <a:gd name="T7" fmla="*/ 504 h 504"/>
                <a:gd name="T8" fmla="*/ 528 w 2024"/>
                <a:gd name="T9" fmla="*/ 0 h 50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24" h="504">
                  <a:moveTo>
                    <a:pt x="528" y="0"/>
                  </a:moveTo>
                  <a:lnTo>
                    <a:pt x="2024" y="0"/>
                  </a:lnTo>
                  <a:lnTo>
                    <a:pt x="1480" y="504"/>
                  </a:lnTo>
                  <a:lnTo>
                    <a:pt x="0" y="504"/>
                  </a:lnTo>
                  <a:lnTo>
                    <a:pt x="528" y="0"/>
                  </a:lnTo>
                  <a:close/>
                </a:path>
              </a:pathLst>
            </a:custGeom>
            <a:pattFill prst="openDmnd">
              <a:fgClr>
                <a:srgbClr val="0099FF"/>
              </a:fgClr>
              <a:bgClr>
                <a:schemeClr val="bg1"/>
              </a:bgClr>
            </a:patt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3260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514" baseline="-25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291" name="Freeform 6" descr="Контурные ромбики">
              <a:extLst>
                <a:ext uri="{FF2B5EF4-FFF2-40B4-BE49-F238E27FC236}">
                  <a16:creationId xmlns:a16="http://schemas.microsoft.com/office/drawing/2014/main" id="{D4459605-8EC0-4904-852B-E28B3B0C067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" y="3440"/>
              <a:ext cx="2024" cy="504"/>
            </a:xfrm>
            <a:custGeom>
              <a:avLst/>
              <a:gdLst>
                <a:gd name="T0" fmla="*/ 528 w 2024"/>
                <a:gd name="T1" fmla="*/ 0 h 504"/>
                <a:gd name="T2" fmla="*/ 2024 w 2024"/>
                <a:gd name="T3" fmla="*/ 0 h 504"/>
                <a:gd name="T4" fmla="*/ 1480 w 2024"/>
                <a:gd name="T5" fmla="*/ 504 h 504"/>
                <a:gd name="T6" fmla="*/ 0 w 2024"/>
                <a:gd name="T7" fmla="*/ 504 h 504"/>
                <a:gd name="T8" fmla="*/ 528 w 2024"/>
                <a:gd name="T9" fmla="*/ 0 h 50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24" h="504">
                  <a:moveTo>
                    <a:pt x="528" y="0"/>
                  </a:moveTo>
                  <a:lnTo>
                    <a:pt x="2024" y="0"/>
                  </a:lnTo>
                  <a:lnTo>
                    <a:pt x="1480" y="504"/>
                  </a:lnTo>
                  <a:lnTo>
                    <a:pt x="0" y="504"/>
                  </a:lnTo>
                  <a:lnTo>
                    <a:pt x="528" y="0"/>
                  </a:lnTo>
                  <a:close/>
                </a:path>
              </a:pathLst>
            </a:custGeom>
            <a:pattFill prst="openDmnd">
              <a:fgClr>
                <a:srgbClr val="0099FF"/>
              </a:fgClr>
              <a:bgClr>
                <a:schemeClr val="bg1"/>
              </a:bgClr>
            </a:patt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3260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514" baseline="-25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9226" name="AutoShape 7">
            <a:extLst>
              <a:ext uri="{FF2B5EF4-FFF2-40B4-BE49-F238E27FC236}">
                <a16:creationId xmlns:a16="http://schemas.microsoft.com/office/drawing/2014/main" id="{3CF3ED4C-62C4-4056-9BE3-A9A65495B0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2017" y="1243860"/>
            <a:ext cx="1496236" cy="1538299"/>
          </a:xfrm>
          <a:prstGeom prst="cube">
            <a:avLst>
              <a:gd name="adj" fmla="val 25000"/>
            </a:avLst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2603" fontAlgn="base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514" baseline="-25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7" name="Line 8">
            <a:extLst>
              <a:ext uri="{FF2B5EF4-FFF2-40B4-BE49-F238E27FC236}">
                <a16:creationId xmlns:a16="http://schemas.microsoft.com/office/drawing/2014/main" id="{58CC05C0-554F-4AED-8AD4-82B9768060E9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4574" y="1237850"/>
            <a:ext cx="0" cy="1141706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432603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514" baseline="-25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8" name="Freeform 9">
            <a:extLst>
              <a:ext uri="{FF2B5EF4-FFF2-40B4-BE49-F238E27FC236}">
                <a16:creationId xmlns:a16="http://schemas.microsoft.com/office/drawing/2014/main" id="{6766C791-0BC2-4067-BA4A-91E59F270E23}"/>
              </a:ext>
            </a:extLst>
          </p:cNvPr>
          <p:cNvSpPr>
            <a:spLocks/>
          </p:cNvSpPr>
          <p:nvPr/>
        </p:nvSpPr>
        <p:spPr bwMode="auto">
          <a:xfrm>
            <a:off x="1238027" y="2403594"/>
            <a:ext cx="1490227" cy="372557"/>
          </a:xfrm>
          <a:custGeom>
            <a:avLst/>
            <a:gdLst>
              <a:gd name="T0" fmla="*/ 2147483646 w 1984"/>
              <a:gd name="T1" fmla="*/ 2147483646 h 496"/>
              <a:gd name="T2" fmla="*/ 2147483646 w 1984"/>
              <a:gd name="T3" fmla="*/ 0 h 496"/>
              <a:gd name="T4" fmla="*/ 0 w 1984"/>
              <a:gd name="T5" fmla="*/ 2147483646 h 4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84" h="496">
                <a:moveTo>
                  <a:pt x="1984" y="8"/>
                </a:moveTo>
                <a:lnTo>
                  <a:pt x="496" y="0"/>
                </a:lnTo>
                <a:lnTo>
                  <a:pt x="0" y="496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432603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514" baseline="-25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5580" name="Text Box 12">
            <a:extLst>
              <a:ext uri="{FF2B5EF4-FFF2-40B4-BE49-F238E27FC236}">
                <a16:creationId xmlns:a16="http://schemas.microsoft.com/office/drawing/2014/main" id="{7E6A5E23-2269-49F0-9C83-5FBA664A9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1990" y="896548"/>
            <a:ext cx="2132571" cy="296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43260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325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Вершины</a:t>
            </a:r>
            <a:r>
              <a:rPr lang="en-US" sz="1325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ru-RU" sz="1325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</a:t>
            </a:r>
            <a:r>
              <a:rPr lang="en-US" sz="1325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25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точки- 8</a:t>
            </a:r>
          </a:p>
        </p:txBody>
      </p:sp>
      <p:sp>
        <p:nvSpPr>
          <p:cNvPr id="365581" name="Freeform 13" descr="Контурные ромбики">
            <a:extLst>
              <a:ext uri="{FF2B5EF4-FFF2-40B4-BE49-F238E27FC236}">
                <a16:creationId xmlns:a16="http://schemas.microsoft.com/office/drawing/2014/main" id="{F900A777-71AA-4AFE-A22F-83282000F597}"/>
              </a:ext>
            </a:extLst>
          </p:cNvPr>
          <p:cNvSpPr>
            <a:spLocks/>
          </p:cNvSpPr>
          <p:nvPr/>
        </p:nvSpPr>
        <p:spPr bwMode="auto">
          <a:xfrm>
            <a:off x="2361706" y="1243859"/>
            <a:ext cx="366548" cy="1532290"/>
          </a:xfrm>
          <a:custGeom>
            <a:avLst/>
            <a:gdLst>
              <a:gd name="T0" fmla="*/ 0 w 488"/>
              <a:gd name="T1" fmla="*/ 2147483646 h 2040"/>
              <a:gd name="T2" fmla="*/ 2147483646 w 488"/>
              <a:gd name="T3" fmla="*/ 2147483646 h 2040"/>
              <a:gd name="T4" fmla="*/ 2147483646 w 488"/>
              <a:gd name="T5" fmla="*/ 0 h 2040"/>
              <a:gd name="T6" fmla="*/ 0 w 488"/>
              <a:gd name="T7" fmla="*/ 2147483646 h 2040"/>
              <a:gd name="T8" fmla="*/ 0 w 488"/>
              <a:gd name="T9" fmla="*/ 2147483646 h 20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88" h="2040">
                <a:moveTo>
                  <a:pt x="0" y="2040"/>
                </a:moveTo>
                <a:lnTo>
                  <a:pt x="488" y="1536"/>
                </a:lnTo>
                <a:lnTo>
                  <a:pt x="488" y="0"/>
                </a:lnTo>
                <a:lnTo>
                  <a:pt x="0" y="512"/>
                </a:lnTo>
                <a:lnTo>
                  <a:pt x="0" y="2040"/>
                </a:lnTo>
                <a:close/>
              </a:path>
            </a:pathLst>
          </a:custGeom>
          <a:pattFill prst="openDmnd">
            <a:fgClr>
              <a:srgbClr val="CC00CC"/>
            </a:fgClr>
            <a:bgClr>
              <a:schemeClr val="bg1"/>
            </a:bgClr>
          </a:patt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432603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514" baseline="-25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5583" name="Text Box 15">
            <a:extLst>
              <a:ext uri="{FF2B5EF4-FFF2-40B4-BE49-F238E27FC236}">
                <a16:creationId xmlns:a16="http://schemas.microsoft.com/office/drawing/2014/main" id="{37B9C382-4385-49DA-A813-21DCD223F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7331" y="1270933"/>
            <a:ext cx="2897781" cy="5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43260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325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 –это прямоугольники- 6</a:t>
            </a:r>
          </a:p>
          <a:p>
            <a:pPr defTabSz="43260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325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Противоположные грани равны</a:t>
            </a:r>
          </a:p>
        </p:txBody>
      </p:sp>
      <p:sp>
        <p:nvSpPr>
          <p:cNvPr id="365586" name="Text Box 18">
            <a:extLst>
              <a:ext uri="{FF2B5EF4-FFF2-40B4-BE49-F238E27FC236}">
                <a16:creationId xmlns:a16="http://schemas.microsoft.com/office/drawing/2014/main" id="{52D5486F-3BE6-49DE-A8F5-A65D7BB346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0000" y="1872149"/>
            <a:ext cx="2205989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43260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Ребра –это отрезки -12</a:t>
            </a:r>
          </a:p>
          <a:p>
            <a:pPr defTabSz="43260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- длина</a:t>
            </a:r>
          </a:p>
          <a:p>
            <a:pPr defTabSz="43260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ширина</a:t>
            </a:r>
          </a:p>
          <a:p>
            <a:pPr defTabSz="43260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- высота</a:t>
            </a:r>
          </a:p>
        </p:txBody>
      </p:sp>
      <p:grpSp>
        <p:nvGrpSpPr>
          <p:cNvPr id="365627" name="Group 59">
            <a:extLst>
              <a:ext uri="{FF2B5EF4-FFF2-40B4-BE49-F238E27FC236}">
                <a16:creationId xmlns:a16="http://schemas.microsoft.com/office/drawing/2014/main" id="{218B8071-CB3F-424E-A8A0-108DE59A6A65}"/>
              </a:ext>
            </a:extLst>
          </p:cNvPr>
          <p:cNvGrpSpPr>
            <a:grpSpLocks/>
          </p:cNvGrpSpPr>
          <p:nvPr/>
        </p:nvGrpSpPr>
        <p:grpSpPr bwMode="auto">
          <a:xfrm>
            <a:off x="1183945" y="1195787"/>
            <a:ext cx="1592380" cy="1616416"/>
            <a:chOff x="272" y="1592"/>
            <a:chExt cx="2120" cy="2152"/>
          </a:xfrm>
        </p:grpSpPr>
        <p:sp>
          <p:nvSpPr>
            <p:cNvPr id="9282" name="Oval 43">
              <a:extLst>
                <a:ext uri="{FF2B5EF4-FFF2-40B4-BE49-F238E27FC236}">
                  <a16:creationId xmlns:a16="http://schemas.microsoft.com/office/drawing/2014/main" id="{AC7930B7-4A84-4D19-AF69-36D43C2BF2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4" y="3640"/>
              <a:ext cx="96" cy="104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2603" fontAlgn="base">
                <a:spcBef>
                  <a:spcPct val="0"/>
                </a:spcBef>
                <a:spcAft>
                  <a:spcPct val="0"/>
                </a:spcAft>
                <a:buNone/>
              </a:pPr>
              <a:endParaRPr lang="ru-RU" altLang="ru-RU" sz="1514" baseline="-25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283" name="Oval 44">
              <a:extLst>
                <a:ext uri="{FF2B5EF4-FFF2-40B4-BE49-F238E27FC236}">
                  <a16:creationId xmlns:a16="http://schemas.microsoft.com/office/drawing/2014/main" id="{BEB5B593-57DC-43B7-AC83-DD8893C075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3136"/>
              <a:ext cx="96" cy="104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2603" fontAlgn="base">
                <a:spcBef>
                  <a:spcPct val="0"/>
                </a:spcBef>
                <a:spcAft>
                  <a:spcPct val="0"/>
                </a:spcAft>
                <a:buNone/>
              </a:pPr>
              <a:endParaRPr lang="ru-RU" altLang="ru-RU" sz="1514" baseline="-25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284" name="Oval 45">
              <a:extLst>
                <a:ext uri="{FF2B5EF4-FFF2-40B4-BE49-F238E27FC236}">
                  <a16:creationId xmlns:a16="http://schemas.microsoft.com/office/drawing/2014/main" id="{2986DB10-1DD2-43D3-B9E0-53129DA8E4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2" y="1592"/>
              <a:ext cx="96" cy="104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2603" fontAlgn="base">
                <a:spcBef>
                  <a:spcPct val="0"/>
                </a:spcBef>
                <a:spcAft>
                  <a:spcPct val="0"/>
                </a:spcAft>
                <a:buNone/>
              </a:pPr>
              <a:endParaRPr lang="ru-RU" altLang="ru-RU" sz="1514" baseline="-25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285" name="Oval 46">
              <a:extLst>
                <a:ext uri="{FF2B5EF4-FFF2-40B4-BE49-F238E27FC236}">
                  <a16:creationId xmlns:a16="http://schemas.microsoft.com/office/drawing/2014/main" id="{405CABA3-CD39-483C-8B0E-7AEC4B3951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2" y="2088"/>
              <a:ext cx="96" cy="104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2603" fontAlgn="base">
                <a:spcBef>
                  <a:spcPct val="0"/>
                </a:spcBef>
                <a:spcAft>
                  <a:spcPct val="0"/>
                </a:spcAft>
                <a:buNone/>
              </a:pPr>
              <a:endParaRPr lang="ru-RU" altLang="ru-RU" sz="1514" baseline="-25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286" name="Oval 47">
              <a:extLst>
                <a:ext uri="{FF2B5EF4-FFF2-40B4-BE49-F238E27FC236}">
                  <a16:creationId xmlns:a16="http://schemas.microsoft.com/office/drawing/2014/main" id="{ACEBC02B-22C0-42D6-A3D1-33AD98CD35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1592"/>
              <a:ext cx="96" cy="104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2603" fontAlgn="base">
                <a:spcBef>
                  <a:spcPct val="0"/>
                </a:spcBef>
                <a:spcAft>
                  <a:spcPct val="0"/>
                </a:spcAft>
                <a:buNone/>
              </a:pPr>
              <a:endParaRPr lang="ru-RU" altLang="ru-RU" sz="1514" baseline="-25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287" name="Oval 48">
              <a:extLst>
                <a:ext uri="{FF2B5EF4-FFF2-40B4-BE49-F238E27FC236}">
                  <a16:creationId xmlns:a16="http://schemas.microsoft.com/office/drawing/2014/main" id="{1E8FC235-AC9C-46B0-B481-08EA338474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2096"/>
              <a:ext cx="96" cy="104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2603" fontAlgn="base">
                <a:spcBef>
                  <a:spcPct val="0"/>
                </a:spcBef>
                <a:spcAft>
                  <a:spcPct val="0"/>
                </a:spcAft>
                <a:buNone/>
              </a:pPr>
              <a:endParaRPr lang="ru-RU" altLang="ru-RU" sz="1514" baseline="-25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288" name="Oval 49">
              <a:extLst>
                <a:ext uri="{FF2B5EF4-FFF2-40B4-BE49-F238E27FC236}">
                  <a16:creationId xmlns:a16="http://schemas.microsoft.com/office/drawing/2014/main" id="{98BC8CD4-0807-49EE-8D2B-CA40183B6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3136"/>
              <a:ext cx="96" cy="104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2603" fontAlgn="base">
                <a:spcBef>
                  <a:spcPct val="0"/>
                </a:spcBef>
                <a:spcAft>
                  <a:spcPct val="0"/>
                </a:spcAft>
                <a:buNone/>
              </a:pPr>
              <a:endParaRPr lang="ru-RU" altLang="ru-RU" sz="1514" baseline="-25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289" name="Oval 50">
              <a:extLst>
                <a:ext uri="{FF2B5EF4-FFF2-40B4-BE49-F238E27FC236}">
                  <a16:creationId xmlns:a16="http://schemas.microsoft.com/office/drawing/2014/main" id="{74BC824C-C4E9-4B93-8B5B-E2FF33A57C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3640"/>
              <a:ext cx="96" cy="104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2603" fontAlgn="base">
                <a:spcBef>
                  <a:spcPct val="0"/>
                </a:spcBef>
                <a:spcAft>
                  <a:spcPct val="0"/>
                </a:spcAft>
                <a:buNone/>
              </a:pPr>
              <a:endParaRPr lang="ru-RU" altLang="ru-RU" sz="1514" baseline="-25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365623" name="Rectangle 55">
            <a:extLst>
              <a:ext uri="{FF2B5EF4-FFF2-40B4-BE49-F238E27FC236}">
                <a16:creationId xmlns:a16="http://schemas.microsoft.com/office/drawing/2014/main" id="{F8088AA2-F325-48E5-96A8-0C11E3022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462" y="1536183"/>
            <a:ext cx="532518" cy="354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43260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703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703" b="1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703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703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65624" name="Rectangle 56">
            <a:extLst>
              <a:ext uri="{FF2B5EF4-FFF2-40B4-BE49-F238E27FC236}">
                <a16:creationId xmlns:a16="http://schemas.microsoft.com/office/drawing/2014/main" id="{ADE58CE6-F6A2-416C-ABCD-391C2D29F3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9742" y="2117415"/>
            <a:ext cx="450764" cy="354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43260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703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1703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 </a:t>
            </a:r>
          </a:p>
        </p:txBody>
      </p:sp>
      <p:sp>
        <p:nvSpPr>
          <p:cNvPr id="365582" name="Freeform 14" descr="Контурные ромбики">
            <a:extLst>
              <a:ext uri="{FF2B5EF4-FFF2-40B4-BE49-F238E27FC236}">
                <a16:creationId xmlns:a16="http://schemas.microsoft.com/office/drawing/2014/main" id="{02319551-B39A-409D-8841-4255A282F057}"/>
              </a:ext>
            </a:extLst>
          </p:cNvPr>
          <p:cNvSpPr>
            <a:spLocks/>
          </p:cNvSpPr>
          <p:nvPr/>
        </p:nvSpPr>
        <p:spPr bwMode="auto">
          <a:xfrm>
            <a:off x="1248936" y="1613031"/>
            <a:ext cx="1108657" cy="1153724"/>
          </a:xfrm>
          <a:custGeom>
            <a:avLst/>
            <a:gdLst>
              <a:gd name="T0" fmla="*/ 2147483646 w 1476"/>
              <a:gd name="T1" fmla="*/ 0 h 1536"/>
              <a:gd name="T2" fmla="*/ 2147483646 w 1476"/>
              <a:gd name="T3" fmla="*/ 0 h 1536"/>
              <a:gd name="T4" fmla="*/ 2147483646 w 1476"/>
              <a:gd name="T5" fmla="*/ 2147483646 h 1536"/>
              <a:gd name="T6" fmla="*/ 0 w 1476"/>
              <a:gd name="T7" fmla="*/ 2147483646 h 1536"/>
              <a:gd name="T8" fmla="*/ 2147483646 w 1476"/>
              <a:gd name="T9" fmla="*/ 0 h 15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76" h="1536">
                <a:moveTo>
                  <a:pt x="4" y="0"/>
                </a:moveTo>
                <a:lnTo>
                  <a:pt x="1472" y="0"/>
                </a:lnTo>
                <a:lnTo>
                  <a:pt x="1476" y="1528"/>
                </a:lnTo>
                <a:lnTo>
                  <a:pt x="0" y="1536"/>
                </a:lnTo>
                <a:lnTo>
                  <a:pt x="4" y="0"/>
                </a:lnTo>
                <a:close/>
              </a:path>
            </a:pathLst>
          </a:custGeom>
          <a:pattFill prst="openDmnd">
            <a:fgClr>
              <a:srgbClr val="FF3300"/>
            </a:fgClr>
            <a:bgClr>
              <a:schemeClr val="bg1"/>
            </a:bgClr>
          </a:patt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432603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514" baseline="-25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365605" name="Group 37">
            <a:extLst>
              <a:ext uri="{FF2B5EF4-FFF2-40B4-BE49-F238E27FC236}">
                <a16:creationId xmlns:a16="http://schemas.microsoft.com/office/drawing/2014/main" id="{5BB819FF-7891-44B8-9FE1-08C06C7FA7DB}"/>
              </a:ext>
            </a:extLst>
          </p:cNvPr>
          <p:cNvGrpSpPr>
            <a:grpSpLocks/>
          </p:cNvGrpSpPr>
          <p:nvPr/>
        </p:nvGrpSpPr>
        <p:grpSpPr bwMode="auto">
          <a:xfrm>
            <a:off x="1228186" y="1288099"/>
            <a:ext cx="1514263" cy="1550317"/>
            <a:chOff x="320" y="1904"/>
            <a:chExt cx="2016" cy="2064"/>
          </a:xfrm>
        </p:grpSpPr>
        <p:sp>
          <p:nvSpPr>
            <p:cNvPr id="9278" name="Line 38">
              <a:extLst>
                <a:ext uri="{FF2B5EF4-FFF2-40B4-BE49-F238E27FC236}">
                  <a16:creationId xmlns:a16="http://schemas.microsoft.com/office/drawing/2014/main" id="{9DEF2248-EECF-421D-B60A-F8D4AFFE3C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28" y="1904"/>
              <a:ext cx="8" cy="1552"/>
            </a:xfrm>
            <a:prstGeom prst="line">
              <a:avLst/>
            </a:prstGeom>
            <a:noFill/>
            <a:ln w="57150">
              <a:solidFill>
                <a:srgbClr val="0099FF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3260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514" baseline="-25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279" name="Line 39">
              <a:extLst>
                <a:ext uri="{FF2B5EF4-FFF2-40B4-BE49-F238E27FC236}">
                  <a16:creationId xmlns:a16="http://schemas.microsoft.com/office/drawing/2014/main" id="{41AD37DB-5B6E-4E30-8664-D400E1FD4E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32" y="2352"/>
              <a:ext cx="8" cy="1552"/>
            </a:xfrm>
            <a:prstGeom prst="line">
              <a:avLst/>
            </a:prstGeom>
            <a:noFill/>
            <a:ln w="57150">
              <a:solidFill>
                <a:srgbClr val="0099FF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3260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514" baseline="-25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280" name="Line 40">
              <a:extLst>
                <a:ext uri="{FF2B5EF4-FFF2-40B4-BE49-F238E27FC236}">
                  <a16:creationId xmlns:a16="http://schemas.microsoft.com/office/drawing/2014/main" id="{80B6EB16-E269-4023-AC42-1413FA4B01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0" y="2416"/>
              <a:ext cx="8" cy="1552"/>
            </a:xfrm>
            <a:prstGeom prst="line">
              <a:avLst/>
            </a:prstGeom>
            <a:noFill/>
            <a:ln w="57150">
              <a:solidFill>
                <a:srgbClr val="0099FF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3260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514" baseline="-25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281" name="Line 41">
              <a:extLst>
                <a:ext uri="{FF2B5EF4-FFF2-40B4-BE49-F238E27FC236}">
                  <a16:creationId xmlns:a16="http://schemas.microsoft.com/office/drawing/2014/main" id="{8A84AE12-EAB9-46F7-BA09-B9749030AD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2" y="1904"/>
              <a:ext cx="8" cy="1552"/>
            </a:xfrm>
            <a:prstGeom prst="line">
              <a:avLst/>
            </a:prstGeom>
            <a:noFill/>
            <a:ln w="57150">
              <a:solidFill>
                <a:srgbClr val="0099FF"/>
              </a:solidFill>
              <a:prstDash val="dash"/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3260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514" baseline="-25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65600" name="Group 32">
            <a:extLst>
              <a:ext uri="{FF2B5EF4-FFF2-40B4-BE49-F238E27FC236}">
                <a16:creationId xmlns:a16="http://schemas.microsoft.com/office/drawing/2014/main" id="{EF4EACD1-5596-468E-AAFF-AFA2562206FF}"/>
              </a:ext>
            </a:extLst>
          </p:cNvPr>
          <p:cNvGrpSpPr>
            <a:grpSpLocks/>
          </p:cNvGrpSpPr>
          <p:nvPr/>
        </p:nvGrpSpPr>
        <p:grpSpPr bwMode="auto">
          <a:xfrm>
            <a:off x="1220000" y="1237851"/>
            <a:ext cx="1538299" cy="1550317"/>
            <a:chOff x="304" y="1880"/>
            <a:chExt cx="2048" cy="2064"/>
          </a:xfrm>
        </p:grpSpPr>
        <p:sp>
          <p:nvSpPr>
            <p:cNvPr id="9274" name="Line 33">
              <a:extLst>
                <a:ext uri="{FF2B5EF4-FFF2-40B4-BE49-F238E27FC236}">
                  <a16:creationId xmlns:a16="http://schemas.microsoft.com/office/drawing/2014/main" id="{8E4CE23B-7AE9-4F7A-AA09-92A374788A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48" y="3424"/>
              <a:ext cx="504" cy="496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3260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514" baseline="-25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275" name="Line 34">
              <a:extLst>
                <a:ext uri="{FF2B5EF4-FFF2-40B4-BE49-F238E27FC236}">
                  <a16:creationId xmlns:a16="http://schemas.microsoft.com/office/drawing/2014/main" id="{5995C78D-C0EE-4862-BBC2-43FAF2634D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32" y="1880"/>
              <a:ext cx="504" cy="496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3260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514" baseline="-25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276" name="Line 35">
              <a:extLst>
                <a:ext uri="{FF2B5EF4-FFF2-40B4-BE49-F238E27FC236}">
                  <a16:creationId xmlns:a16="http://schemas.microsoft.com/office/drawing/2014/main" id="{3994515A-0D5C-45B3-8DD8-32B8A100A4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6" y="1880"/>
              <a:ext cx="504" cy="496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3260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514" baseline="-25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277" name="Line 36">
              <a:extLst>
                <a:ext uri="{FF2B5EF4-FFF2-40B4-BE49-F238E27FC236}">
                  <a16:creationId xmlns:a16="http://schemas.microsoft.com/office/drawing/2014/main" id="{14B85CDF-5437-4ABA-89E0-5A4CB7DD52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" y="3448"/>
              <a:ext cx="504" cy="496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prstDash val="dash"/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3260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514" baseline="-25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365622" name="Rectangle 54">
            <a:extLst>
              <a:ext uri="{FF2B5EF4-FFF2-40B4-BE49-F238E27FC236}">
                <a16:creationId xmlns:a16="http://schemas.microsoft.com/office/drawing/2014/main" id="{EE70B318-76E9-41EA-B147-C52469184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7648" y="1598389"/>
            <a:ext cx="545342" cy="354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43260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703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1703" b="1" i="1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703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pSp>
        <p:nvGrpSpPr>
          <p:cNvPr id="365593" name="Group 25">
            <a:extLst>
              <a:ext uri="{FF2B5EF4-FFF2-40B4-BE49-F238E27FC236}">
                <a16:creationId xmlns:a16="http://schemas.microsoft.com/office/drawing/2014/main" id="{7D2EE5BA-168B-4F29-B9E4-B111ECA0665C}"/>
              </a:ext>
            </a:extLst>
          </p:cNvPr>
          <p:cNvGrpSpPr>
            <a:grpSpLocks/>
          </p:cNvGrpSpPr>
          <p:nvPr/>
        </p:nvGrpSpPr>
        <p:grpSpPr bwMode="auto">
          <a:xfrm>
            <a:off x="1260166" y="1254242"/>
            <a:ext cx="1508254" cy="1550317"/>
            <a:chOff x="328" y="1880"/>
            <a:chExt cx="2008" cy="2064"/>
          </a:xfrm>
        </p:grpSpPr>
        <p:sp>
          <p:nvSpPr>
            <p:cNvPr id="9270" name="Line 26">
              <a:extLst>
                <a:ext uri="{FF2B5EF4-FFF2-40B4-BE49-F238E27FC236}">
                  <a16:creationId xmlns:a16="http://schemas.microsoft.com/office/drawing/2014/main" id="{85DDF55E-A5AF-4930-9A36-FC7FF16E72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" y="3936"/>
              <a:ext cx="1504" cy="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3260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514" baseline="-25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271" name="Line 27">
              <a:extLst>
                <a:ext uri="{FF2B5EF4-FFF2-40B4-BE49-F238E27FC236}">
                  <a16:creationId xmlns:a16="http://schemas.microsoft.com/office/drawing/2014/main" id="{B5D5C3D1-D727-4B19-9912-E0392E8EFB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32" y="1880"/>
              <a:ext cx="1504" cy="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3260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514" baseline="-25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272" name="Line 28">
              <a:extLst>
                <a:ext uri="{FF2B5EF4-FFF2-40B4-BE49-F238E27FC236}">
                  <a16:creationId xmlns:a16="http://schemas.microsoft.com/office/drawing/2014/main" id="{EA6C57B3-4D6C-40B6-BC7E-46AAB4E200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2" y="2392"/>
              <a:ext cx="1504" cy="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3260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514" baseline="-25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273" name="Line 29">
              <a:extLst>
                <a:ext uri="{FF2B5EF4-FFF2-40B4-BE49-F238E27FC236}">
                  <a16:creationId xmlns:a16="http://schemas.microsoft.com/office/drawing/2014/main" id="{E30AD22A-49D1-46EC-93D4-F17869BAB1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32" y="3432"/>
              <a:ext cx="1504" cy="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prstDash val="dash"/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3260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514" baseline="-25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1E13298-6CF1-49AB-BEFD-FE223124908B}"/>
              </a:ext>
            </a:extLst>
          </p:cNvPr>
          <p:cNvSpPr/>
          <p:nvPr/>
        </p:nvSpPr>
        <p:spPr>
          <a:xfrm>
            <a:off x="220547" y="436973"/>
            <a:ext cx="532562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Прямоугольный параллелепипед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166B59A-D6B9-414A-B97D-8A97F8000620}"/>
              </a:ext>
            </a:extLst>
          </p:cNvPr>
          <p:cNvSpPr/>
          <p:nvPr/>
        </p:nvSpPr>
        <p:spPr>
          <a:xfrm>
            <a:off x="1548700" y="2667749"/>
            <a:ext cx="32733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id="{EF80491F-2116-4503-A479-A9835284593E}"/>
              </a:ext>
            </a:extLst>
          </p:cNvPr>
          <p:cNvSpPr/>
          <p:nvPr/>
        </p:nvSpPr>
        <p:spPr>
          <a:xfrm>
            <a:off x="2486753" y="2509840"/>
            <a:ext cx="305249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1600" b="1" dirty="0">
              <a:ln w="0"/>
              <a:solidFill>
                <a:srgbClr val="1109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1B8AEB98-C903-4B15-BFA3-3FB6A734DD2C}"/>
              </a:ext>
            </a:extLst>
          </p:cNvPr>
          <p:cNvSpPr/>
          <p:nvPr/>
        </p:nvSpPr>
        <p:spPr>
          <a:xfrm>
            <a:off x="2312030" y="1798776"/>
            <a:ext cx="32733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</a:p>
        </p:txBody>
      </p:sp>
      <p:sp>
        <p:nvSpPr>
          <p:cNvPr id="51" name="object 2">
            <a:extLst>
              <a:ext uri="{FF2B5EF4-FFF2-40B4-BE49-F238E27FC236}">
                <a16:creationId xmlns:a16="http://schemas.microsoft.com/office/drawing/2014/main" id="{F53741D3-63CD-41DC-9B32-BA45BC1C4635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52" name="Заголовок 2">
            <a:extLst>
              <a:ext uri="{FF2B5EF4-FFF2-40B4-BE49-F238E27FC236}">
                <a16:creationId xmlns:a16="http://schemas.microsoft.com/office/drawing/2014/main" id="{83A0F951-CAB7-4392-9538-A73A39EC4126}"/>
              </a:ext>
            </a:extLst>
          </p:cNvPr>
          <p:cNvSpPr txBox="1">
            <a:spLocks/>
          </p:cNvSpPr>
          <p:nvPr/>
        </p:nvSpPr>
        <p:spPr>
          <a:xfrm>
            <a:off x="141288" y="22225"/>
            <a:ext cx="5281932" cy="386828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216301" rtl="0" eaLnBrk="1" latinLnBrk="0" hangingPunct="1">
              <a:spcBef>
                <a:spcPct val="0"/>
              </a:spcBef>
              <a:buNone/>
              <a:defRPr sz="1703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53" name="Правая фигурная скобка 52">
            <a:extLst>
              <a:ext uri="{FF2B5EF4-FFF2-40B4-BE49-F238E27FC236}">
                <a16:creationId xmlns:a16="http://schemas.microsoft.com/office/drawing/2014/main" id="{24DB338E-5C5F-4550-A6B8-11BA271A95F1}"/>
              </a:ext>
            </a:extLst>
          </p:cNvPr>
          <p:cNvSpPr/>
          <p:nvPr/>
        </p:nvSpPr>
        <p:spPr>
          <a:xfrm>
            <a:off x="4120137" y="2142077"/>
            <a:ext cx="217722" cy="706317"/>
          </a:xfrm>
          <a:prstGeom prst="righ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>
            <a:extLst>
              <a:ext uri="{FF2B5EF4-FFF2-40B4-BE49-F238E27FC236}">
                <a16:creationId xmlns:a16="http://schemas.microsoft.com/office/drawing/2014/main" id="{778AEF06-4CF2-46B2-869A-55C5E6971482}"/>
              </a:ext>
            </a:extLst>
          </p:cNvPr>
          <p:cNvSpPr/>
          <p:nvPr/>
        </p:nvSpPr>
        <p:spPr>
          <a:xfrm>
            <a:off x="4286221" y="2207473"/>
            <a:ext cx="15495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Измерения</a:t>
            </a:r>
          </a:p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прямоугольного</a:t>
            </a:r>
          </a:p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параллелепипеда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981127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6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5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5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5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56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56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56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56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56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56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56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56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65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65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65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65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65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655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65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65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65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5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3655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65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3656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3655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5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365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5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65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3655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5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1000"/>
                                        <p:tgtEl>
                                          <p:spTgt spid="365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3656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5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1000"/>
                                        <p:tgtEl>
                                          <p:spTgt spid="36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5580" grpId="0"/>
      <p:bldP spid="365583" grpId="0"/>
      <p:bldP spid="365586" grpId="0"/>
      <p:bldP spid="53" grpId="0" animBg="1"/>
      <p:bldP spid="5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Freeform 2" descr="Контурные ромбики">
            <a:extLst>
              <a:ext uri="{FF2B5EF4-FFF2-40B4-BE49-F238E27FC236}">
                <a16:creationId xmlns:a16="http://schemas.microsoft.com/office/drawing/2014/main" id="{45254FB7-348A-4326-936E-6245555F54A3}"/>
              </a:ext>
            </a:extLst>
          </p:cNvPr>
          <p:cNvSpPr>
            <a:spLocks/>
          </p:cNvSpPr>
          <p:nvPr/>
        </p:nvSpPr>
        <p:spPr bwMode="auto">
          <a:xfrm>
            <a:off x="979640" y="1424129"/>
            <a:ext cx="366548" cy="1532290"/>
          </a:xfrm>
          <a:custGeom>
            <a:avLst/>
            <a:gdLst>
              <a:gd name="T0" fmla="*/ 0 w 488"/>
              <a:gd name="T1" fmla="*/ 2147483646 h 2040"/>
              <a:gd name="T2" fmla="*/ 2147483646 w 488"/>
              <a:gd name="T3" fmla="*/ 2147483646 h 2040"/>
              <a:gd name="T4" fmla="*/ 2147483646 w 488"/>
              <a:gd name="T5" fmla="*/ 0 h 2040"/>
              <a:gd name="T6" fmla="*/ 0 w 488"/>
              <a:gd name="T7" fmla="*/ 2147483646 h 2040"/>
              <a:gd name="T8" fmla="*/ 0 w 488"/>
              <a:gd name="T9" fmla="*/ 2147483646 h 20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88" h="2040">
                <a:moveTo>
                  <a:pt x="0" y="2040"/>
                </a:moveTo>
                <a:lnTo>
                  <a:pt x="488" y="1536"/>
                </a:lnTo>
                <a:lnTo>
                  <a:pt x="488" y="0"/>
                </a:lnTo>
                <a:lnTo>
                  <a:pt x="0" y="512"/>
                </a:lnTo>
                <a:lnTo>
                  <a:pt x="0" y="2040"/>
                </a:lnTo>
                <a:close/>
              </a:path>
            </a:pathLst>
          </a:custGeom>
          <a:pattFill prst="openDmnd">
            <a:fgClr>
              <a:srgbClr val="CC00CC"/>
            </a:fgClr>
            <a:bgClr>
              <a:schemeClr val="bg1"/>
            </a:bgClr>
          </a:patt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363523" name="Freeform 3" descr="Контурные ромбики">
            <a:extLst>
              <a:ext uri="{FF2B5EF4-FFF2-40B4-BE49-F238E27FC236}">
                <a16:creationId xmlns:a16="http://schemas.microsoft.com/office/drawing/2014/main" id="{FC831949-5A6F-4C04-941B-BB58DC9E72E8}"/>
              </a:ext>
            </a:extLst>
          </p:cNvPr>
          <p:cNvSpPr>
            <a:spLocks/>
          </p:cNvSpPr>
          <p:nvPr/>
        </p:nvSpPr>
        <p:spPr bwMode="auto">
          <a:xfrm>
            <a:off x="1340179" y="1424129"/>
            <a:ext cx="1700542" cy="1165742"/>
          </a:xfrm>
          <a:custGeom>
            <a:avLst/>
            <a:gdLst>
              <a:gd name="T0" fmla="*/ 0 w 1496"/>
              <a:gd name="T1" fmla="*/ 0 h 1552"/>
              <a:gd name="T2" fmla="*/ 2147483646 w 1496"/>
              <a:gd name="T3" fmla="*/ 2147483646 h 1552"/>
              <a:gd name="T4" fmla="*/ 2147483646 w 1496"/>
              <a:gd name="T5" fmla="*/ 2147483646 h 1552"/>
              <a:gd name="T6" fmla="*/ 0 w 1496"/>
              <a:gd name="T7" fmla="*/ 2147483646 h 1552"/>
              <a:gd name="T8" fmla="*/ 0 w 1496"/>
              <a:gd name="T9" fmla="*/ 0 h 15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96" h="1552">
                <a:moveTo>
                  <a:pt x="0" y="0"/>
                </a:moveTo>
                <a:lnTo>
                  <a:pt x="1496" y="8"/>
                </a:lnTo>
                <a:lnTo>
                  <a:pt x="1496" y="1544"/>
                </a:lnTo>
                <a:lnTo>
                  <a:pt x="0" y="1552"/>
                </a:lnTo>
                <a:lnTo>
                  <a:pt x="0" y="0"/>
                </a:lnTo>
                <a:close/>
              </a:path>
            </a:pathLst>
          </a:custGeom>
          <a:pattFill prst="openDmnd">
            <a:fgClr>
              <a:srgbClr val="FF3300"/>
            </a:fgClr>
            <a:bgClr>
              <a:schemeClr val="bg1"/>
            </a:bgClr>
          </a:patt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grpSp>
        <p:nvGrpSpPr>
          <p:cNvPr id="363562" name="Group 42">
            <a:extLst>
              <a:ext uri="{FF2B5EF4-FFF2-40B4-BE49-F238E27FC236}">
                <a16:creationId xmlns:a16="http://schemas.microsoft.com/office/drawing/2014/main" id="{CE10B3D6-3784-4CC7-8413-AF216112EAFA}"/>
              </a:ext>
            </a:extLst>
          </p:cNvPr>
          <p:cNvGrpSpPr>
            <a:grpSpLocks/>
          </p:cNvGrpSpPr>
          <p:nvPr/>
        </p:nvGrpSpPr>
        <p:grpSpPr bwMode="auto">
          <a:xfrm>
            <a:off x="961613" y="1424129"/>
            <a:ext cx="2061081" cy="1532290"/>
            <a:chOff x="320" y="1896"/>
            <a:chExt cx="2744" cy="2040"/>
          </a:xfrm>
        </p:grpSpPr>
        <p:sp>
          <p:nvSpPr>
            <p:cNvPr id="17455" name="Freeform 5" descr="Контурные ромбики">
              <a:extLst>
                <a:ext uri="{FF2B5EF4-FFF2-40B4-BE49-F238E27FC236}">
                  <a16:creationId xmlns:a16="http://schemas.microsoft.com/office/drawing/2014/main" id="{47E82B8C-9F0B-4198-AA94-276F2CC10F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" y="1896"/>
              <a:ext cx="2733" cy="504"/>
            </a:xfrm>
            <a:custGeom>
              <a:avLst/>
              <a:gdLst>
                <a:gd name="T0" fmla="*/ 501 w 2733"/>
                <a:gd name="T1" fmla="*/ 0 h 504"/>
                <a:gd name="T2" fmla="*/ 2733 w 2733"/>
                <a:gd name="T3" fmla="*/ 8 h 504"/>
                <a:gd name="T4" fmla="*/ 2221 w 2733"/>
                <a:gd name="T5" fmla="*/ 496 h 504"/>
                <a:gd name="T6" fmla="*/ 0 w 2733"/>
                <a:gd name="T7" fmla="*/ 504 h 504"/>
                <a:gd name="T8" fmla="*/ 501 w 2733"/>
                <a:gd name="T9" fmla="*/ 0 h 50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33" h="504">
                  <a:moveTo>
                    <a:pt x="501" y="0"/>
                  </a:moveTo>
                  <a:lnTo>
                    <a:pt x="2733" y="8"/>
                  </a:lnTo>
                  <a:lnTo>
                    <a:pt x="2221" y="496"/>
                  </a:lnTo>
                  <a:lnTo>
                    <a:pt x="0" y="504"/>
                  </a:lnTo>
                  <a:lnTo>
                    <a:pt x="501" y="0"/>
                  </a:lnTo>
                  <a:close/>
                </a:path>
              </a:pathLst>
            </a:custGeom>
            <a:pattFill prst="openDmnd">
              <a:fgClr>
                <a:srgbClr val="0099FF"/>
              </a:fgClr>
              <a:bgClr>
                <a:schemeClr val="bg1"/>
              </a:bgClr>
            </a:patt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7456" name="Freeform 6" descr="Контурные ромбики">
              <a:extLst>
                <a:ext uri="{FF2B5EF4-FFF2-40B4-BE49-F238E27FC236}">
                  <a16:creationId xmlns:a16="http://schemas.microsoft.com/office/drawing/2014/main" id="{5E06314A-C5B2-4E66-B52C-3973D97150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" y="3424"/>
              <a:ext cx="2728" cy="512"/>
            </a:xfrm>
            <a:custGeom>
              <a:avLst/>
              <a:gdLst>
                <a:gd name="T0" fmla="*/ 520 w 2728"/>
                <a:gd name="T1" fmla="*/ 16 h 512"/>
                <a:gd name="T2" fmla="*/ 2728 w 2728"/>
                <a:gd name="T3" fmla="*/ 0 h 512"/>
                <a:gd name="T4" fmla="*/ 2256 w 2728"/>
                <a:gd name="T5" fmla="*/ 512 h 512"/>
                <a:gd name="T6" fmla="*/ 0 w 2728"/>
                <a:gd name="T7" fmla="*/ 496 h 512"/>
                <a:gd name="T8" fmla="*/ 520 w 2728"/>
                <a:gd name="T9" fmla="*/ 16 h 5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28" h="512">
                  <a:moveTo>
                    <a:pt x="520" y="16"/>
                  </a:moveTo>
                  <a:lnTo>
                    <a:pt x="2728" y="0"/>
                  </a:lnTo>
                  <a:lnTo>
                    <a:pt x="2256" y="512"/>
                  </a:lnTo>
                  <a:lnTo>
                    <a:pt x="0" y="496"/>
                  </a:lnTo>
                  <a:lnTo>
                    <a:pt x="520" y="16"/>
                  </a:lnTo>
                  <a:close/>
                </a:path>
              </a:pathLst>
            </a:custGeom>
            <a:pattFill prst="openDmnd">
              <a:fgClr>
                <a:srgbClr val="0099FF"/>
              </a:fgClr>
              <a:bgClr>
                <a:schemeClr val="bg1"/>
              </a:bgClr>
            </a:patt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sp>
        <p:nvSpPr>
          <p:cNvPr id="17413" name="AutoShape 7">
            <a:extLst>
              <a:ext uri="{FF2B5EF4-FFF2-40B4-BE49-F238E27FC236}">
                <a16:creationId xmlns:a16="http://schemas.microsoft.com/office/drawing/2014/main" id="{2913047C-3D79-4D62-8541-F42A7F9B5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631" y="1424129"/>
            <a:ext cx="2061081" cy="1538299"/>
          </a:xfrm>
          <a:prstGeom prst="cube">
            <a:avLst>
              <a:gd name="adj" fmla="val 25000"/>
            </a:avLst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17414" name="Line 8">
            <a:extLst>
              <a:ext uri="{FF2B5EF4-FFF2-40B4-BE49-F238E27FC236}">
                <a16:creationId xmlns:a16="http://schemas.microsoft.com/office/drawing/2014/main" id="{57DE3A14-0F71-48E5-8CF1-B461203CC8CE}"/>
              </a:ext>
            </a:extLst>
          </p:cNvPr>
          <p:cNvSpPr>
            <a:spLocks noChangeShapeType="1"/>
          </p:cNvSpPr>
          <p:nvPr/>
        </p:nvSpPr>
        <p:spPr bwMode="auto">
          <a:xfrm>
            <a:off x="1346188" y="1418120"/>
            <a:ext cx="0" cy="1141706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17415" name="Freeform 9">
            <a:extLst>
              <a:ext uri="{FF2B5EF4-FFF2-40B4-BE49-F238E27FC236}">
                <a16:creationId xmlns:a16="http://schemas.microsoft.com/office/drawing/2014/main" id="{1107CFA0-15CB-4B93-BA89-BBC9B6B8064E}"/>
              </a:ext>
            </a:extLst>
          </p:cNvPr>
          <p:cNvSpPr>
            <a:spLocks/>
          </p:cNvSpPr>
          <p:nvPr/>
        </p:nvSpPr>
        <p:spPr bwMode="auto">
          <a:xfrm>
            <a:off x="979640" y="2583862"/>
            <a:ext cx="2055072" cy="372557"/>
          </a:xfrm>
          <a:custGeom>
            <a:avLst/>
            <a:gdLst>
              <a:gd name="T0" fmla="*/ 2147483646 w 2736"/>
              <a:gd name="T1" fmla="*/ 0 h 496"/>
              <a:gd name="T2" fmla="*/ 2147483646 w 2736"/>
              <a:gd name="T3" fmla="*/ 0 h 496"/>
              <a:gd name="T4" fmla="*/ 0 w 2736"/>
              <a:gd name="T5" fmla="*/ 2147483646 h 4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36" h="496">
                <a:moveTo>
                  <a:pt x="2736" y="0"/>
                </a:moveTo>
                <a:lnTo>
                  <a:pt x="496" y="0"/>
                </a:lnTo>
                <a:lnTo>
                  <a:pt x="0" y="496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17416" name="Rectangle 10">
            <a:extLst>
              <a:ext uri="{FF2B5EF4-FFF2-40B4-BE49-F238E27FC236}">
                <a16:creationId xmlns:a16="http://schemas.microsoft.com/office/drawing/2014/main" id="{DE3A65D2-C309-4FD8-BBD0-F40F619B59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5034" y="2906094"/>
            <a:ext cx="428322" cy="383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892" b="1" i="1">
                <a:solidFill>
                  <a:schemeClr val="tx2"/>
                </a:solidFill>
                <a:latin typeface="Times New Roman" panose="02020603050405020304" pitchFamily="18" charset="0"/>
              </a:rPr>
              <a:t>a</a:t>
            </a:r>
            <a:r>
              <a:rPr lang="ru-RU" altLang="ru-RU" sz="1892" b="1">
                <a:latin typeface="Times New Roman" panose="02020603050405020304" pitchFamily="18" charset="0"/>
              </a:rPr>
              <a:t>  </a:t>
            </a:r>
          </a:p>
        </p:txBody>
      </p:sp>
      <p:sp>
        <p:nvSpPr>
          <p:cNvPr id="17417" name="Rectangle 11">
            <a:extLst>
              <a:ext uri="{FF2B5EF4-FFF2-40B4-BE49-F238E27FC236}">
                <a16:creationId xmlns:a16="http://schemas.microsoft.com/office/drawing/2014/main" id="{8CAC7C7F-7F19-4729-8368-03919409C7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1233" y="1736138"/>
            <a:ext cx="352982" cy="383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892" b="1" dirty="0">
                <a:solidFill>
                  <a:schemeClr val="tx2"/>
                </a:solidFill>
                <a:latin typeface="Times New Roman" panose="02020603050405020304" pitchFamily="18" charset="0"/>
              </a:rPr>
              <a:t>c</a:t>
            </a:r>
            <a:r>
              <a:rPr lang="ru-RU" altLang="ru-RU" sz="1892" b="1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63533" name="Freeform 13" descr="Контурные ромбики">
            <a:extLst>
              <a:ext uri="{FF2B5EF4-FFF2-40B4-BE49-F238E27FC236}">
                <a16:creationId xmlns:a16="http://schemas.microsoft.com/office/drawing/2014/main" id="{4E5135ED-D748-4097-A9A7-4AA1F01026A9}"/>
              </a:ext>
            </a:extLst>
          </p:cNvPr>
          <p:cNvSpPr>
            <a:spLocks/>
          </p:cNvSpPr>
          <p:nvPr/>
        </p:nvSpPr>
        <p:spPr bwMode="auto">
          <a:xfrm>
            <a:off x="2656146" y="1430138"/>
            <a:ext cx="366548" cy="1532290"/>
          </a:xfrm>
          <a:custGeom>
            <a:avLst/>
            <a:gdLst>
              <a:gd name="T0" fmla="*/ 0 w 488"/>
              <a:gd name="T1" fmla="*/ 2147483646 h 2040"/>
              <a:gd name="T2" fmla="*/ 2147483646 w 488"/>
              <a:gd name="T3" fmla="*/ 2147483646 h 2040"/>
              <a:gd name="T4" fmla="*/ 2147483646 w 488"/>
              <a:gd name="T5" fmla="*/ 0 h 2040"/>
              <a:gd name="T6" fmla="*/ 0 w 488"/>
              <a:gd name="T7" fmla="*/ 2147483646 h 2040"/>
              <a:gd name="T8" fmla="*/ 0 w 488"/>
              <a:gd name="T9" fmla="*/ 2147483646 h 20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88" h="2040">
                <a:moveTo>
                  <a:pt x="0" y="2040"/>
                </a:moveTo>
                <a:lnTo>
                  <a:pt x="488" y="1536"/>
                </a:lnTo>
                <a:lnTo>
                  <a:pt x="488" y="0"/>
                </a:lnTo>
                <a:lnTo>
                  <a:pt x="0" y="512"/>
                </a:lnTo>
                <a:lnTo>
                  <a:pt x="0" y="2040"/>
                </a:lnTo>
                <a:close/>
              </a:path>
            </a:pathLst>
          </a:custGeom>
          <a:pattFill prst="openDmnd">
            <a:fgClr>
              <a:srgbClr val="CC00CC"/>
            </a:fgClr>
            <a:bgClr>
              <a:schemeClr val="bg1"/>
            </a:bgClr>
          </a:patt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363534" name="Freeform 14" descr="Контурные ромбики">
            <a:extLst>
              <a:ext uri="{FF2B5EF4-FFF2-40B4-BE49-F238E27FC236}">
                <a16:creationId xmlns:a16="http://schemas.microsoft.com/office/drawing/2014/main" id="{D3EEA9BB-9B04-4499-903D-EBDAD0C50038}"/>
              </a:ext>
            </a:extLst>
          </p:cNvPr>
          <p:cNvSpPr>
            <a:spLocks/>
          </p:cNvSpPr>
          <p:nvPr/>
        </p:nvSpPr>
        <p:spPr bwMode="auto">
          <a:xfrm>
            <a:off x="973631" y="1817717"/>
            <a:ext cx="1673501" cy="1141706"/>
          </a:xfrm>
          <a:custGeom>
            <a:avLst/>
            <a:gdLst>
              <a:gd name="T0" fmla="*/ 2147483646 w 1476"/>
              <a:gd name="T1" fmla="*/ 0 h 1536"/>
              <a:gd name="T2" fmla="*/ 2147483646 w 1476"/>
              <a:gd name="T3" fmla="*/ 0 h 1536"/>
              <a:gd name="T4" fmla="*/ 2147483646 w 1476"/>
              <a:gd name="T5" fmla="*/ 2147483646 h 1536"/>
              <a:gd name="T6" fmla="*/ 0 w 1476"/>
              <a:gd name="T7" fmla="*/ 2147483646 h 1536"/>
              <a:gd name="T8" fmla="*/ 2147483646 w 1476"/>
              <a:gd name="T9" fmla="*/ 0 h 15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76" h="1536">
                <a:moveTo>
                  <a:pt x="4" y="0"/>
                </a:moveTo>
                <a:lnTo>
                  <a:pt x="1472" y="0"/>
                </a:lnTo>
                <a:lnTo>
                  <a:pt x="1476" y="1528"/>
                </a:lnTo>
                <a:lnTo>
                  <a:pt x="0" y="1536"/>
                </a:lnTo>
                <a:lnTo>
                  <a:pt x="4" y="0"/>
                </a:lnTo>
                <a:close/>
              </a:path>
            </a:pathLst>
          </a:custGeom>
          <a:pattFill prst="openDmnd">
            <a:fgClr>
              <a:srgbClr val="FF3300"/>
            </a:fgClr>
            <a:bgClr>
              <a:schemeClr val="bg1"/>
            </a:bgClr>
          </a:patt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363535" name="Text Box 15">
            <a:extLst>
              <a:ext uri="{FF2B5EF4-FFF2-40B4-BE49-F238E27FC236}">
                <a16:creationId xmlns:a16="http://schemas.microsoft.com/office/drawing/2014/main" id="{E0EC013D-E821-4131-8710-3157B5698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537" y="533806"/>
            <a:ext cx="979755" cy="412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82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S=2ab</a:t>
            </a:r>
            <a:endParaRPr lang="ru-RU" sz="2082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3536" name="Text Box 16">
            <a:extLst>
              <a:ext uri="{FF2B5EF4-FFF2-40B4-BE49-F238E27FC236}">
                <a16:creationId xmlns:a16="http://schemas.microsoft.com/office/drawing/2014/main" id="{6B5F3CD2-FE9B-426A-BAAF-C0B56D95DA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683" y="972704"/>
            <a:ext cx="2077813" cy="412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82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S=2(</a:t>
            </a:r>
            <a:r>
              <a:rPr lang="en-US" sz="2082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ab+ac+bc</a:t>
            </a:r>
            <a:r>
              <a:rPr lang="en-US" sz="2082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082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3537" name="Text Box 17">
            <a:extLst>
              <a:ext uri="{FF2B5EF4-FFF2-40B4-BE49-F238E27FC236}">
                <a16:creationId xmlns:a16="http://schemas.microsoft.com/office/drawing/2014/main" id="{23AE7C33-0811-4315-A748-859FFEEFE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4275" y="1934141"/>
            <a:ext cx="1590500" cy="412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82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L=4(</a:t>
            </a:r>
            <a:r>
              <a:rPr lang="en-US" sz="2082" b="1" dirty="0" err="1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a+b+c</a:t>
            </a:r>
            <a:r>
              <a:rPr lang="en-US" sz="2082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082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3538" name="Text Box 18">
            <a:extLst>
              <a:ext uri="{FF2B5EF4-FFF2-40B4-BE49-F238E27FC236}">
                <a16:creationId xmlns:a16="http://schemas.microsoft.com/office/drawing/2014/main" id="{344E5345-A447-41AC-8128-CD36C8E35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6204" y="1513513"/>
            <a:ext cx="801823" cy="412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82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L=4a</a:t>
            </a:r>
            <a:endParaRPr lang="ru-RU" sz="2082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24" name="Rectangle 19">
            <a:extLst>
              <a:ext uri="{FF2B5EF4-FFF2-40B4-BE49-F238E27FC236}">
                <a16:creationId xmlns:a16="http://schemas.microsoft.com/office/drawing/2014/main" id="{72D95873-65A2-4A5A-A9A2-01D01FFC3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6931" y="2696531"/>
            <a:ext cx="441146" cy="383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892" b="1">
                <a:solidFill>
                  <a:schemeClr val="tx2"/>
                </a:solidFill>
                <a:latin typeface="Times New Roman" panose="02020603050405020304" pitchFamily="18" charset="0"/>
              </a:rPr>
              <a:t>b</a:t>
            </a:r>
            <a:r>
              <a:rPr lang="ru-RU" altLang="ru-RU" sz="1892" b="1">
                <a:latin typeface="Times New Roman" panose="02020603050405020304" pitchFamily="18" charset="0"/>
              </a:rPr>
              <a:t>  </a:t>
            </a:r>
          </a:p>
        </p:txBody>
      </p:sp>
      <p:sp>
        <p:nvSpPr>
          <p:cNvPr id="363541" name="Text Box 21">
            <a:extLst>
              <a:ext uri="{FF2B5EF4-FFF2-40B4-BE49-F238E27FC236}">
                <a16:creationId xmlns:a16="http://schemas.microsoft.com/office/drawing/2014/main" id="{CF992C75-B221-4FB0-B3A9-06CDD14A5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6992" y="573053"/>
            <a:ext cx="13301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14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Площадь</a:t>
            </a:r>
          </a:p>
          <a:p>
            <a:pPr eaLnBrk="1" hangingPunct="1">
              <a:defRPr/>
            </a:pPr>
            <a:r>
              <a:rPr lang="ru-RU" sz="14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поверхности</a:t>
            </a:r>
          </a:p>
        </p:txBody>
      </p:sp>
      <p:sp>
        <p:nvSpPr>
          <p:cNvPr id="363542" name="Text Box 22">
            <a:extLst>
              <a:ext uri="{FF2B5EF4-FFF2-40B4-BE49-F238E27FC236}">
                <a16:creationId xmlns:a16="http://schemas.microsoft.com/office/drawing/2014/main" id="{48E4B0D3-4BD9-4444-AF12-DAF365F33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9073" y="1244611"/>
            <a:ext cx="234916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1325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Сумма длин всех ребер</a:t>
            </a:r>
            <a:endParaRPr lang="ru-RU" sz="1325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3543" name="Text Box 23">
            <a:extLst>
              <a:ext uri="{FF2B5EF4-FFF2-40B4-BE49-F238E27FC236}">
                <a16:creationId xmlns:a16="http://schemas.microsoft.com/office/drawing/2014/main" id="{4F2E2993-FF73-4E45-941B-B88906015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7973" y="522842"/>
            <a:ext cx="801823" cy="412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082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2082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2bc</a:t>
            </a:r>
            <a:endParaRPr lang="ru-RU" sz="2082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3544" name="Text Box 24">
            <a:extLst>
              <a:ext uri="{FF2B5EF4-FFF2-40B4-BE49-F238E27FC236}">
                <a16:creationId xmlns:a16="http://schemas.microsoft.com/office/drawing/2014/main" id="{1316C1D0-8A30-4423-9270-58D5376FF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6632" y="520816"/>
            <a:ext cx="787395" cy="412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82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+2ac</a:t>
            </a:r>
            <a:endParaRPr lang="ru-RU" sz="2082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63565" name="Group 45">
            <a:extLst>
              <a:ext uri="{FF2B5EF4-FFF2-40B4-BE49-F238E27FC236}">
                <a16:creationId xmlns:a16="http://schemas.microsoft.com/office/drawing/2014/main" id="{57DA3A09-C37E-4FCF-AF7C-C4586D36987D}"/>
              </a:ext>
            </a:extLst>
          </p:cNvPr>
          <p:cNvGrpSpPr>
            <a:grpSpLocks/>
          </p:cNvGrpSpPr>
          <p:nvPr/>
        </p:nvGrpSpPr>
        <p:grpSpPr bwMode="auto">
          <a:xfrm>
            <a:off x="973631" y="1430137"/>
            <a:ext cx="2037045" cy="1521024"/>
            <a:chOff x="336" y="1904"/>
            <a:chExt cx="2712" cy="2025"/>
          </a:xfrm>
        </p:grpSpPr>
        <p:sp>
          <p:nvSpPr>
            <p:cNvPr id="17451" name="Freeform 26">
              <a:extLst>
                <a:ext uri="{FF2B5EF4-FFF2-40B4-BE49-F238E27FC236}">
                  <a16:creationId xmlns:a16="http://schemas.microsoft.com/office/drawing/2014/main" id="{802D2A92-4A1C-4D4E-A0D7-53F68ED14FD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" y="3928"/>
              <a:ext cx="2224" cy="1"/>
            </a:xfrm>
            <a:custGeom>
              <a:avLst/>
              <a:gdLst>
                <a:gd name="T0" fmla="*/ 0 w 2224"/>
                <a:gd name="T1" fmla="*/ 0 h 1"/>
                <a:gd name="T2" fmla="*/ 2224 w 2224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24" h="1">
                  <a:moveTo>
                    <a:pt x="0" y="0"/>
                  </a:moveTo>
                  <a:lnTo>
                    <a:pt x="2224" y="0"/>
                  </a:lnTo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7452" name="Freeform 27">
              <a:extLst>
                <a:ext uri="{FF2B5EF4-FFF2-40B4-BE49-F238E27FC236}">
                  <a16:creationId xmlns:a16="http://schemas.microsoft.com/office/drawing/2014/main" id="{ABA16D5D-A44C-42C1-8D93-7D0650F267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32" y="1904"/>
              <a:ext cx="2216" cy="1"/>
            </a:xfrm>
            <a:custGeom>
              <a:avLst/>
              <a:gdLst>
                <a:gd name="T0" fmla="*/ 0 w 2216"/>
                <a:gd name="T1" fmla="*/ 0 h 1"/>
                <a:gd name="T2" fmla="*/ 2216 w 2216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16" h="1">
                  <a:moveTo>
                    <a:pt x="0" y="0"/>
                  </a:moveTo>
                  <a:lnTo>
                    <a:pt x="2216" y="0"/>
                  </a:lnTo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7453" name="Freeform 28">
              <a:extLst>
                <a:ext uri="{FF2B5EF4-FFF2-40B4-BE49-F238E27FC236}">
                  <a16:creationId xmlns:a16="http://schemas.microsoft.com/office/drawing/2014/main" id="{9CC76856-92A3-4D3C-A6CC-DD562FEB06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" y="2400"/>
              <a:ext cx="2224" cy="8"/>
            </a:xfrm>
            <a:custGeom>
              <a:avLst/>
              <a:gdLst>
                <a:gd name="T0" fmla="*/ 0 w 2224"/>
                <a:gd name="T1" fmla="*/ 8 h 8"/>
                <a:gd name="T2" fmla="*/ 2224 w 2224"/>
                <a:gd name="T3" fmla="*/ 0 h 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24" h="8">
                  <a:moveTo>
                    <a:pt x="0" y="8"/>
                  </a:moveTo>
                  <a:lnTo>
                    <a:pt x="2224" y="0"/>
                  </a:lnTo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7454" name="Freeform 29">
              <a:extLst>
                <a:ext uri="{FF2B5EF4-FFF2-40B4-BE49-F238E27FC236}">
                  <a16:creationId xmlns:a16="http://schemas.microsoft.com/office/drawing/2014/main" id="{75971BA8-95D5-485E-9A6C-E30859323F3B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" y="3432"/>
              <a:ext cx="2200" cy="16"/>
            </a:xfrm>
            <a:custGeom>
              <a:avLst/>
              <a:gdLst>
                <a:gd name="T0" fmla="*/ 0 w 2200"/>
                <a:gd name="T1" fmla="*/ 16 h 16"/>
                <a:gd name="T2" fmla="*/ 2200 w 2200"/>
                <a:gd name="T3" fmla="*/ 0 h 1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00" h="16">
                  <a:moveTo>
                    <a:pt x="0" y="16"/>
                  </a:moveTo>
                  <a:lnTo>
                    <a:pt x="2200" y="0"/>
                  </a:lnTo>
                </a:path>
              </a:pathLst>
            </a:custGeom>
            <a:noFill/>
            <a:ln w="57150">
              <a:solidFill>
                <a:srgbClr val="FF0000"/>
              </a:solidFill>
              <a:prstDash val="dash"/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sp>
        <p:nvSpPr>
          <p:cNvPr id="363550" name="Text Box 30">
            <a:extLst>
              <a:ext uri="{FF2B5EF4-FFF2-40B4-BE49-F238E27FC236}">
                <a16:creationId xmlns:a16="http://schemas.microsoft.com/office/drawing/2014/main" id="{6EB30069-4A09-49DF-ABC4-E2AE297CF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7101" y="1519521"/>
            <a:ext cx="654346" cy="412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82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+4b</a:t>
            </a:r>
            <a:endParaRPr lang="ru-RU" sz="2082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3551" name="Text Box 31">
            <a:extLst>
              <a:ext uri="{FF2B5EF4-FFF2-40B4-BE49-F238E27FC236}">
                <a16:creationId xmlns:a16="http://schemas.microsoft.com/office/drawing/2014/main" id="{9A996E78-AD4F-42DB-9B0C-3F4134415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7775" y="1525530"/>
            <a:ext cx="635110" cy="412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82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+4c</a:t>
            </a:r>
            <a:endParaRPr lang="ru-RU" sz="2082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63566" name="Group 46">
            <a:extLst>
              <a:ext uri="{FF2B5EF4-FFF2-40B4-BE49-F238E27FC236}">
                <a16:creationId xmlns:a16="http://schemas.microsoft.com/office/drawing/2014/main" id="{46A50738-80DA-409F-A34B-4621BD254AD0}"/>
              </a:ext>
            </a:extLst>
          </p:cNvPr>
          <p:cNvGrpSpPr>
            <a:grpSpLocks/>
          </p:cNvGrpSpPr>
          <p:nvPr/>
        </p:nvGrpSpPr>
        <p:grpSpPr bwMode="auto">
          <a:xfrm>
            <a:off x="967622" y="1430138"/>
            <a:ext cx="2073099" cy="1532290"/>
            <a:chOff x="328" y="1904"/>
            <a:chExt cx="2760" cy="2040"/>
          </a:xfrm>
        </p:grpSpPr>
        <p:sp>
          <p:nvSpPr>
            <p:cNvPr id="17447" name="Line 38">
              <a:extLst>
                <a:ext uri="{FF2B5EF4-FFF2-40B4-BE49-F238E27FC236}">
                  <a16:creationId xmlns:a16="http://schemas.microsoft.com/office/drawing/2014/main" id="{F6D84CDD-6D0D-48AD-A313-2FFCEE17A5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7" y="1904"/>
              <a:ext cx="11" cy="1552"/>
            </a:xfrm>
            <a:prstGeom prst="line">
              <a:avLst/>
            </a:prstGeom>
            <a:noFill/>
            <a:ln w="57150">
              <a:solidFill>
                <a:srgbClr val="0099FF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7448" name="Line 39">
              <a:extLst>
                <a:ext uri="{FF2B5EF4-FFF2-40B4-BE49-F238E27FC236}">
                  <a16:creationId xmlns:a16="http://schemas.microsoft.com/office/drawing/2014/main" id="{74BA102B-2E43-4741-9AD3-35098340F4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8" y="2392"/>
              <a:ext cx="11" cy="1552"/>
            </a:xfrm>
            <a:prstGeom prst="line">
              <a:avLst/>
            </a:prstGeom>
            <a:noFill/>
            <a:ln w="57150">
              <a:solidFill>
                <a:srgbClr val="0099FF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7449" name="Freeform 40">
              <a:extLst>
                <a:ext uri="{FF2B5EF4-FFF2-40B4-BE49-F238E27FC236}">
                  <a16:creationId xmlns:a16="http://schemas.microsoft.com/office/drawing/2014/main" id="{35BF442F-DE20-44A5-8E28-E8D2B99514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" y="2416"/>
              <a:ext cx="16" cy="1520"/>
            </a:xfrm>
            <a:custGeom>
              <a:avLst/>
              <a:gdLst>
                <a:gd name="T0" fmla="*/ 0 w 16"/>
                <a:gd name="T1" fmla="*/ 0 h 1520"/>
                <a:gd name="T2" fmla="*/ 16 w 16"/>
                <a:gd name="T3" fmla="*/ 1520 h 15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6" h="1520">
                  <a:moveTo>
                    <a:pt x="0" y="0"/>
                  </a:moveTo>
                  <a:lnTo>
                    <a:pt x="16" y="1520"/>
                  </a:lnTo>
                </a:path>
              </a:pathLst>
            </a:custGeom>
            <a:noFill/>
            <a:ln w="57150">
              <a:solidFill>
                <a:srgbClr val="0099FF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7450" name="Freeform 41">
              <a:extLst>
                <a:ext uri="{FF2B5EF4-FFF2-40B4-BE49-F238E27FC236}">
                  <a16:creationId xmlns:a16="http://schemas.microsoft.com/office/drawing/2014/main" id="{6810C3CA-D138-4E18-9B60-0E0BAC4B9F0D}"/>
                </a:ext>
              </a:extLst>
            </p:cNvPr>
            <p:cNvSpPr>
              <a:spLocks/>
            </p:cNvSpPr>
            <p:nvPr/>
          </p:nvSpPr>
          <p:spPr bwMode="auto">
            <a:xfrm>
              <a:off x="829" y="1920"/>
              <a:ext cx="11" cy="1520"/>
            </a:xfrm>
            <a:custGeom>
              <a:avLst/>
              <a:gdLst>
                <a:gd name="T0" fmla="*/ 0 w 11"/>
                <a:gd name="T1" fmla="*/ 0 h 1520"/>
                <a:gd name="T2" fmla="*/ 11 w 11"/>
                <a:gd name="T3" fmla="*/ 1520 h 15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1" h="1520">
                  <a:moveTo>
                    <a:pt x="0" y="0"/>
                  </a:moveTo>
                  <a:lnTo>
                    <a:pt x="11" y="1520"/>
                  </a:lnTo>
                </a:path>
              </a:pathLst>
            </a:custGeom>
            <a:noFill/>
            <a:ln w="57150">
              <a:solidFill>
                <a:srgbClr val="0099FF"/>
              </a:solidFill>
              <a:prstDash val="dash"/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grpSp>
        <p:nvGrpSpPr>
          <p:cNvPr id="363564" name="Group 44">
            <a:extLst>
              <a:ext uri="{FF2B5EF4-FFF2-40B4-BE49-F238E27FC236}">
                <a16:creationId xmlns:a16="http://schemas.microsoft.com/office/drawing/2014/main" id="{E7C0A0E1-BB46-416A-9EE8-30D2CE10468D}"/>
              </a:ext>
            </a:extLst>
          </p:cNvPr>
          <p:cNvGrpSpPr>
            <a:grpSpLocks/>
          </p:cNvGrpSpPr>
          <p:nvPr/>
        </p:nvGrpSpPr>
        <p:grpSpPr bwMode="auto">
          <a:xfrm>
            <a:off x="979640" y="1418120"/>
            <a:ext cx="2055072" cy="1538299"/>
            <a:chOff x="344" y="1888"/>
            <a:chExt cx="2736" cy="2048"/>
          </a:xfrm>
        </p:grpSpPr>
        <p:sp>
          <p:nvSpPr>
            <p:cNvPr id="17443" name="Freeform 33">
              <a:extLst>
                <a:ext uri="{FF2B5EF4-FFF2-40B4-BE49-F238E27FC236}">
                  <a16:creationId xmlns:a16="http://schemas.microsoft.com/office/drawing/2014/main" id="{FE41DF1C-CE5D-4537-BDEC-C473330827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0" y="3424"/>
              <a:ext cx="520" cy="512"/>
            </a:xfrm>
            <a:custGeom>
              <a:avLst/>
              <a:gdLst>
                <a:gd name="T0" fmla="*/ 520 w 520"/>
                <a:gd name="T1" fmla="*/ 0 h 512"/>
                <a:gd name="T2" fmla="*/ 0 w 520"/>
                <a:gd name="T3" fmla="*/ 512 h 51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20" h="512">
                  <a:moveTo>
                    <a:pt x="520" y="0"/>
                  </a:moveTo>
                  <a:lnTo>
                    <a:pt x="0" y="512"/>
                  </a:lnTo>
                </a:path>
              </a:pathLst>
            </a:custGeom>
            <a:noFill/>
            <a:ln w="57150">
              <a:solidFill>
                <a:srgbClr val="0080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7444" name="Freeform 34">
              <a:extLst>
                <a:ext uri="{FF2B5EF4-FFF2-40B4-BE49-F238E27FC236}">
                  <a16:creationId xmlns:a16="http://schemas.microsoft.com/office/drawing/2014/main" id="{64856649-8333-482D-AFDE-7D8079D6ECBC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3" y="1888"/>
              <a:ext cx="519" cy="528"/>
            </a:xfrm>
            <a:custGeom>
              <a:avLst/>
              <a:gdLst>
                <a:gd name="T0" fmla="*/ 519 w 519"/>
                <a:gd name="T1" fmla="*/ 0 h 528"/>
                <a:gd name="T2" fmla="*/ 0 w 519"/>
                <a:gd name="T3" fmla="*/ 528 h 52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19" h="528">
                  <a:moveTo>
                    <a:pt x="519" y="0"/>
                  </a:moveTo>
                  <a:lnTo>
                    <a:pt x="0" y="528"/>
                  </a:lnTo>
                </a:path>
              </a:pathLst>
            </a:custGeom>
            <a:noFill/>
            <a:ln w="57150">
              <a:solidFill>
                <a:srgbClr val="0080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7445" name="Freeform 35">
              <a:extLst>
                <a:ext uri="{FF2B5EF4-FFF2-40B4-BE49-F238E27FC236}">
                  <a16:creationId xmlns:a16="http://schemas.microsoft.com/office/drawing/2014/main" id="{7E01CB38-15F0-4190-8A83-0FDA87CD78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" y="1912"/>
              <a:ext cx="496" cy="488"/>
            </a:xfrm>
            <a:custGeom>
              <a:avLst/>
              <a:gdLst>
                <a:gd name="T0" fmla="*/ 496 w 496"/>
                <a:gd name="T1" fmla="*/ 0 h 488"/>
                <a:gd name="T2" fmla="*/ 0 w 496"/>
                <a:gd name="T3" fmla="*/ 488 h 48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96" h="488">
                  <a:moveTo>
                    <a:pt x="496" y="0"/>
                  </a:moveTo>
                  <a:lnTo>
                    <a:pt x="0" y="488"/>
                  </a:lnTo>
                </a:path>
              </a:pathLst>
            </a:custGeom>
            <a:noFill/>
            <a:ln w="57150">
              <a:solidFill>
                <a:srgbClr val="0080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7446" name="Freeform 43">
              <a:extLst>
                <a:ext uri="{FF2B5EF4-FFF2-40B4-BE49-F238E27FC236}">
                  <a16:creationId xmlns:a16="http://schemas.microsoft.com/office/drawing/2014/main" id="{B57D927D-FC66-4EA1-BA44-51C519B024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" y="3416"/>
              <a:ext cx="520" cy="512"/>
            </a:xfrm>
            <a:custGeom>
              <a:avLst/>
              <a:gdLst>
                <a:gd name="T0" fmla="*/ 520 w 520"/>
                <a:gd name="T1" fmla="*/ 0 h 512"/>
                <a:gd name="T2" fmla="*/ 0 w 520"/>
                <a:gd name="T3" fmla="*/ 512 h 51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20" h="512">
                  <a:moveTo>
                    <a:pt x="520" y="0"/>
                  </a:moveTo>
                  <a:lnTo>
                    <a:pt x="0" y="512"/>
                  </a:lnTo>
                </a:path>
              </a:pathLst>
            </a:custGeom>
            <a:noFill/>
            <a:ln w="57150" cap="flat">
              <a:solidFill>
                <a:srgbClr val="008000"/>
              </a:solidFill>
              <a:prstDash val="dash"/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sp>
        <p:nvSpPr>
          <p:cNvPr id="49" name="object 2">
            <a:extLst>
              <a:ext uri="{FF2B5EF4-FFF2-40B4-BE49-F238E27FC236}">
                <a16:creationId xmlns:a16="http://schemas.microsoft.com/office/drawing/2014/main" id="{08BA51F7-2D48-4607-9746-8A8C98FEBF29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50" name="Заголовок 2">
            <a:extLst>
              <a:ext uri="{FF2B5EF4-FFF2-40B4-BE49-F238E27FC236}">
                <a16:creationId xmlns:a16="http://schemas.microsoft.com/office/drawing/2014/main" id="{04006764-12FD-4671-8C90-F172780102C7}"/>
              </a:ext>
            </a:extLst>
          </p:cNvPr>
          <p:cNvSpPr txBox="1">
            <a:spLocks/>
          </p:cNvSpPr>
          <p:nvPr/>
        </p:nvSpPr>
        <p:spPr>
          <a:xfrm>
            <a:off x="141288" y="22225"/>
            <a:ext cx="5281932" cy="386828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216301" rtl="0" eaLnBrk="1" latinLnBrk="0" hangingPunct="1">
              <a:spcBef>
                <a:spcPct val="0"/>
              </a:spcBef>
              <a:buNone/>
              <a:defRPr sz="1703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3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63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3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3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635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63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63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63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635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635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63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63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63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6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3635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3635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63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3635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6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63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3635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36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63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63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3635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35" grpId="0"/>
      <p:bldP spid="363536" grpId="0"/>
      <p:bldP spid="363537" grpId="0"/>
      <p:bldP spid="363538" grpId="0"/>
      <p:bldP spid="363541" grpId="0"/>
      <p:bldP spid="363542" grpId="0"/>
      <p:bldP spid="363543" grpId="0"/>
      <p:bldP spid="363544" grpId="0"/>
      <p:bldP spid="363550" grpId="0"/>
      <p:bldP spid="3635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2DD7819-5FBA-4154-86BC-1172577D3507}"/>
              </a:ext>
            </a:extLst>
          </p:cNvPr>
          <p:cNvSpPr/>
          <p:nvPr/>
        </p:nvSpPr>
        <p:spPr>
          <a:xfrm>
            <a:off x="217487" y="409053"/>
            <a:ext cx="914400" cy="108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4DDF3A4-09A8-4B85-9574-5C0C4B57A43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14" t="18947" r="69540"/>
          <a:stretch/>
        </p:blipFill>
        <p:spPr>
          <a:xfrm>
            <a:off x="598487" y="1463614"/>
            <a:ext cx="1752600" cy="1682811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0EB2F7C-782C-4510-ABA1-D0FAA2750A1C}"/>
              </a:ext>
            </a:extLst>
          </p:cNvPr>
          <p:cNvSpPr/>
          <p:nvPr/>
        </p:nvSpPr>
        <p:spPr>
          <a:xfrm>
            <a:off x="1893887" y="415203"/>
            <a:ext cx="642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КУБ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C08A3B9-0E85-4353-8DB7-0551BFCC6B62}"/>
              </a:ext>
            </a:extLst>
          </p:cNvPr>
          <p:cNvSpPr/>
          <p:nvPr/>
        </p:nvSpPr>
        <p:spPr>
          <a:xfrm>
            <a:off x="242726" y="632617"/>
            <a:ext cx="52819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   Прямоугольный параллелепипед, у которого все ребра равны, называется кубом (рис. 3).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Все грани куба являются равными квадратами. </a:t>
            </a:r>
            <a:endParaRPr lang="ru-RU" sz="1600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18">
                <a:extLst>
                  <a:ext uri="{FF2B5EF4-FFF2-40B4-BE49-F238E27FC236}">
                    <a16:creationId xmlns:a16="http://schemas.microsoft.com/office/drawing/2014/main" id="{29A181AC-767F-4101-9ED4-566DA7101B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70228" y="1495667"/>
                <a:ext cx="2954430" cy="6281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2082" b="1" dirty="0">
                    <a:solidFill>
                      <a:srgbClr val="C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L = </a:t>
                </a:r>
                <a:r>
                  <a:rPr lang="ru-RU" sz="2082" b="1" dirty="0">
                    <a:solidFill>
                      <a:srgbClr val="C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12</a:t>
                </a:r>
                <a:r>
                  <a:rPr lang="ru-RU" sz="2082" b="1" dirty="0">
                    <a:solidFill>
                      <a:srgbClr val="C00000"/>
                    </a:solidFill>
                    <a:effectLst/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82" b="1" i="1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 </m:t>
                    </m:r>
                  </m:oMath>
                </a14:m>
                <a:r>
                  <a:rPr lang="en-US" sz="2082" b="1" dirty="0">
                    <a:solidFill>
                      <a:srgbClr val="C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ru-RU" sz="2082" b="1" dirty="0">
                    <a:solidFill>
                      <a:srgbClr val="C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defRPr/>
                </a:pPr>
                <a:r>
                  <a:rPr lang="ru-RU" sz="1400" b="1" dirty="0">
                    <a:solidFill>
                      <a:srgbClr val="C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Сумма длин всех ребер куба</a:t>
                </a:r>
              </a:p>
            </p:txBody>
          </p:sp>
        </mc:Choice>
        <mc:Fallback xmlns="">
          <p:sp>
            <p:nvSpPr>
              <p:cNvPr id="8" name="Text Box 18">
                <a:extLst>
                  <a:ext uri="{FF2B5EF4-FFF2-40B4-BE49-F238E27FC236}">
                    <a16:creationId xmlns:a16="http://schemas.microsoft.com/office/drawing/2014/main" id="{29A181AC-767F-4101-9ED4-566DA7101B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70228" y="1495667"/>
                <a:ext cx="2954430" cy="628185"/>
              </a:xfrm>
              <a:prstGeom prst="rect">
                <a:avLst/>
              </a:prstGeom>
              <a:blipFill>
                <a:blip r:embed="rId4"/>
                <a:stretch>
                  <a:fillRect l="-2479" t="-5825" b="-970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15">
                <a:extLst>
                  <a:ext uri="{FF2B5EF4-FFF2-40B4-BE49-F238E27FC236}">
                    <a16:creationId xmlns:a16="http://schemas.microsoft.com/office/drawing/2014/main" id="{63C345C6-5A5D-4430-9A2F-9B1E3084C6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70228" y="2271572"/>
                <a:ext cx="2692468" cy="7331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082" b="1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:r>
                  <a:rPr lang="ru-RU" sz="2082" b="1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:r>
                  <a:rPr lang="ru-RU" sz="2082" b="1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82" b="1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 </m:t>
                    </m:r>
                  </m:oMath>
                </a14:m>
                <a:r>
                  <a:rPr lang="en-US" sz="2082" b="1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ru-RU" sz="2082" b="1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82" b="1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2082" b="1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а = 6</a:t>
                </a:r>
                <a:r>
                  <a:rPr lang="ru-RU" sz="2082" b="1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82" b="1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 </m:t>
                    </m:r>
                  </m:oMath>
                </a14:m>
                <a:r>
                  <a:rPr lang="en-US" sz="2082" b="1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ru-RU" sz="2082" b="1" baseline="30000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  <a:p>
                <a:pPr>
                  <a:defRPr/>
                </a:pPr>
                <a:r>
                  <a:rPr lang="ru-RU" sz="2082" b="1" baseline="30000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Площадь поверхности куба </a:t>
                </a:r>
                <a:endParaRPr lang="ru-RU" sz="2082" b="1" dirty="0">
                  <a:solidFill>
                    <a:srgbClr val="0070C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 Box 15">
                <a:extLst>
                  <a:ext uri="{FF2B5EF4-FFF2-40B4-BE49-F238E27FC236}">
                    <a16:creationId xmlns:a16="http://schemas.microsoft.com/office/drawing/2014/main" id="{63C345C6-5A5D-4430-9A2F-9B1E3084C6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70228" y="2271572"/>
                <a:ext cx="2692468" cy="733149"/>
              </a:xfrm>
              <a:prstGeom prst="rect">
                <a:avLst/>
              </a:prstGeom>
              <a:blipFill>
                <a:blip r:embed="rId5"/>
                <a:stretch>
                  <a:fillRect l="-2721" t="-500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5655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6CF0DBC-F722-4A71-8BA4-67B83C8A97A6}"/>
              </a:ext>
            </a:extLst>
          </p:cNvPr>
          <p:cNvSpPr/>
          <p:nvPr/>
        </p:nvSpPr>
        <p:spPr>
          <a:xfrm>
            <a:off x="41484" y="396301"/>
            <a:ext cx="55625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242.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В соответствии с шаблоном на рисунке  начертите в своей тетради прямоугольный параллелепипед и обозначьте буквами его вершины. Выпишите их, а также выпишите ребра и грани прямоугольного параллелепипеда. Какие его ребра равны между собой? Какие грани равны друг другу? </a:t>
            </a:r>
            <a:endParaRPr lang="ru-RU" sz="1200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CB82ED4-593E-424D-9F14-182D3BC4317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63" t="7717"/>
          <a:stretch/>
        </p:blipFill>
        <p:spPr>
          <a:xfrm>
            <a:off x="164892" y="1411964"/>
            <a:ext cx="5501849" cy="1739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895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1970E13-C707-400A-9083-7975CB51E71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5800" t="7717" r="1"/>
          <a:stretch/>
        </p:blipFill>
        <p:spPr>
          <a:xfrm>
            <a:off x="293687" y="631825"/>
            <a:ext cx="2020254" cy="1739951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EAE7898-41C2-423C-8A44-028448E30580}"/>
              </a:ext>
            </a:extLst>
          </p:cNvPr>
          <p:cNvSpPr/>
          <p:nvPr/>
        </p:nvSpPr>
        <p:spPr>
          <a:xfrm>
            <a:off x="827087" y="1393825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В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1DAEF15-D497-45BA-A68C-BBF153DF7690}"/>
              </a:ext>
            </a:extLst>
          </p:cNvPr>
          <p:cNvSpPr/>
          <p:nvPr/>
        </p:nvSpPr>
        <p:spPr>
          <a:xfrm>
            <a:off x="262587" y="2155825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А</a:t>
            </a:r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7153B13-4824-45AD-8EFC-08DFCB540BB5}"/>
              </a:ext>
            </a:extLst>
          </p:cNvPr>
          <p:cNvSpPr/>
          <p:nvPr/>
        </p:nvSpPr>
        <p:spPr>
          <a:xfrm>
            <a:off x="2046287" y="1437759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С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CCBD76A-5E6E-432A-AFDA-2CA7CCED562F}"/>
              </a:ext>
            </a:extLst>
          </p:cNvPr>
          <p:cNvSpPr/>
          <p:nvPr/>
        </p:nvSpPr>
        <p:spPr>
          <a:xfrm>
            <a:off x="1589087" y="2079135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</a:rPr>
              <a:t>D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29A56B4-D7F9-453E-A2FD-9B9AC44A5E39}"/>
              </a:ext>
            </a:extLst>
          </p:cNvPr>
          <p:cNvSpPr/>
          <p:nvPr/>
        </p:nvSpPr>
        <p:spPr>
          <a:xfrm>
            <a:off x="784607" y="523985"/>
            <a:ext cx="4363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В</a:t>
            </a:r>
            <a:r>
              <a:rPr lang="en-US" b="1" baseline="-25000" dirty="0">
                <a:solidFill>
                  <a:srgbClr val="211D1E"/>
                </a:solidFill>
                <a:latin typeface="Arial" panose="020B0604020202020204" pitchFamily="34" charset="0"/>
              </a:rPr>
              <a:t>1</a:t>
            </a:r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2CBC752-D27E-4E7C-A85C-F6185550C7E6}"/>
              </a:ext>
            </a:extLst>
          </p:cNvPr>
          <p:cNvSpPr/>
          <p:nvPr/>
        </p:nvSpPr>
        <p:spPr>
          <a:xfrm>
            <a:off x="1609949" y="1141707"/>
            <a:ext cx="4363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</a:rPr>
              <a:t>D</a:t>
            </a:r>
            <a:r>
              <a:rPr lang="en-US" b="1" baseline="-25000" dirty="0">
                <a:solidFill>
                  <a:srgbClr val="211D1E"/>
                </a:solidFill>
                <a:latin typeface="Arial" panose="020B0604020202020204" pitchFamily="34" charset="0"/>
              </a:rPr>
              <a:t>1</a:t>
            </a:r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66A4B5D4-C287-46A9-986D-E20ED177A40D}"/>
              </a:ext>
            </a:extLst>
          </p:cNvPr>
          <p:cNvSpPr/>
          <p:nvPr/>
        </p:nvSpPr>
        <p:spPr>
          <a:xfrm>
            <a:off x="108112" y="1101264"/>
            <a:ext cx="4363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А</a:t>
            </a:r>
            <a:r>
              <a:rPr lang="en-US" b="1" baseline="-25000" dirty="0">
                <a:solidFill>
                  <a:srgbClr val="211D1E"/>
                </a:solidFill>
                <a:latin typeface="Arial" panose="020B0604020202020204" pitchFamily="34" charset="0"/>
              </a:rPr>
              <a:t>1</a:t>
            </a:r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1A34D5A9-098C-43B5-8E14-2B707512C602}"/>
              </a:ext>
            </a:extLst>
          </p:cNvPr>
          <p:cNvSpPr/>
          <p:nvPr/>
        </p:nvSpPr>
        <p:spPr>
          <a:xfrm>
            <a:off x="2003807" y="570492"/>
            <a:ext cx="4363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С</a:t>
            </a:r>
            <a:r>
              <a:rPr lang="en-US" b="1" baseline="-25000" dirty="0">
                <a:solidFill>
                  <a:srgbClr val="211D1E"/>
                </a:solidFill>
                <a:latin typeface="Arial" panose="020B0604020202020204" pitchFamily="34" charset="0"/>
              </a:rPr>
              <a:t>1</a:t>
            </a:r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87CE141F-7099-4B3C-83A9-46A23C413537}"/>
              </a:ext>
            </a:extLst>
          </p:cNvPr>
          <p:cNvSpPr/>
          <p:nvPr/>
        </p:nvSpPr>
        <p:spPr>
          <a:xfrm>
            <a:off x="217487" y="460848"/>
            <a:ext cx="55514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                                           Название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: АВС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D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А</a:t>
            </a:r>
            <a:r>
              <a:rPr lang="en-US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В</a:t>
            </a:r>
            <a:r>
              <a:rPr lang="en-US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С</a:t>
            </a:r>
            <a:r>
              <a:rPr lang="en-US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D</a:t>
            </a:r>
            <a:r>
              <a:rPr lang="en-US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                                           Вершины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(8) – это точки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                                         А,В,С,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D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, А</a:t>
            </a:r>
            <a:r>
              <a:rPr lang="en-US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, В</a:t>
            </a:r>
            <a:r>
              <a:rPr lang="en-US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, С</a:t>
            </a:r>
            <a:r>
              <a:rPr lang="en-US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,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D</a:t>
            </a:r>
            <a:r>
              <a:rPr lang="en-US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endParaRPr lang="ru-RU" sz="1400" dirty="0">
              <a:solidFill>
                <a:srgbClr val="0070C0"/>
              </a:solidFill>
            </a:endParaRPr>
          </a:p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                                           Рёбра (12) – это отрезки: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                                       АА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= ВВ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= СС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=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DD</a:t>
            </a:r>
            <a:r>
              <a:rPr lang="en-US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- все  4 высоты                                равны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                                       А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D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= ВС = А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D</a:t>
            </a:r>
            <a:r>
              <a:rPr lang="en-US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= В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С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- все  4 длины   равны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                                       АВ =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D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С = А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В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=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D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C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- все  4  		           ширины  равны</a:t>
            </a:r>
          </a:p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Грани (6) – это прямоугольники: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АА</a:t>
            </a:r>
            <a:r>
              <a:rPr lang="en-US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D</a:t>
            </a:r>
            <a:r>
              <a:rPr lang="en-US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D = BB</a:t>
            </a:r>
            <a:r>
              <a:rPr lang="en-US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C</a:t>
            </a:r>
            <a:r>
              <a:rPr lang="en-US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C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endParaRPr lang="en-US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АА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В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В =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DD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С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С ,  АВС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D =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А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В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С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D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en-US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</a:rPr>
              <a:t>(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</a:rPr>
              <a:t>противоположные грани =)</a:t>
            </a:r>
            <a:endParaRPr lang="ru-RU" sz="1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674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647BAF2-7891-4ABF-BF57-675F9B0DFB05}"/>
              </a:ext>
            </a:extLst>
          </p:cNvPr>
          <p:cNvSpPr/>
          <p:nvPr/>
        </p:nvSpPr>
        <p:spPr>
          <a:xfrm>
            <a:off x="56474" y="409053"/>
            <a:ext cx="55625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243.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Ребра прямоугольного параллелепипеда шириной 24 см, длиной 32 см и высотой 18 см сделаны из проволоки. Сколько см проволоки было использовано для изготовления прямоугольного параллелепипеда?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F251094-F2EB-4806-84B8-C9EF2A8A4270}"/>
              </a:ext>
            </a:extLst>
          </p:cNvPr>
          <p:cNvSpPr/>
          <p:nvPr/>
        </p:nvSpPr>
        <p:spPr>
          <a:xfrm>
            <a:off x="217487" y="1317625"/>
            <a:ext cx="28829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 прям. пар.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длина а =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32 см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ширина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= 24 см  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высота с = 18 см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Найти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L- c</a:t>
            </a:r>
            <a:r>
              <a:rPr lang="ru-RU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умму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длин</a:t>
            </a:r>
          </a:p>
          <a:p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всех рёбер</a:t>
            </a:r>
            <a:endParaRPr lang="ru-RU" sz="20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34DE2A79-4913-48CE-9D80-788F705949FE}"/>
                  </a:ext>
                </a:extLst>
              </p:cNvPr>
              <p:cNvSpPr/>
              <p:nvPr/>
            </p:nvSpPr>
            <p:spPr>
              <a:xfrm>
                <a:off x="2837773" y="1343331"/>
                <a:ext cx="2882900" cy="175432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ru-RU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Решение: </a:t>
                </a:r>
              </a:p>
              <a:p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L= 4</a:t>
                </a:r>
                <a:r>
                  <a:rPr lang="en-US" b="1" dirty="0">
                    <a:ln w="0"/>
                    <a:effectLst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dirty="0">
                        <a:ln w="0"/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(a + b + c)</a:t>
                </a:r>
                <a:endParaRPr lang="ru-RU" b="1" dirty="0">
                  <a:ln w="0"/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L= 4</a:t>
                </a:r>
                <a:r>
                  <a:rPr lang="en-US" b="1" dirty="0">
                    <a:ln w="0"/>
                    <a:effectLst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dirty="0">
                        <a:ln w="0"/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32</a:t>
                </a:r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24</a:t>
                </a:r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8)</a:t>
                </a:r>
                <a:endParaRPr lang="ru-RU" b="1" dirty="0">
                  <a:ln w="0"/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L= 4</a:t>
                </a:r>
                <a:r>
                  <a:rPr lang="en-US" b="1" dirty="0">
                    <a:ln w="0"/>
                    <a:effectLst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dirty="0">
                        <a:ln w="0"/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74</a:t>
                </a:r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296</a:t>
                </a:r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см</a:t>
                </a:r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b="1" dirty="0">
                  <a:ln w="0"/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Ответ: 296 см проволоки</a:t>
                </a:r>
                <a:endParaRPr lang="en-US" b="1" dirty="0">
                  <a:ln w="0"/>
                  <a:solidFill>
                    <a:srgbClr val="0070C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34DE2A79-4913-48CE-9D80-788F705949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7773" y="1343331"/>
                <a:ext cx="2882900" cy="1754326"/>
              </a:xfrm>
              <a:prstGeom prst="rect">
                <a:avLst/>
              </a:prstGeom>
              <a:blipFill>
                <a:blip r:embed="rId3"/>
                <a:stretch>
                  <a:fillRect l="-1907" t="-1736" b="-45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3490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B802E9E-2E7C-4478-A780-BF730301EC75}"/>
              </a:ext>
            </a:extLst>
          </p:cNvPr>
          <p:cNvSpPr/>
          <p:nvPr/>
        </p:nvSpPr>
        <p:spPr>
          <a:xfrm>
            <a:off x="65088" y="409053"/>
            <a:ext cx="5562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244.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Сколько мм ленты понадобится, чтобы перевязать коробку, изображенную на рис. 6? </a:t>
            </a:r>
            <a:endParaRPr lang="ru-RU" sz="1400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341A106-B6B9-4C91-9BA2-75FA2A87B2E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5850" t="15515"/>
          <a:stretch/>
        </p:blipFill>
        <p:spPr>
          <a:xfrm>
            <a:off x="3326723" y="670663"/>
            <a:ext cx="2224764" cy="148516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50C4DC67-EC53-49E1-8B2E-1E9B27097E7C}"/>
                  </a:ext>
                </a:extLst>
              </p:cNvPr>
              <p:cNvSpPr/>
              <p:nvPr/>
            </p:nvSpPr>
            <p:spPr>
              <a:xfrm>
                <a:off x="72712" y="932273"/>
                <a:ext cx="5618475" cy="20621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Дано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ru-RU" alt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прям. пар.</a:t>
                </a: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длина а =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580 мм</a:t>
                </a: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ширина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320 мм  </a:t>
                </a: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высота с = 160 мм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Найти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длину ленты</a:t>
                </a: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: 320</a:t>
                </a:r>
                <a:r>
                  <a:rPr lang="en-US" sz="1600" b="1" dirty="0">
                    <a:ln w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2 + 580</a:t>
                </a:r>
                <a:r>
                  <a:rPr lang="en-US" sz="1600" b="1" dirty="0">
                    <a:ln w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2 + 160</a:t>
                </a:r>
                <a:r>
                  <a:rPr lang="en-US" sz="1600" b="1" dirty="0">
                    <a:ln w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4 = 640 + 1160 + 640 = </a:t>
                </a:r>
              </a:p>
              <a:p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2440 (мм) </a:t>
                </a: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2440 мм = 244 см ленты понадобится</a:t>
                </a: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50C4DC67-EC53-49E1-8B2E-1E9B27097E7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12" y="932273"/>
                <a:ext cx="5618475" cy="2062103"/>
              </a:xfrm>
              <a:prstGeom prst="rect">
                <a:avLst/>
              </a:prstGeom>
              <a:blipFill>
                <a:blip r:embed="rId4"/>
                <a:stretch>
                  <a:fillRect l="-651" t="-888" b="-2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55677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25109</TotalTime>
  <Words>639</Words>
  <Application>Microsoft Office PowerPoint</Application>
  <PresentationFormat>Произвольный</PresentationFormat>
  <Paragraphs>126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ОБОГАЩАЕМ  ЗНАНИЯ</vt:lpstr>
      <vt:lpstr>Презентация PowerPoint</vt:lpstr>
      <vt:lpstr>Презентация PowerPoint</vt:lpstr>
      <vt:lpstr>ОБОГАЩАЕМ  ЗНАНИЯ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2024</cp:revision>
  <cp:lastPrinted>2020-09-30T03:25:16Z</cp:lastPrinted>
  <dcterms:created xsi:type="dcterms:W3CDTF">2020-04-09T07:32:19Z</dcterms:created>
  <dcterms:modified xsi:type="dcterms:W3CDTF">2020-12-12T02:01:30Z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