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3" r:id="rId1"/>
  </p:sldMasterIdLst>
  <p:notesMasterIdLst>
    <p:notesMasterId r:id="rId16"/>
  </p:notesMasterIdLst>
  <p:handoutMasterIdLst>
    <p:handoutMasterId r:id="rId17"/>
  </p:handoutMasterIdLst>
  <p:sldIdLst>
    <p:sldId id="528" r:id="rId2"/>
    <p:sldId id="1056" r:id="rId3"/>
    <p:sldId id="1063" r:id="rId4"/>
    <p:sldId id="1062" r:id="rId5"/>
    <p:sldId id="969" r:id="rId6"/>
    <p:sldId id="1064" r:id="rId7"/>
    <p:sldId id="1050" r:id="rId8"/>
    <p:sldId id="1057" r:id="rId9"/>
    <p:sldId id="1058" r:id="rId10"/>
    <p:sldId id="1059" r:id="rId11"/>
    <p:sldId id="1060" r:id="rId12"/>
    <p:sldId id="1065" r:id="rId13"/>
    <p:sldId id="1061" r:id="rId14"/>
    <p:sldId id="480" r:id="rId15"/>
  </p:sldIdLst>
  <p:sldSz cx="5768975" cy="3244850"/>
  <p:notesSz cx="9866313" cy="6735763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09E"/>
    <a:srgbClr val="0066CC"/>
    <a:srgbClr val="00A859"/>
    <a:srgbClr val="F0FFFF"/>
    <a:srgbClr val="FFFCFF"/>
    <a:srgbClr val="EFE4F0"/>
    <a:srgbClr val="5FCBEF"/>
    <a:srgbClr val="00C695"/>
    <a:srgbClr val="000000"/>
    <a:srgbClr val="BAD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6372" autoAdjust="0"/>
  </p:normalViewPr>
  <p:slideViewPr>
    <p:cSldViewPr>
      <p:cViewPr varScale="1">
        <p:scale>
          <a:sx n="128" d="100"/>
          <a:sy n="128" d="100"/>
        </p:scale>
        <p:origin x="984" y="120"/>
      </p:cViewPr>
      <p:guideLst>
        <p:guide orient="horz" pos="288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17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480B5ED-0184-4641-8B39-8340A9A00A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A05CFF-9AF4-4F9B-BB9A-BB7BC03F5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47B9AB-696C-4DF1-B488-04147F4FAC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759E4-E530-4602-B28C-64032CFA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DF31-001B-4685-B3EB-A27169C24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4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834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r">
              <a:defRPr sz="2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8469" tIns="84235" rIns="168469" bIns="842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090" y="3199818"/>
            <a:ext cx="7894137" cy="3031752"/>
          </a:xfrm>
          <a:prstGeom prst="rect">
            <a:avLst/>
          </a:prstGeom>
        </p:spPr>
        <p:txBody>
          <a:bodyPr vert="horz" lIns="168469" tIns="84235" rIns="168469" bIns="842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834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r">
              <a:defRPr sz="2200"/>
            </a:lvl1pPr>
          </a:lstStyle>
          <a:p>
            <a:fld id="{7A6411C4-7043-4456-B984-BDE449DF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739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DAFB0E-27B0-4BB7-8B90-35C3603B5B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88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23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2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365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86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14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2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5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252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65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66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43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74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3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3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10" y="1137701"/>
            <a:ext cx="3675136" cy="778945"/>
          </a:xfrm>
        </p:spPr>
        <p:txBody>
          <a:bodyPr anchor="b">
            <a:noAutofit/>
          </a:bodyPr>
          <a:lstStyle>
            <a:lvl1pPr algn="r">
              <a:defRPr sz="2555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10" y="1916644"/>
            <a:ext cx="3675136" cy="5189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288431"/>
            <a:ext cx="4067746" cy="1610407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6426" y="1718569"/>
            <a:ext cx="3418479" cy="18026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5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56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914117"/>
            <a:ext cx="4067746" cy="1228037"/>
          </a:xfrm>
        </p:spPr>
        <p:txBody>
          <a:bodyPr anchor="b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6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05" y="288431"/>
            <a:ext cx="4063741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accent1"/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0121" y="288431"/>
            <a:ext cx="617374" cy="248471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499" y="288431"/>
            <a:ext cx="3340701" cy="24847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5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6" y="132463"/>
            <a:ext cx="4903630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2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2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6" y="441663"/>
            <a:ext cx="4903630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76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1277911"/>
            <a:ext cx="4067746" cy="864243"/>
          </a:xfrm>
        </p:spPr>
        <p:txBody>
          <a:bodyPr anchor="b"/>
          <a:lstStyle>
            <a:lvl1pPr algn="l">
              <a:defRPr sz="189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407097"/>
          </a:xfrm>
        </p:spPr>
        <p:txBody>
          <a:bodyPr anchor="t"/>
          <a:lstStyle>
            <a:lvl1pPr marL="0" indent="0" algn="l">
              <a:buNone/>
              <a:defRPr sz="9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9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499" y="1022279"/>
            <a:ext cx="1979789" cy="18361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457" y="1022279"/>
            <a:ext cx="1979789" cy="18361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747" y="1022465"/>
            <a:ext cx="1980541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747" y="1295123"/>
            <a:ext cx="1980541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706" y="1022465"/>
            <a:ext cx="1980539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07707" y="1295123"/>
            <a:ext cx="1980538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9704-BF7D-4231-A5E8-A5E132FC5C1D}" type="datetime1">
              <a:rPr lang="ru-RU" smtClean="0"/>
              <a:t>11.12.2020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B37-E9E0-4D16-9404-785B81C05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709062"/>
            <a:ext cx="1823874" cy="604904"/>
          </a:xfrm>
        </p:spPr>
        <p:txBody>
          <a:bodyPr anchor="b">
            <a:normAutofit/>
          </a:bodyPr>
          <a:lstStyle>
            <a:lvl1pPr>
              <a:defRPr sz="9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541" y="243636"/>
            <a:ext cx="2135704" cy="261482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1313965"/>
            <a:ext cx="1823874" cy="122282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216237" indent="0">
              <a:buNone/>
              <a:defRPr sz="662"/>
            </a:lvl2pPr>
            <a:lvl3pPr marL="432473" indent="0">
              <a:buNone/>
              <a:defRPr sz="568"/>
            </a:lvl3pPr>
            <a:lvl4pPr marL="648710" indent="0">
              <a:buNone/>
              <a:defRPr sz="473"/>
            </a:lvl4pPr>
            <a:lvl5pPr marL="864946" indent="0">
              <a:buNone/>
              <a:defRPr sz="473"/>
            </a:lvl5pPr>
            <a:lvl6pPr marL="1081182" indent="0">
              <a:buNone/>
              <a:defRPr sz="473"/>
            </a:lvl6pPr>
            <a:lvl7pPr marL="1297419" indent="0">
              <a:buNone/>
              <a:defRPr sz="473"/>
            </a:lvl7pPr>
            <a:lvl8pPr marL="1513655" indent="0">
              <a:buNone/>
              <a:defRPr sz="473"/>
            </a:lvl8pPr>
            <a:lvl9pPr marL="1729892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271395"/>
            <a:ext cx="4067746" cy="268151"/>
          </a:xfrm>
        </p:spPr>
        <p:txBody>
          <a:bodyPr anchor="b">
            <a:normAutofit/>
          </a:bodyPr>
          <a:lstStyle>
            <a:lvl1pPr algn="l">
              <a:defRPr sz="113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499" y="288431"/>
            <a:ext cx="4067746" cy="1819594"/>
          </a:xfrm>
        </p:spPr>
        <p:txBody>
          <a:bodyPr anchor="t">
            <a:normAutofit/>
          </a:bodyPr>
          <a:lstStyle>
            <a:lvl1pPr marL="0" indent="0" algn="ctr">
              <a:buNone/>
              <a:defRPr sz="757"/>
            </a:lvl1pPr>
            <a:lvl2pPr marL="216301" indent="0">
              <a:buNone/>
              <a:defRPr sz="757"/>
            </a:lvl2pPr>
            <a:lvl3pPr marL="432603" indent="0">
              <a:buNone/>
              <a:defRPr sz="757"/>
            </a:lvl3pPr>
            <a:lvl4pPr marL="648904" indent="0">
              <a:buNone/>
              <a:defRPr sz="757"/>
            </a:lvl4pPr>
            <a:lvl5pPr marL="865205" indent="0">
              <a:buNone/>
              <a:defRPr sz="757"/>
            </a:lvl5pPr>
            <a:lvl6pPr marL="1081507" indent="0">
              <a:buNone/>
              <a:defRPr sz="757"/>
            </a:lvl6pPr>
            <a:lvl7pPr marL="1297808" indent="0">
              <a:buNone/>
              <a:defRPr sz="757"/>
            </a:lvl7pPr>
            <a:lvl8pPr marL="1514109" indent="0">
              <a:buNone/>
              <a:defRPr sz="757"/>
            </a:lvl8pPr>
            <a:lvl9pPr marL="1730411" indent="0">
              <a:buNone/>
              <a:defRPr sz="75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2539546"/>
            <a:ext cx="4067746" cy="318913"/>
          </a:xfrm>
        </p:spPr>
        <p:txBody>
          <a:bodyPr>
            <a:normAutofit/>
          </a:bodyPr>
          <a:lstStyle>
            <a:lvl1pPr marL="0" indent="0">
              <a:buNone/>
              <a:defRPr sz="568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499" y="1022279"/>
            <a:ext cx="4067746" cy="183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9304" y="2858460"/>
            <a:ext cx="431509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99" y="2858460"/>
            <a:ext cx="2979886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905" y="2858460"/>
            <a:ext cx="323340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l" defTabSz="216301" rtl="0" eaLnBrk="1" latinLnBrk="0" hangingPunct="1">
        <a:spcBef>
          <a:spcPct val="0"/>
        </a:spcBef>
        <a:buNone/>
        <a:defRPr sz="170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2226" indent="-162226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1490" indent="-135188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753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7055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356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89657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05959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22260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38561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1pPr>
      <a:lvl2pPr marL="21630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2pPr>
      <a:lvl3pPr marL="432603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3pPr>
      <a:lvl4pPr marL="648904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4pPr>
      <a:lvl5pPr marL="865205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5pPr>
      <a:lvl6pPr marL="1081507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6pPr>
      <a:lvl7pPr marL="1297808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7pPr>
      <a:lvl8pPr marL="1514109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8pPr>
      <a:lvl9pPr marL="173041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0"/>
            <a:ext cx="5768975" cy="10291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488" y="250825"/>
            <a:ext cx="3482756" cy="537833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399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3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37003" y="1267272"/>
            <a:ext cx="3566684" cy="1591455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spcBef>
                <a:spcPts val="11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</a:p>
          <a:p>
            <a:pPr marL="18407">
              <a:spcBef>
                <a:spcPts val="110"/>
              </a:spcBef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ПРОСТРАНСТВЕННЫЕ</a:t>
            </a:r>
          </a:p>
          <a:p>
            <a:pPr marL="18407">
              <a:spcBef>
                <a:spcPts val="110"/>
              </a:spcBef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ГЕОМЕТРИЧЕСКИЕ</a:t>
            </a:r>
          </a:p>
          <a:p>
            <a:pPr marL="18407">
              <a:spcBef>
                <a:spcPts val="110"/>
              </a:spcBef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ФИГУРЫ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1955" y="1681902"/>
            <a:ext cx="304799" cy="10668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2916" y="242202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2916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10145" y="243294"/>
            <a:ext cx="612743" cy="385356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65670" y="576064"/>
            <a:ext cx="671534" cy="166236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001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001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7" y="327025"/>
            <a:ext cx="481781" cy="48847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98DB86-9DB8-4413-9E4F-FC4843F0011F}"/>
              </a:ext>
            </a:extLst>
          </p:cNvPr>
          <p:cNvSpPr/>
          <p:nvPr/>
        </p:nvSpPr>
        <p:spPr>
          <a:xfrm>
            <a:off x="5475287" y="1698625"/>
            <a:ext cx="16773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E9EBDA7-8C4A-47A6-BA00-7228922EA2DF}"/>
              </a:ext>
            </a:extLst>
          </p:cNvPr>
          <p:cNvSpPr/>
          <p:nvPr/>
        </p:nvSpPr>
        <p:spPr>
          <a:xfrm flipH="1">
            <a:off x="5438743" y="2141861"/>
            <a:ext cx="319980" cy="1712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B1F7C0-5D3C-4F00-A524-884A7DE64A56}"/>
              </a:ext>
            </a:extLst>
          </p:cNvPr>
          <p:cNvSpPr/>
          <p:nvPr/>
        </p:nvSpPr>
        <p:spPr>
          <a:xfrm>
            <a:off x="2808287" y="2900239"/>
            <a:ext cx="850490" cy="24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1EBCBC-249D-424E-A56C-4DDBCDD817D2}"/>
              </a:ext>
            </a:extLst>
          </p:cNvPr>
          <p:cNvSpPr/>
          <p:nvPr/>
        </p:nvSpPr>
        <p:spPr>
          <a:xfrm>
            <a:off x="4775747" y="2917825"/>
            <a:ext cx="850490" cy="24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Картинки названия геометрических фигур (30 фото) • Прикольные картинки и  позитив">
            <a:extLst>
              <a:ext uri="{FF2B5EF4-FFF2-40B4-BE49-F238E27FC236}">
                <a16:creationId xmlns:a16="http://schemas.microsoft.com/office/drawing/2014/main" id="{43C89927-0282-486A-9822-60AD4D486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84" y="1294366"/>
            <a:ext cx="1644539" cy="142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7C9F64-DB2B-4724-A65A-8C53C5DD7615}"/>
              </a:ext>
            </a:extLst>
          </p:cNvPr>
          <p:cNvSpPr/>
          <p:nvPr/>
        </p:nvSpPr>
        <p:spPr>
          <a:xfrm>
            <a:off x="5231972" y="2517276"/>
            <a:ext cx="365048" cy="171233"/>
          </a:xfrm>
          <a:prstGeom prst="rect">
            <a:avLst/>
          </a:prstGeom>
          <a:solidFill>
            <a:srgbClr val="ECD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8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-1978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81DA1D-10F1-4974-B1D5-E854C9A23D81}"/>
              </a:ext>
            </a:extLst>
          </p:cNvPr>
          <p:cNvSpPr/>
          <p:nvPr/>
        </p:nvSpPr>
        <p:spPr>
          <a:xfrm>
            <a:off x="-11113" y="40457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235.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Вместимость каждого бака на рис. 13 равна 60 литров. Сколько литров воды содержит в себе каждый из баков? </a:t>
            </a:r>
            <a:endParaRPr lang="ru-RU" sz="1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D62915-F025-48FD-BC89-100D76A6B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84" t="5073"/>
          <a:stretch/>
        </p:blipFill>
        <p:spPr>
          <a:xfrm>
            <a:off x="141288" y="928802"/>
            <a:ext cx="5296854" cy="14259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070E7A63-4894-49DE-8A74-AED0FAFED98D}"/>
                  </a:ext>
                </a:extLst>
              </p:cNvPr>
              <p:cNvSpPr/>
              <p:nvPr/>
            </p:nvSpPr>
            <p:spPr>
              <a:xfrm>
                <a:off x="-24141" y="2367837"/>
                <a:ext cx="1592103" cy="618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ru-RU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от </m:t>
                    </m:r>
                    <m:r>
                      <a:rPr lang="ru-RU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ru-RU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л</m:t>
                    </m:r>
                  </m:oMath>
                </a14:m>
                <a:endParaRPr lang="ru-RU" sz="1400" b="1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 : 5</a:t>
                </a:r>
                <a:r>
                  <a:rPr lang="ru-RU" altLang="ru-RU" sz="14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1400" b="1" baseline="30000" dirty="0">
                    <a:latin typeface="Arial" panose="020B0604020202020204" pitchFamily="34" charset="0"/>
                  </a:rPr>
                  <a:t>.</a:t>
                </a:r>
                <a:r>
                  <a:rPr lang="ru-RU" altLang="ru-RU" sz="1400" b="1" dirty="0">
                    <a:latin typeface="Arial" panose="020B0604020202020204" pitchFamily="34" charset="0"/>
                  </a:rPr>
                  <a:t> 2 = 24 (л) </a:t>
                </a:r>
                <a:endParaRPr lang="ru-RU" sz="1400" dirty="0"/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070E7A63-4894-49DE-8A74-AED0FAFED9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141" y="2367837"/>
                <a:ext cx="1592103" cy="618952"/>
              </a:xfrm>
              <a:prstGeom prst="rect">
                <a:avLst/>
              </a:prstGeom>
              <a:blipFill>
                <a:blip r:embed="rId4"/>
                <a:stretch>
                  <a:fillRect l="-1149" r="-383" b="-98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EC67C44-8750-4ACB-88A2-572BC8178F27}"/>
                  </a:ext>
                </a:extLst>
              </p:cNvPr>
              <p:cNvSpPr/>
              <p:nvPr/>
            </p:nvSpPr>
            <p:spPr>
              <a:xfrm>
                <a:off x="1416122" y="2405443"/>
                <a:ext cx="1542410" cy="618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б)</a:t>
                </a:r>
                <a:r>
                  <a:rPr lang="ru-RU" sz="1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от </m:t>
                    </m:r>
                    <m:r>
                      <a:rPr 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л</m:t>
                    </m:r>
                  </m:oMath>
                </a14:m>
                <a:endParaRPr lang="ru-RU" sz="1400" b="1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 : 6</a:t>
                </a:r>
                <a:r>
                  <a:rPr lang="ru-RU" altLang="ru-RU" sz="14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1400" b="1" baseline="30000" dirty="0">
                    <a:latin typeface="Arial" panose="020B0604020202020204" pitchFamily="34" charset="0"/>
                  </a:rPr>
                  <a:t>.</a:t>
                </a:r>
                <a:r>
                  <a:rPr lang="ru-RU" altLang="ru-RU" sz="1400" b="1" dirty="0">
                    <a:latin typeface="Arial" panose="020B0604020202020204" pitchFamily="34" charset="0"/>
                  </a:rPr>
                  <a:t> 3 = 30 (л)</a:t>
                </a:r>
                <a:endParaRPr lang="ru-RU" sz="1400" dirty="0"/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FEC67C44-8750-4ACB-88A2-572BC8178F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122" y="2405443"/>
                <a:ext cx="1542410" cy="618952"/>
              </a:xfrm>
              <a:prstGeom prst="rect">
                <a:avLst/>
              </a:prstGeom>
              <a:blipFill>
                <a:blip r:embed="rId5"/>
                <a:stretch>
                  <a:fillRect l="-1186" r="-395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45D0BEE-EE4F-410F-930C-C204283300DD}"/>
                  </a:ext>
                </a:extLst>
              </p:cNvPr>
              <p:cNvSpPr/>
              <p:nvPr/>
            </p:nvSpPr>
            <p:spPr>
              <a:xfrm>
                <a:off x="2884487" y="2412591"/>
                <a:ext cx="1542410" cy="618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в)</a:t>
                </a:r>
                <a:r>
                  <a:rPr lang="ru-RU" sz="1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ru-RU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от </m:t>
                    </m:r>
                    <m:r>
                      <a:rPr 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л</m:t>
                    </m:r>
                  </m:oMath>
                </a14:m>
                <a:endParaRPr lang="ru-RU" sz="1400" b="1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 : 3</a:t>
                </a:r>
                <a:r>
                  <a:rPr lang="ru-RU" altLang="ru-RU" sz="14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1400" b="1" baseline="30000" dirty="0">
                    <a:latin typeface="Arial" panose="020B0604020202020204" pitchFamily="34" charset="0"/>
                  </a:rPr>
                  <a:t>.</a:t>
                </a:r>
                <a:r>
                  <a:rPr lang="ru-RU" altLang="ru-RU" sz="1400" b="1" dirty="0">
                    <a:latin typeface="Arial" panose="020B0604020202020204" pitchFamily="34" charset="0"/>
                  </a:rPr>
                  <a:t> 1 = 20 (л)</a:t>
                </a:r>
                <a:endParaRPr lang="ru-RU" sz="1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545D0BEE-EE4F-410F-930C-C204283300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487" y="2412591"/>
                <a:ext cx="1542410" cy="618952"/>
              </a:xfrm>
              <a:prstGeom prst="rect">
                <a:avLst/>
              </a:prstGeom>
              <a:blipFill>
                <a:blip r:embed="rId6"/>
                <a:stretch>
                  <a:fillRect l="-1186" r="-395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78921C5-F980-4B97-9650-A305058233ED}"/>
                  </a:ext>
                </a:extLst>
              </p:cNvPr>
              <p:cNvSpPr/>
              <p:nvPr/>
            </p:nvSpPr>
            <p:spPr>
              <a:xfrm>
                <a:off x="4295753" y="2399492"/>
                <a:ext cx="1542410" cy="618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г)</a:t>
                </a:r>
                <a:r>
                  <a:rPr lang="ru-RU" sz="14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ru-RU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от </m:t>
                    </m:r>
                    <m:r>
                      <a:rPr 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л</m:t>
                    </m:r>
                  </m:oMath>
                </a14:m>
                <a:endParaRPr lang="ru-RU" sz="1400" b="1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  <a:p>
                <a:r>
                  <a:rPr lang="ru-R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 : 4</a:t>
                </a:r>
                <a:r>
                  <a:rPr lang="ru-RU" altLang="ru-RU" sz="14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altLang="ru-RU" sz="1400" b="1" baseline="30000" dirty="0">
                    <a:latin typeface="Arial" panose="020B0604020202020204" pitchFamily="34" charset="0"/>
                  </a:rPr>
                  <a:t>.</a:t>
                </a:r>
                <a:r>
                  <a:rPr lang="ru-RU" altLang="ru-RU" sz="1400" b="1" dirty="0">
                    <a:latin typeface="Arial" panose="020B0604020202020204" pitchFamily="34" charset="0"/>
                  </a:rPr>
                  <a:t> 3 = 45 (л)</a:t>
                </a:r>
                <a:endParaRPr lang="ru-RU" sz="1400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378921C5-F980-4B97-9650-A30505823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753" y="2399492"/>
                <a:ext cx="1542410" cy="618952"/>
              </a:xfrm>
              <a:prstGeom prst="rect">
                <a:avLst/>
              </a:prstGeom>
              <a:blipFill>
                <a:blip r:embed="rId7"/>
                <a:stretch>
                  <a:fillRect l="-1186" r="-395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E442A3F-B81F-491F-A663-7D8BD1B0F29D}"/>
              </a:ext>
            </a:extLst>
          </p:cNvPr>
          <p:cNvCxnSpPr/>
          <p:nvPr/>
        </p:nvCxnSpPr>
        <p:spPr>
          <a:xfrm>
            <a:off x="1416122" y="2505335"/>
            <a:ext cx="0" cy="609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30D9BEA-9E18-4FD9-A55A-AF2B6988CAC9}"/>
              </a:ext>
            </a:extLst>
          </p:cNvPr>
          <p:cNvCxnSpPr/>
          <p:nvPr/>
        </p:nvCxnSpPr>
        <p:spPr>
          <a:xfrm>
            <a:off x="4328854" y="2505335"/>
            <a:ext cx="0" cy="609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21A7CDB-A9B2-49B8-8BC6-88D4A10EA854}"/>
              </a:ext>
            </a:extLst>
          </p:cNvPr>
          <p:cNvCxnSpPr/>
          <p:nvPr/>
        </p:nvCxnSpPr>
        <p:spPr>
          <a:xfrm>
            <a:off x="2884487" y="2512830"/>
            <a:ext cx="0" cy="6096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124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-1978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676615-3964-4698-82D5-602F97FADC34}"/>
              </a:ext>
            </a:extLst>
          </p:cNvPr>
          <p:cNvSpPr/>
          <p:nvPr/>
        </p:nvSpPr>
        <p:spPr>
          <a:xfrm>
            <a:off x="89942" y="449705"/>
            <a:ext cx="5566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236.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На какой из заданных схем показан вид комнаты сверху на рис. 14? </a:t>
            </a:r>
            <a:endParaRPr lang="ru-RU" sz="1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D5B27E-2A0A-4390-A22E-13138CB50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29" t="3276"/>
          <a:stretch/>
        </p:blipFill>
        <p:spPr>
          <a:xfrm>
            <a:off x="153909" y="972925"/>
            <a:ext cx="5461546" cy="178156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2DE53D-05A4-42FA-9518-45B50E888039}"/>
              </a:ext>
            </a:extLst>
          </p:cNvPr>
          <p:cNvSpPr/>
          <p:nvPr/>
        </p:nvSpPr>
        <p:spPr>
          <a:xfrm>
            <a:off x="598487" y="2816807"/>
            <a:ext cx="5438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На 1 схеме показан вид комнаты сверху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3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-1978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93BF1A-1220-4CC5-9CF4-85DFA5F6AC5D}"/>
              </a:ext>
            </a:extLst>
          </p:cNvPr>
          <p:cNvSpPr/>
          <p:nvPr/>
        </p:nvSpPr>
        <p:spPr>
          <a:xfrm>
            <a:off x="-11113" y="370119"/>
            <a:ext cx="5638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237.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Каким пространственным фигурам соответствуют предметы на рисунке? По каким признакам их можно разделить на два типа ?</a:t>
            </a:r>
          </a:p>
          <a:p>
            <a:pPr algn="just"/>
            <a:endParaRPr lang="ru-RU" sz="14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163FA8-B2DD-41FC-A646-D98D81A8C5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47"/>
          <a:stretch/>
        </p:blipFill>
        <p:spPr>
          <a:xfrm>
            <a:off x="366408" y="756948"/>
            <a:ext cx="4883758" cy="185607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B552A9-CBED-4D5D-B2BB-0183C30A1545}"/>
              </a:ext>
            </a:extLst>
          </p:cNvPr>
          <p:cNvSpPr/>
          <p:nvPr/>
        </p:nvSpPr>
        <p:spPr>
          <a:xfrm>
            <a:off x="37466" y="2699311"/>
            <a:ext cx="5447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Все фигуры, кроме чашки  и кружки представляют призму.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Чашка и кружка имеют форму цилиндра.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35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-1978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98B6D5-E319-4BC3-BA39-3582B0BC5977}"/>
              </a:ext>
            </a:extLst>
          </p:cNvPr>
          <p:cNvSpPr/>
          <p:nvPr/>
        </p:nvSpPr>
        <p:spPr>
          <a:xfrm>
            <a:off x="32543" y="409053"/>
            <a:ext cx="57038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238.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Пространственная фигура состоит из 10 кубиков (рис. 16). Какое изображение соответствует виду: </a:t>
            </a:r>
          </a:p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а) спереди; б) сбоку; в) сверху? </a:t>
            </a:r>
            <a:endParaRPr lang="ru-RU" sz="1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72EED1-681C-4EB7-9C1B-F4CC0E31C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3" t="7575"/>
          <a:stretch/>
        </p:blipFill>
        <p:spPr>
          <a:xfrm>
            <a:off x="157657" y="1172440"/>
            <a:ext cx="5281932" cy="138910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F14B5A-D2EB-4ED2-A0D5-20C62AB271AF}"/>
              </a:ext>
            </a:extLst>
          </p:cNvPr>
          <p:cNvSpPr/>
          <p:nvPr/>
        </p:nvSpPr>
        <p:spPr>
          <a:xfrm>
            <a:off x="293687" y="2576294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а) вид спереди на схеме 3 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б) вид справа сбоку на схеме 1</a:t>
            </a: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      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 в) вид сверху на схеме  2 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8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 САМОСТОЯТЕЛЬНОЙ 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E1FCFC-34F2-410F-8218-644405297094}"/>
              </a:ext>
            </a:extLst>
          </p:cNvPr>
          <p:cNvSpPr/>
          <p:nvPr/>
        </p:nvSpPr>
        <p:spPr>
          <a:xfrm>
            <a:off x="126147" y="403225"/>
            <a:ext cx="16915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0AB92E-A5F8-4CC1-B078-20CF4F7447BD}"/>
              </a:ext>
            </a:extLst>
          </p:cNvPr>
          <p:cNvSpPr/>
          <p:nvPr/>
        </p:nvSpPr>
        <p:spPr>
          <a:xfrm>
            <a:off x="63073" y="2186682"/>
            <a:ext cx="23061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016A3A-860B-40E2-84D2-D8307D1F6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8" r="1"/>
          <a:stretch/>
        </p:blipFill>
        <p:spPr>
          <a:xfrm>
            <a:off x="1049338" y="403225"/>
            <a:ext cx="3276600" cy="28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САМОСТОЯТЕЛЬНОЙ 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3E1FCFC-34F2-410F-8218-644405297094}"/>
              </a:ext>
            </a:extLst>
          </p:cNvPr>
          <p:cNvSpPr/>
          <p:nvPr/>
        </p:nvSpPr>
        <p:spPr>
          <a:xfrm>
            <a:off x="126147" y="403225"/>
            <a:ext cx="169154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0AB92E-A5F8-4CC1-B078-20CF4F7447BD}"/>
              </a:ext>
            </a:extLst>
          </p:cNvPr>
          <p:cNvSpPr/>
          <p:nvPr/>
        </p:nvSpPr>
        <p:spPr>
          <a:xfrm>
            <a:off x="63073" y="2186682"/>
            <a:ext cx="230614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CAFA81-13D7-48D7-A761-679731530B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2" t="4556"/>
          <a:stretch/>
        </p:blipFill>
        <p:spPr>
          <a:xfrm>
            <a:off x="63073" y="908541"/>
            <a:ext cx="3888214" cy="14277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12C99B-CA03-4F91-864B-B5EF5C005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52"/>
          <a:stretch/>
        </p:blipFill>
        <p:spPr>
          <a:xfrm>
            <a:off x="87215" y="2333749"/>
            <a:ext cx="3787872" cy="67643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EE3C8D-ECA6-423E-A3CA-5612606DE4A2}"/>
              </a:ext>
            </a:extLst>
          </p:cNvPr>
          <p:cNvSpPr/>
          <p:nvPr/>
        </p:nvSpPr>
        <p:spPr>
          <a:xfrm>
            <a:off x="-33012" y="471217"/>
            <a:ext cx="583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из «Проверьте свои достижения» стр.54</a:t>
            </a:r>
            <a:endParaRPr lang="ru-RU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D53B89B-2424-4901-8300-224FF2530955}"/>
                  </a:ext>
                </a:extLst>
              </p:cNvPr>
              <p:cNvSpPr/>
              <p:nvPr/>
            </p:nvSpPr>
            <p:spPr>
              <a:xfrm>
                <a:off x="3951287" y="808146"/>
                <a:ext cx="1798059" cy="2387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9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.Ответ:</a:t>
                </a:r>
              </a:p>
              <a:p>
                <a:r>
                  <a:rPr lang="en-US" sz="1400" b="1" dirty="0">
                    <a:solidFill>
                      <a:srgbClr val="0070C0"/>
                    </a:solidFill>
                  </a:rPr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1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4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ru-RU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ru-RU" sz="1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1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км/ч</m:t>
                    </m:r>
                  </m:oMath>
                </a14:m>
                <a:r>
                  <a:rPr lang="en-US" sz="1400" dirty="0"/>
                  <a:t> </a:t>
                </a:r>
                <a:endParaRPr lang="ru-RU" sz="1400" dirty="0"/>
              </a:p>
              <a:p>
                <a:r>
                  <a:rPr lang="ru-RU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10.Ответ:</a:t>
                </a:r>
              </a:p>
              <a:p>
                <a:r>
                  <a:rPr lang="ru-RU" sz="1200" b="1" dirty="0">
                    <a:solidFill>
                      <a:schemeClr val="tx1"/>
                    </a:solidFill>
                  </a:rPr>
                  <a:t>а)7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ru-RU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ru-RU" sz="1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𝟖𝟗</m:t>
                        </m:r>
                      </m:num>
                      <m:den>
                        <m:r>
                          <a:rPr lang="ru-RU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ru-RU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𝟗𝟖</m:t>
                        </m:r>
                      </m:num>
                      <m:den>
                        <m:r>
                          <a:rPr lang="ru-RU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𝟔𝟕</m:t>
                        </m:r>
                      </m:den>
                    </m:f>
                    <m:r>
                      <a:rPr lang="en-US" sz="1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ru-RU" sz="1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ru-RU" sz="1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𝟔𝟕</m:t>
                        </m:r>
                      </m:den>
                    </m:f>
                  </m:oMath>
                </a14:m>
                <a:endParaRPr lang="ru-RU" sz="1200" b="1" dirty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endPara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11.Ответ:</a:t>
                </a:r>
              </a:p>
              <a:p>
                <a:r>
                  <a:rPr lang="ru-RU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а) х = 2</a:t>
                </a:r>
                <a:r>
                  <a:rPr lang="ru-RU" sz="12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ru-RU" sz="1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б) у = 5</a:t>
                </a:r>
                <a:r>
                  <a:rPr lang="ru-RU" sz="1200" b="1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1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>
                          <a:rPr lang="ru-RU" sz="1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ru-RU" sz="1200" b="1" dirty="0">
                  <a:solidFill>
                    <a:srgbClr val="0070C0"/>
                  </a:solidFill>
                </a:endParaRPr>
              </a:p>
              <a:p>
                <a:r>
                  <a:rPr lang="ru-RU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12.Ответ: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ru-RU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ru-RU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ru-RU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ru-RU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ru-RU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ru-RU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  <m:r>
                      <a:rPr lang="ru-RU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4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ru-RU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ru-RU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1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FD53B89B-2424-4901-8300-224FF2530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287" y="808146"/>
                <a:ext cx="1798059" cy="2387898"/>
              </a:xfrm>
              <a:prstGeom prst="rect">
                <a:avLst/>
              </a:prstGeom>
              <a:blipFill>
                <a:blip r:embed="rId5"/>
                <a:stretch>
                  <a:fillRect l="-1017" t="-5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9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ОБОГАЩАЕМ  ЗНАНИЯ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DD7819-5FBA-4154-86BC-1172577D3507}"/>
              </a:ext>
            </a:extLst>
          </p:cNvPr>
          <p:cNvSpPr/>
          <p:nvPr/>
        </p:nvSpPr>
        <p:spPr>
          <a:xfrm>
            <a:off x="217487" y="409053"/>
            <a:ext cx="914400" cy="108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512EC9-B5F4-4B42-BABB-C92925EAD0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1" t="685"/>
          <a:stretch/>
        </p:blipFill>
        <p:spPr>
          <a:xfrm>
            <a:off x="231391" y="433255"/>
            <a:ext cx="5191829" cy="278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7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ОБОГАЩАЕМ  ЗНАНИЯ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DD7819-5FBA-4154-86BC-1172577D3507}"/>
              </a:ext>
            </a:extLst>
          </p:cNvPr>
          <p:cNvSpPr/>
          <p:nvPr/>
        </p:nvSpPr>
        <p:spPr>
          <a:xfrm>
            <a:off x="217487" y="409053"/>
            <a:ext cx="914400" cy="108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5D8009-89A3-4E69-89FA-E9044777EE30}"/>
              </a:ext>
            </a:extLst>
          </p:cNvPr>
          <p:cNvSpPr/>
          <p:nvPr/>
        </p:nvSpPr>
        <p:spPr>
          <a:xfrm>
            <a:off x="-1" y="377563"/>
            <a:ext cx="57038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    Пространственное тело, ограниченное плоскими многоугольниками, называется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многогранником. 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Плоские многоугольники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называются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гранями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многогранника,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вершины многоугольников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–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вершинами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многогранника, а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стороны 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–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ребрами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многогранника . </a:t>
            </a:r>
            <a:endParaRPr lang="ru-RU" sz="1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F0FB8F-76A1-4D74-9389-5B6738939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23" t="12426" r="4204"/>
          <a:stretch/>
        </p:blipFill>
        <p:spPr>
          <a:xfrm>
            <a:off x="1055687" y="1547114"/>
            <a:ext cx="1295400" cy="16615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D678A7-2B5F-40D9-BA16-8BC8793E85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56" t="24414" r="6085"/>
          <a:stretch/>
        </p:blipFill>
        <p:spPr>
          <a:xfrm>
            <a:off x="3113088" y="1622425"/>
            <a:ext cx="1600200" cy="149081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C87564-6911-4FF7-BC9E-768D45095EFC}"/>
              </a:ext>
            </a:extLst>
          </p:cNvPr>
          <p:cNvSpPr/>
          <p:nvPr/>
        </p:nvSpPr>
        <p:spPr>
          <a:xfrm>
            <a:off x="2960687" y="1622425"/>
            <a:ext cx="228600" cy="317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51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ОБОГАЩАЕМ  ЗНАНИЯ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DD7819-5FBA-4154-86BC-1172577D3507}"/>
              </a:ext>
            </a:extLst>
          </p:cNvPr>
          <p:cNvSpPr/>
          <p:nvPr/>
        </p:nvSpPr>
        <p:spPr>
          <a:xfrm>
            <a:off x="217487" y="409053"/>
            <a:ext cx="914400" cy="108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098378-40A4-43B9-A68B-A3A9E187EE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0"/>
          <a:stretch/>
        </p:blipFill>
        <p:spPr>
          <a:xfrm>
            <a:off x="206374" y="422785"/>
            <a:ext cx="5551488" cy="278386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7286C3D-7ADE-4462-BEA8-8BE48B663E2A}"/>
              </a:ext>
            </a:extLst>
          </p:cNvPr>
          <p:cNvSpPr/>
          <p:nvPr/>
        </p:nvSpPr>
        <p:spPr>
          <a:xfrm>
            <a:off x="141288" y="387028"/>
            <a:ext cx="1752599" cy="130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88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ОБОГАЩАЕМ  ЗНАНИЯ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2DD7819-5FBA-4154-86BC-1172577D3507}"/>
              </a:ext>
            </a:extLst>
          </p:cNvPr>
          <p:cNvSpPr/>
          <p:nvPr/>
        </p:nvSpPr>
        <p:spPr>
          <a:xfrm>
            <a:off x="217487" y="409053"/>
            <a:ext cx="914400" cy="108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05AC26-D443-4EC1-AC72-9D701EE15AF2}"/>
              </a:ext>
            </a:extLst>
          </p:cNvPr>
          <p:cNvSpPr/>
          <p:nvPr/>
        </p:nvSpPr>
        <p:spPr>
          <a:xfrm>
            <a:off x="80208" y="440751"/>
            <a:ext cx="5562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         Не все пространственные тела ограничены многоугольниками. Например, цилиндр (рис. 6), конус (рис. 7) и сфера (рис. 8) представляют собой примеры таких тел. Поверхность шара состоит из сферы (рис. 9).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6DB3C-DBFA-4E3B-9A77-3BCACD8E65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7" t="5906" b="11418"/>
          <a:stretch/>
        </p:blipFill>
        <p:spPr>
          <a:xfrm>
            <a:off x="102693" y="1522230"/>
            <a:ext cx="5562599" cy="116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-1978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D51703-953E-44A4-BA7B-4E3A669107FD}"/>
              </a:ext>
            </a:extLst>
          </p:cNvPr>
          <p:cNvSpPr/>
          <p:nvPr/>
        </p:nvSpPr>
        <p:spPr>
          <a:xfrm>
            <a:off x="70643" y="409053"/>
            <a:ext cx="5627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232.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</a:rPr>
              <a:t>Изображения каких пространственных фигур вы видите на рисунке 10? </a:t>
            </a:r>
            <a:endParaRPr lang="ru-RU" sz="1600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56D15C-7AB1-4DCC-A2F3-D016C3CC0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1" t="4890" b="7072"/>
          <a:stretch/>
        </p:blipFill>
        <p:spPr>
          <a:xfrm>
            <a:off x="146842" y="936625"/>
            <a:ext cx="5475288" cy="13716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326F9D-7381-4C4E-9212-9392E55967B6}"/>
              </a:ext>
            </a:extLst>
          </p:cNvPr>
          <p:cNvSpPr/>
          <p:nvPr/>
        </p:nvSpPr>
        <p:spPr>
          <a:xfrm>
            <a:off x="141288" y="2384425"/>
            <a:ext cx="5475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а) призма    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</a:rPr>
              <a:t>                     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 в) шар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б) пирамида                      г) призма     д) конус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9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-1978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107EDB3-269E-4019-BEF3-DFBE78FB10E5}"/>
              </a:ext>
            </a:extLst>
          </p:cNvPr>
          <p:cNvSpPr/>
          <p:nvPr/>
        </p:nvSpPr>
        <p:spPr>
          <a:xfrm>
            <a:off x="7495" y="409053"/>
            <a:ext cx="57689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233.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Изображение какой пространственной фигуры на рис. 11 является лишним? </a:t>
            </a:r>
            <a:endParaRPr lang="ru-RU" sz="1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391925-D84C-4F61-B095-E58ACF1CA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3"/>
          <a:stretch/>
        </p:blipFill>
        <p:spPr>
          <a:xfrm>
            <a:off x="114299" y="932273"/>
            <a:ext cx="5540376" cy="126208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A08C490-E8C0-4C84-B920-3706A416B15D}"/>
              </a:ext>
            </a:extLst>
          </p:cNvPr>
          <p:cNvSpPr/>
          <p:nvPr/>
        </p:nvSpPr>
        <p:spPr>
          <a:xfrm>
            <a:off x="114300" y="2319249"/>
            <a:ext cx="5540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а) пирамида                   в) пирамида(усечённая)</a:t>
            </a:r>
          </a:p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б) цилиндр                     г) пирамида   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2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-1978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1288" y="22225"/>
            <a:ext cx="52819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 ЗАДАЧ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98C252-78DD-429B-B6DF-E422E9C52001}"/>
              </a:ext>
            </a:extLst>
          </p:cNvPr>
          <p:cNvSpPr/>
          <p:nvPr/>
        </p:nvSpPr>
        <p:spPr>
          <a:xfrm>
            <a:off x="32543" y="387557"/>
            <a:ext cx="5703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234.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 Пространственный объект на рис. 12 рассмотрели со сторон </a:t>
            </a:r>
            <a:r>
              <a:rPr lang="ru-RU" sz="1200" b="1" dirty="0">
                <a:solidFill>
                  <a:srgbClr val="211D1E"/>
                </a:solidFill>
                <a:latin typeface="Times New Roman" panose="02020603050405020304" pitchFamily="18" charset="0"/>
              </a:rPr>
              <a:t>A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и </a:t>
            </a:r>
            <a:r>
              <a:rPr lang="ru-RU" sz="1200" b="1" dirty="0">
                <a:solidFill>
                  <a:srgbClr val="211D1E"/>
                </a:solidFill>
                <a:latin typeface="Times New Roman" panose="02020603050405020304" pitchFamily="18" charset="0"/>
              </a:rPr>
              <a:t>B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.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какой стороны необходимо рассматривать этот объект, чтобы увидеть его отображения на каждом рисунке? </a:t>
            </a:r>
            <a:endParaRPr lang="ru-RU" sz="1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397E90-2EBF-481E-9F68-C878728A88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4" t="8939"/>
          <a:stretch/>
        </p:blipFill>
        <p:spPr>
          <a:xfrm>
            <a:off x="213269" y="1033888"/>
            <a:ext cx="5554116" cy="133786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9EC7B9D-81EA-41F1-B3B7-4F7EF594E2D4}"/>
              </a:ext>
            </a:extLst>
          </p:cNvPr>
          <p:cNvSpPr/>
          <p:nvPr/>
        </p:nvSpPr>
        <p:spPr>
          <a:xfrm>
            <a:off x="141288" y="2460625"/>
            <a:ext cx="5554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Если на объект посмотреть  со стороны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A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, получим схему 2 </a:t>
            </a:r>
          </a:p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Если на объект посмотреть  со стороны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В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, получим схему 3</a:t>
            </a:r>
          </a:p>
        </p:txBody>
      </p:sp>
    </p:spTree>
    <p:extLst>
      <p:ext uri="{BB962C8B-B14F-4D97-AF65-F5344CB8AC3E}">
        <p14:creationId xmlns:p14="http://schemas.microsoft.com/office/powerpoint/2010/main" val="4121952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894fd3cdfd233c3e99ae538a8a45d2b0bf95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24976</TotalTime>
  <Words>503</Words>
  <Application>Microsoft Office PowerPoint</Application>
  <PresentationFormat>Произвольный</PresentationFormat>
  <Paragraphs>79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МАТЕМАТИКА</vt:lpstr>
      <vt:lpstr>ПРОВЕРКА  САМОСТОЯТЕЛЬНОЙ  РАБОТЫ</vt:lpstr>
      <vt:lpstr>ОБОГАЩАЕМ  ЗНАНИЯ</vt:lpstr>
      <vt:lpstr>ОБОГАЩАЕМ  ЗНАНИЯ</vt:lpstr>
      <vt:lpstr>ОБОГАЩАЕМ  ЗНАНИЯ</vt:lpstr>
      <vt:lpstr>ОБОГАЩАЕМ  ЗНАНИЯ</vt:lpstr>
      <vt:lpstr>РЕШЕНИЕ  ЗАДАЧ</vt:lpstr>
      <vt:lpstr>РЕШЕНИЕ  ЗАДАЧ</vt:lpstr>
      <vt:lpstr>РЕШЕНИЕ  ЗАДАЧ</vt:lpstr>
      <vt:lpstr>РЕШЕНИЕ  ЗАДАЧ</vt:lpstr>
      <vt:lpstr>РЕШЕНИЕ  ЗАДАЧ</vt:lpstr>
      <vt:lpstr>РЕШЕНИЕ  ЗАДАЧ</vt:lpstr>
      <vt:lpstr>РЕШЕНИЕ  ЗАДАЧ</vt:lpstr>
      <vt:lpstr>ЗАДАНИЯ ДЛЯ  САМОСТОЯТЕЛЬНОЙ 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Komilov</dc:creator>
  <cp:lastModifiedBy>Пользователь Windows</cp:lastModifiedBy>
  <cp:revision>2008</cp:revision>
  <cp:lastPrinted>2020-12-11T15:30:33Z</cp:lastPrinted>
  <dcterms:created xsi:type="dcterms:W3CDTF">2020-04-09T07:32:19Z</dcterms:created>
  <dcterms:modified xsi:type="dcterms:W3CDTF">2020-12-11T15:31:06Z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