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6"/>
  </p:notesMasterIdLst>
  <p:handoutMasterIdLst>
    <p:handoutMasterId r:id="rId17"/>
  </p:handoutMasterIdLst>
  <p:sldIdLst>
    <p:sldId id="528" r:id="rId2"/>
    <p:sldId id="1056" r:id="rId3"/>
    <p:sldId id="1063" r:id="rId4"/>
    <p:sldId id="1062" r:id="rId5"/>
    <p:sldId id="969" r:id="rId6"/>
    <p:sldId id="1064" r:id="rId7"/>
    <p:sldId id="1050" r:id="rId8"/>
    <p:sldId id="1057" r:id="rId9"/>
    <p:sldId id="1058" r:id="rId10"/>
    <p:sldId id="1059" r:id="rId11"/>
    <p:sldId id="1060" r:id="rId12"/>
    <p:sldId id="1065" r:id="rId13"/>
    <p:sldId id="1061" r:id="rId14"/>
    <p:sldId id="480" r:id="rId15"/>
  </p:sldIdLst>
  <p:sldSz cx="5768975" cy="3244850"/>
  <p:notesSz cx="9866313" cy="6735763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D09E"/>
    <a:srgbClr val="0066CC"/>
    <a:srgbClr val="00A859"/>
    <a:srgbClr val="F0FFFF"/>
    <a:srgbClr val="FFFCFF"/>
    <a:srgbClr val="EFE4F0"/>
    <a:srgbClr val="5FCBEF"/>
    <a:srgbClr val="00C695"/>
    <a:srgbClr val="000000"/>
    <a:srgbClr val="BAD7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86372" autoAdjust="0"/>
  </p:normalViewPr>
  <p:slideViewPr>
    <p:cSldViewPr>
      <p:cViewPr varScale="1">
        <p:scale>
          <a:sx n="128" d="100"/>
          <a:sy n="128" d="100"/>
        </p:scale>
        <p:origin x="984" y="120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88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7238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3226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3659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8862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14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950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252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7654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6609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3433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745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38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134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11.12.2020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7003" y="1267272"/>
            <a:ext cx="3566684" cy="1591455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ПРОСТРАНСТВЕННЫЕ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ГЕОМЕТРИЧЕСКИЕ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ФИГУРЫ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1955" y="1681902"/>
            <a:ext cx="304799" cy="10668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5B1F7C0-5D3C-4F00-A524-884A7DE64A56}"/>
              </a:ext>
            </a:extLst>
          </p:cNvPr>
          <p:cNvSpPr/>
          <p:nvPr/>
        </p:nvSpPr>
        <p:spPr>
          <a:xfrm>
            <a:off x="2808287" y="2900239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71EBCBC-249D-424E-A56C-4DDBCDD817D2}"/>
              </a:ext>
            </a:extLst>
          </p:cNvPr>
          <p:cNvSpPr/>
          <p:nvPr/>
        </p:nvSpPr>
        <p:spPr>
          <a:xfrm>
            <a:off x="4775747" y="2917825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Картинки названия геометрических фигур (30 фото) • Прикольные картинки и  позитив">
            <a:extLst>
              <a:ext uri="{FF2B5EF4-FFF2-40B4-BE49-F238E27FC236}">
                <a16:creationId xmlns:a16="http://schemas.microsoft.com/office/drawing/2014/main" id="{43C89927-0282-486A-9822-60AD4D486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484" y="1294366"/>
            <a:ext cx="1644539" cy="1423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C7C9F64-DB2B-4724-A65A-8C53C5DD7615}"/>
              </a:ext>
            </a:extLst>
          </p:cNvPr>
          <p:cNvSpPr/>
          <p:nvPr/>
        </p:nvSpPr>
        <p:spPr>
          <a:xfrm>
            <a:off x="5231972" y="2517276"/>
            <a:ext cx="365048" cy="171233"/>
          </a:xfrm>
          <a:prstGeom prst="rect">
            <a:avLst/>
          </a:prstGeom>
          <a:solidFill>
            <a:srgbClr val="ECD0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81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F81DA1D-10F1-4974-B1D5-E854C9A23D81}"/>
              </a:ext>
            </a:extLst>
          </p:cNvPr>
          <p:cNvSpPr/>
          <p:nvPr/>
        </p:nvSpPr>
        <p:spPr>
          <a:xfrm>
            <a:off x="-11113" y="404570"/>
            <a:ext cx="5638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235.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Вместимость каждого бака на рис. 13 равна 60 литров. Сколько литров воды содержит в себе каждый из баков? </a:t>
            </a:r>
            <a:endParaRPr lang="ru-RU" sz="1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D62915-F025-48FD-BC89-100D76A6BA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84" t="5073"/>
          <a:stretch/>
        </p:blipFill>
        <p:spPr>
          <a:xfrm>
            <a:off x="141288" y="928802"/>
            <a:ext cx="5296854" cy="14259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070E7A63-4894-49DE-8A74-AED0FAFED98D}"/>
                  </a:ext>
                </a:extLst>
              </p:cNvPr>
              <p:cNvSpPr/>
              <p:nvPr/>
            </p:nvSpPr>
            <p:spPr>
              <a:xfrm>
                <a:off x="-24141" y="2367837"/>
                <a:ext cx="1592103" cy="6189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sz="1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от </m:t>
                    </m:r>
                    <m:r>
                      <a:rPr lang="ru-RU" sz="1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𝟔𝟎</m:t>
                    </m:r>
                    <m:r>
                      <a:rPr lang="ru-RU" sz="1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л</m:t>
                    </m:r>
                  </m:oMath>
                </a14:m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60 : 5</a:t>
                </a:r>
                <a:r>
                  <a:rPr lang="ru-RU" altLang="ru-RU" sz="14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RU" sz="1400" b="1" baseline="30000" dirty="0">
                    <a:latin typeface="Arial" panose="020B0604020202020204" pitchFamily="34" charset="0"/>
                  </a:rPr>
                  <a:t>.</a:t>
                </a:r>
                <a:r>
                  <a:rPr lang="ru-RU" altLang="ru-RU" sz="1400" b="1" dirty="0">
                    <a:latin typeface="Arial" panose="020B0604020202020204" pitchFamily="34" charset="0"/>
                  </a:rPr>
                  <a:t> 2 = 24 (л) </a:t>
                </a:r>
                <a:endParaRPr lang="ru-RU" sz="14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070E7A63-4894-49DE-8A74-AED0FAFED9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4141" y="2367837"/>
                <a:ext cx="1592103" cy="618952"/>
              </a:xfrm>
              <a:prstGeom prst="rect">
                <a:avLst/>
              </a:prstGeom>
              <a:blipFill>
                <a:blip r:embed="rId4"/>
                <a:stretch>
                  <a:fillRect l="-1149" r="-383" b="-98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FEC67C44-8750-4ACB-88A2-572BC8178F27}"/>
                  </a:ext>
                </a:extLst>
              </p:cNvPr>
              <p:cNvSpPr/>
              <p:nvPr/>
            </p:nvSpPr>
            <p:spPr>
              <a:xfrm>
                <a:off x="1416122" y="2405443"/>
                <a:ext cx="1542410" cy="6189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от </m:t>
                    </m:r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𝟔𝟎</m:t>
                    </m:r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л</m:t>
                    </m:r>
                  </m:oMath>
                </a14:m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60 : 6</a:t>
                </a:r>
                <a:r>
                  <a:rPr lang="ru-RU" altLang="ru-RU" sz="14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RU" sz="1400" b="1" baseline="30000" dirty="0">
                    <a:latin typeface="Arial" panose="020B0604020202020204" pitchFamily="34" charset="0"/>
                  </a:rPr>
                  <a:t>.</a:t>
                </a:r>
                <a:r>
                  <a:rPr lang="ru-RU" altLang="ru-RU" sz="1400" b="1" dirty="0">
                    <a:latin typeface="Arial" panose="020B0604020202020204" pitchFamily="34" charset="0"/>
                  </a:rPr>
                  <a:t> 3 = 30 (л)</a:t>
                </a:r>
                <a:endParaRPr lang="ru-RU" sz="14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FEC67C44-8750-4ACB-88A2-572BC8178F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6122" y="2405443"/>
                <a:ext cx="1542410" cy="618952"/>
              </a:xfrm>
              <a:prstGeom prst="rect">
                <a:avLst/>
              </a:prstGeom>
              <a:blipFill>
                <a:blip r:embed="rId5"/>
                <a:stretch>
                  <a:fillRect l="-1186" r="-395" b="-9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545D0BEE-EE4F-410F-930C-C204283300DD}"/>
                  </a:ext>
                </a:extLst>
              </p:cNvPr>
              <p:cNvSpPr/>
              <p:nvPr/>
            </p:nvSpPr>
            <p:spPr>
              <a:xfrm>
                <a:off x="2884487" y="2412591"/>
                <a:ext cx="1542410" cy="6189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в)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от </m:t>
                    </m:r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𝟔𝟎</m:t>
                    </m:r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л</m:t>
                    </m:r>
                  </m:oMath>
                </a14:m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60 : 3</a:t>
                </a:r>
                <a:r>
                  <a:rPr lang="ru-RU" altLang="ru-RU" sz="14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RU" sz="1400" b="1" baseline="30000" dirty="0">
                    <a:latin typeface="Arial" panose="020B0604020202020204" pitchFamily="34" charset="0"/>
                  </a:rPr>
                  <a:t>.</a:t>
                </a:r>
                <a:r>
                  <a:rPr lang="ru-RU" altLang="ru-RU" sz="1400" b="1" dirty="0">
                    <a:latin typeface="Arial" panose="020B0604020202020204" pitchFamily="34" charset="0"/>
                  </a:rPr>
                  <a:t> 1 = 20 (л)</a:t>
                </a:r>
                <a:endParaRPr lang="ru-RU" sz="14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545D0BEE-EE4F-410F-930C-C204283300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4487" y="2412591"/>
                <a:ext cx="1542410" cy="618952"/>
              </a:xfrm>
              <a:prstGeom prst="rect">
                <a:avLst/>
              </a:prstGeom>
              <a:blipFill>
                <a:blip r:embed="rId6"/>
                <a:stretch>
                  <a:fillRect l="-1186" r="-395" b="-9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378921C5-F980-4B97-9650-A305058233ED}"/>
                  </a:ext>
                </a:extLst>
              </p:cNvPr>
              <p:cNvSpPr/>
              <p:nvPr/>
            </p:nvSpPr>
            <p:spPr>
              <a:xfrm>
                <a:off x="4295753" y="2399492"/>
                <a:ext cx="1542410" cy="6189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г)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от </m:t>
                    </m:r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𝟔𝟎</m:t>
                    </m:r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л</m:t>
                    </m:r>
                  </m:oMath>
                </a14:m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60 : 4</a:t>
                </a:r>
                <a:r>
                  <a:rPr lang="ru-RU" altLang="ru-RU" sz="14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RU" sz="1400" b="1" baseline="30000" dirty="0">
                    <a:latin typeface="Arial" panose="020B0604020202020204" pitchFamily="34" charset="0"/>
                  </a:rPr>
                  <a:t>.</a:t>
                </a:r>
                <a:r>
                  <a:rPr lang="ru-RU" altLang="ru-RU" sz="1400" b="1" dirty="0">
                    <a:latin typeface="Arial" panose="020B0604020202020204" pitchFamily="34" charset="0"/>
                  </a:rPr>
                  <a:t> 3 = 45 (л)</a:t>
                </a:r>
                <a:endParaRPr lang="ru-RU" sz="14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378921C5-F980-4B97-9650-A305058233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753" y="2399492"/>
                <a:ext cx="1542410" cy="618952"/>
              </a:xfrm>
              <a:prstGeom prst="rect">
                <a:avLst/>
              </a:prstGeom>
              <a:blipFill>
                <a:blip r:embed="rId7"/>
                <a:stretch>
                  <a:fillRect l="-1186" r="-395" b="-9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E442A3F-B81F-491F-A663-7D8BD1B0F29D}"/>
              </a:ext>
            </a:extLst>
          </p:cNvPr>
          <p:cNvCxnSpPr/>
          <p:nvPr/>
        </p:nvCxnSpPr>
        <p:spPr>
          <a:xfrm>
            <a:off x="1416122" y="2505335"/>
            <a:ext cx="0" cy="6096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630D9BEA-9E18-4FD9-A55A-AF2B6988CAC9}"/>
              </a:ext>
            </a:extLst>
          </p:cNvPr>
          <p:cNvCxnSpPr/>
          <p:nvPr/>
        </p:nvCxnSpPr>
        <p:spPr>
          <a:xfrm>
            <a:off x="4328854" y="2505335"/>
            <a:ext cx="0" cy="6096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21A7CDB-A9B2-49B8-8BC6-88D4A10EA854}"/>
              </a:ext>
            </a:extLst>
          </p:cNvPr>
          <p:cNvCxnSpPr/>
          <p:nvPr/>
        </p:nvCxnSpPr>
        <p:spPr>
          <a:xfrm>
            <a:off x="2884487" y="2512830"/>
            <a:ext cx="0" cy="6096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01242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8676615-3964-4698-82D5-602F97FADC34}"/>
              </a:ext>
            </a:extLst>
          </p:cNvPr>
          <p:cNvSpPr/>
          <p:nvPr/>
        </p:nvSpPr>
        <p:spPr>
          <a:xfrm>
            <a:off x="89942" y="449705"/>
            <a:ext cx="55666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236.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На какой из заданных схем показан вид комнаты сверху на рис. 14? </a:t>
            </a:r>
            <a:endParaRPr lang="ru-RU" sz="1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D5B27E-2A0A-4390-A22E-13138CB509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29" t="3276"/>
          <a:stretch/>
        </p:blipFill>
        <p:spPr>
          <a:xfrm>
            <a:off x="153909" y="972925"/>
            <a:ext cx="5461546" cy="178156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2DE53D-05A4-42FA-9518-45B50E888039}"/>
              </a:ext>
            </a:extLst>
          </p:cNvPr>
          <p:cNvSpPr/>
          <p:nvPr/>
        </p:nvSpPr>
        <p:spPr>
          <a:xfrm>
            <a:off x="598487" y="2816807"/>
            <a:ext cx="54389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На 1 схеме показан вид комнаты сверху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930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A93BF1A-1220-4CC5-9CF4-85DFA5F6AC5D}"/>
              </a:ext>
            </a:extLst>
          </p:cNvPr>
          <p:cNvSpPr/>
          <p:nvPr/>
        </p:nvSpPr>
        <p:spPr>
          <a:xfrm>
            <a:off x="-11113" y="370119"/>
            <a:ext cx="56388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237.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Каким пространственным фигурам соответствуют предметы на рисунке? По каким признакам их можно разделить на два типа ?</a:t>
            </a:r>
          </a:p>
          <a:p>
            <a:pPr algn="just"/>
            <a:endParaRPr lang="ru-RU" sz="14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163FA8-B2DD-41FC-A646-D98D81A8C5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47"/>
          <a:stretch/>
        </p:blipFill>
        <p:spPr>
          <a:xfrm>
            <a:off x="366408" y="756948"/>
            <a:ext cx="4883758" cy="185607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4B552A9-CBED-4D5D-B2BB-0183C30A1545}"/>
              </a:ext>
            </a:extLst>
          </p:cNvPr>
          <p:cNvSpPr/>
          <p:nvPr/>
        </p:nvSpPr>
        <p:spPr>
          <a:xfrm>
            <a:off x="37466" y="2699311"/>
            <a:ext cx="54473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Все фигуры, кроме чашки  и кружки представляют призму.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Чашка и кружка имеют форму цилиндра.</a:t>
            </a:r>
            <a:endParaRPr lang="ru-RU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735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98B6D5-E319-4BC3-BA39-3582B0BC5977}"/>
              </a:ext>
            </a:extLst>
          </p:cNvPr>
          <p:cNvSpPr/>
          <p:nvPr/>
        </p:nvSpPr>
        <p:spPr>
          <a:xfrm>
            <a:off x="32543" y="409053"/>
            <a:ext cx="570388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238.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Пространственная фигура состоит из 10 кубиков (рис. 16). Какое изображение соответствует виду: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а) спереди; б) сбоку; в) сверху? </a:t>
            </a:r>
            <a:endParaRPr lang="ru-RU" sz="1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72EED1-681C-4EB7-9C1B-F4CC0E31C1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03" t="7575"/>
          <a:stretch/>
        </p:blipFill>
        <p:spPr>
          <a:xfrm>
            <a:off x="157657" y="1172440"/>
            <a:ext cx="5281932" cy="138910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AF14B5A-D2EB-4ED2-A0D5-20C62AB271AF}"/>
              </a:ext>
            </a:extLst>
          </p:cNvPr>
          <p:cNvSpPr/>
          <p:nvPr/>
        </p:nvSpPr>
        <p:spPr>
          <a:xfrm>
            <a:off x="293687" y="2576294"/>
            <a:ext cx="541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а) вид спереди на схеме 3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б) вид справа сбоку на схеме 1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в) вид сверху на схеме  2 </a:t>
            </a:r>
            <a:endParaRPr lang="ru-RU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871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016A3A-860B-40E2-84D2-D8307D1F6D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48" r="1"/>
          <a:stretch/>
        </p:blipFill>
        <p:spPr>
          <a:xfrm>
            <a:off x="1049338" y="403225"/>
            <a:ext cx="3276600" cy="284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3CAFA81-13D7-48D7-A761-679731530B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52" t="4556"/>
          <a:stretch/>
        </p:blipFill>
        <p:spPr>
          <a:xfrm>
            <a:off x="63073" y="908541"/>
            <a:ext cx="3888214" cy="142778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A12C99B-CA03-4F91-864B-B5EF5C0058D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152"/>
          <a:stretch/>
        </p:blipFill>
        <p:spPr>
          <a:xfrm>
            <a:off x="87215" y="2333749"/>
            <a:ext cx="3787872" cy="67643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2EE3C8D-ECA6-423E-A3CA-5612606DE4A2}"/>
              </a:ext>
            </a:extLst>
          </p:cNvPr>
          <p:cNvSpPr/>
          <p:nvPr/>
        </p:nvSpPr>
        <p:spPr>
          <a:xfrm>
            <a:off x="-33012" y="471217"/>
            <a:ext cx="58349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из «Проверьте свои достижения» стр.54</a:t>
            </a:r>
            <a:endParaRPr lang="ru-RU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FD53B89B-2424-4901-8300-224FF2530955}"/>
                  </a:ext>
                </a:extLst>
              </p:cNvPr>
              <p:cNvSpPr/>
              <p:nvPr/>
            </p:nvSpPr>
            <p:spPr>
              <a:xfrm>
                <a:off x="3951287" y="808146"/>
                <a:ext cx="1798059" cy="23878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9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.Ответ:</a:t>
                </a:r>
              </a:p>
              <a:p>
                <a:r>
                  <a:rPr lang="en-US" sz="1400" b="1" dirty="0">
                    <a:solidFill>
                      <a:srgbClr val="0070C0"/>
                    </a:solidFill>
                  </a:rPr>
                  <a:t>V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1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км/ч</m:t>
                    </m:r>
                  </m:oMath>
                </a14:m>
                <a:r>
                  <a:rPr lang="en-US" sz="1400" dirty="0"/>
                  <a:t> </a:t>
                </a:r>
                <a:endParaRPr lang="ru-RU" sz="1400" dirty="0"/>
              </a:p>
              <a:p>
                <a:r>
                  <a:rPr lang="ru-RU" sz="1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10.Ответ:</a:t>
                </a:r>
              </a:p>
              <a:p>
                <a:r>
                  <a:rPr lang="ru-RU" sz="1200" b="1" dirty="0">
                    <a:solidFill>
                      <a:schemeClr val="tx1"/>
                    </a:solidFill>
                  </a:rPr>
                  <a:t>а)7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1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12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𝟖𝟗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𝟗𝟖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𝟔𝟕</m:t>
                        </m:r>
                      </m:den>
                    </m:f>
                    <m:r>
                      <a:rPr lang="en-US" sz="1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ru-RU" sz="1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𝟑𝟏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𝟔𝟕</m:t>
                        </m:r>
                      </m:den>
                    </m:f>
                  </m:oMath>
                </a14:m>
                <a:endParaRPr lang="ru-RU" sz="1200" b="1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endParaRPr lang="ru-RU" sz="1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11.Ответ: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 х = 2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б) у = 5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ru-RU" sz="1200" b="1" dirty="0">
                  <a:solidFill>
                    <a:srgbClr val="0070C0"/>
                  </a:solidFill>
                </a:endParaRPr>
              </a:p>
              <a:p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12.Ответ: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1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sz="1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  <m:r>
                      <a:rPr lang="ru-RU" sz="1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sz="1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  <m:r>
                      <a:rPr lang="ru-RU" sz="1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sz="1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  <m:r>
                      <a:rPr lang="ru-RU" sz="1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sz="1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endParaRPr lang="ru-RU" sz="1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FD53B89B-2424-4901-8300-224FF25309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1287" y="808146"/>
                <a:ext cx="1798059" cy="2387898"/>
              </a:xfrm>
              <a:prstGeom prst="rect">
                <a:avLst/>
              </a:prstGeom>
              <a:blipFill>
                <a:blip r:embed="rId5"/>
                <a:stretch>
                  <a:fillRect l="-1017" t="-5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693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DD7819-5FBA-4154-86BC-1172577D3507}"/>
              </a:ext>
            </a:extLst>
          </p:cNvPr>
          <p:cNvSpPr/>
          <p:nvPr/>
        </p:nvSpPr>
        <p:spPr>
          <a:xfrm>
            <a:off x="217487" y="409053"/>
            <a:ext cx="914400" cy="10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2512EC9-B5F4-4B42-BABB-C92925EAD0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21" t="685"/>
          <a:stretch/>
        </p:blipFill>
        <p:spPr>
          <a:xfrm>
            <a:off x="231391" y="433255"/>
            <a:ext cx="5191829" cy="2789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79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DD7819-5FBA-4154-86BC-1172577D3507}"/>
              </a:ext>
            </a:extLst>
          </p:cNvPr>
          <p:cNvSpPr/>
          <p:nvPr/>
        </p:nvSpPr>
        <p:spPr>
          <a:xfrm>
            <a:off x="217487" y="409053"/>
            <a:ext cx="914400" cy="10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45D8009-89A3-4E69-89FA-E9044777EE30}"/>
              </a:ext>
            </a:extLst>
          </p:cNvPr>
          <p:cNvSpPr/>
          <p:nvPr/>
        </p:nvSpPr>
        <p:spPr>
          <a:xfrm>
            <a:off x="-1" y="377563"/>
            <a:ext cx="570388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 Пространственное тело, ограниченное плоскими многоугольниками, называется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многогранником. 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Плоские многоугольники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называются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гранями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многогранника,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вершины многоугольников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–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вершинами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многогранника, а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стороны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–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ребрами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многогранника . </a:t>
            </a:r>
            <a:endParaRPr lang="ru-RU" sz="1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F0FB8F-76A1-4D74-9389-5B6738939D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223" t="12426" r="4204"/>
          <a:stretch/>
        </p:blipFill>
        <p:spPr>
          <a:xfrm>
            <a:off x="1055687" y="1547114"/>
            <a:ext cx="1295400" cy="166151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D678A7-2B5F-40D9-BA16-8BC8793E85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756" t="24414" r="6085"/>
          <a:stretch/>
        </p:blipFill>
        <p:spPr>
          <a:xfrm>
            <a:off x="3113088" y="1622425"/>
            <a:ext cx="1600200" cy="149081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DC87564-6911-4FF7-BC9E-768D45095EFC}"/>
              </a:ext>
            </a:extLst>
          </p:cNvPr>
          <p:cNvSpPr/>
          <p:nvPr/>
        </p:nvSpPr>
        <p:spPr>
          <a:xfrm>
            <a:off x="2960687" y="1622425"/>
            <a:ext cx="228600" cy="317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751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DD7819-5FBA-4154-86BC-1172577D3507}"/>
              </a:ext>
            </a:extLst>
          </p:cNvPr>
          <p:cNvSpPr/>
          <p:nvPr/>
        </p:nvSpPr>
        <p:spPr>
          <a:xfrm>
            <a:off x="217487" y="409053"/>
            <a:ext cx="914400" cy="10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1098378-40A4-43B9-A68B-A3A9E187EE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0"/>
          <a:stretch/>
        </p:blipFill>
        <p:spPr>
          <a:xfrm>
            <a:off x="206374" y="422785"/>
            <a:ext cx="5551488" cy="278386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7286C3D-7ADE-4462-BEA8-8BE48B663E2A}"/>
              </a:ext>
            </a:extLst>
          </p:cNvPr>
          <p:cNvSpPr/>
          <p:nvPr/>
        </p:nvSpPr>
        <p:spPr>
          <a:xfrm>
            <a:off x="141288" y="387028"/>
            <a:ext cx="1752599" cy="130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88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DD7819-5FBA-4154-86BC-1172577D3507}"/>
              </a:ext>
            </a:extLst>
          </p:cNvPr>
          <p:cNvSpPr/>
          <p:nvPr/>
        </p:nvSpPr>
        <p:spPr>
          <a:xfrm>
            <a:off x="217487" y="409053"/>
            <a:ext cx="914400" cy="10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B05AC26-D443-4EC1-AC72-9D701EE15AF2}"/>
              </a:ext>
            </a:extLst>
          </p:cNvPr>
          <p:cNvSpPr/>
          <p:nvPr/>
        </p:nvSpPr>
        <p:spPr>
          <a:xfrm>
            <a:off x="80208" y="440751"/>
            <a:ext cx="55625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     Не все пространственные тела ограничены многоугольниками. Например, цилиндр (рис. 6), конус (рис. 7) и сфера (рис. 8) представляют собой примеры таких тел. Поверхность шара состоит из сферы (рис. 9). </a:t>
            </a:r>
            <a:endParaRPr lang="ru-RU" sz="14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66DB3C-DBFA-4E3B-9A77-3BCACD8E65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77" t="5906" b="11418"/>
          <a:stretch/>
        </p:blipFill>
        <p:spPr>
          <a:xfrm>
            <a:off x="102693" y="1522230"/>
            <a:ext cx="5562599" cy="116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52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DD51703-953E-44A4-BA7B-4E3A669107FD}"/>
              </a:ext>
            </a:extLst>
          </p:cNvPr>
          <p:cNvSpPr/>
          <p:nvPr/>
        </p:nvSpPr>
        <p:spPr>
          <a:xfrm>
            <a:off x="70643" y="409053"/>
            <a:ext cx="56276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232.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Изображения каких пространственных фигур вы видите на рисунке 10? </a:t>
            </a:r>
            <a:endParaRPr lang="ru-RU" sz="16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756D15C-7AB1-4DCC-A2F3-D016C3CC00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91" t="4890" b="7072"/>
          <a:stretch/>
        </p:blipFill>
        <p:spPr>
          <a:xfrm>
            <a:off x="146842" y="936625"/>
            <a:ext cx="5475288" cy="13716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0326F9D-7381-4C4E-9212-9392E55967B6}"/>
              </a:ext>
            </a:extLst>
          </p:cNvPr>
          <p:cNvSpPr/>
          <p:nvPr/>
        </p:nvSpPr>
        <p:spPr>
          <a:xfrm>
            <a:off x="141288" y="2384425"/>
            <a:ext cx="5475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 призма   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             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в) шар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б) пирамида                      г) призма     д) конус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895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107EDB3-269E-4019-BEF3-DFBE78FB10E5}"/>
              </a:ext>
            </a:extLst>
          </p:cNvPr>
          <p:cNvSpPr/>
          <p:nvPr/>
        </p:nvSpPr>
        <p:spPr>
          <a:xfrm>
            <a:off x="7495" y="409053"/>
            <a:ext cx="57689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233.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Изображение какой пространственной фигуры на рис. 11 является лишним? </a:t>
            </a:r>
            <a:endParaRPr lang="ru-RU" sz="1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391925-D84C-4F61-B095-E58ACF1CA9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63"/>
          <a:stretch/>
        </p:blipFill>
        <p:spPr>
          <a:xfrm>
            <a:off x="114299" y="932273"/>
            <a:ext cx="5540376" cy="126208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A08C490-E8C0-4C84-B920-3706A416B15D}"/>
              </a:ext>
            </a:extLst>
          </p:cNvPr>
          <p:cNvSpPr/>
          <p:nvPr/>
        </p:nvSpPr>
        <p:spPr>
          <a:xfrm>
            <a:off x="114300" y="2319249"/>
            <a:ext cx="5540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 пирамида                   в) пирамида(усечённая)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б) цилиндр                     г) пирамида    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923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098C252-78DD-429B-B6DF-E422E9C52001}"/>
              </a:ext>
            </a:extLst>
          </p:cNvPr>
          <p:cNvSpPr/>
          <p:nvPr/>
        </p:nvSpPr>
        <p:spPr>
          <a:xfrm>
            <a:off x="32543" y="387557"/>
            <a:ext cx="57038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234.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Пространственный объект на рис. 12 рассмотрели со сторон </a:t>
            </a:r>
            <a:r>
              <a:rPr lang="ru-RU" sz="1200" b="1" dirty="0">
                <a:solidFill>
                  <a:srgbClr val="211D1E"/>
                </a:solidFill>
                <a:latin typeface="Times New Roman" panose="02020603050405020304" pitchFamily="18" charset="0"/>
              </a:rPr>
              <a:t>A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и </a:t>
            </a:r>
            <a:r>
              <a:rPr lang="ru-RU" sz="1200" b="1" dirty="0">
                <a:solidFill>
                  <a:srgbClr val="211D1E"/>
                </a:solidFill>
                <a:latin typeface="Times New Roman" panose="02020603050405020304" pitchFamily="18" charset="0"/>
              </a:rPr>
              <a:t>B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какой стороны необходимо рассматривать этот объект, чтобы увидеть его отображения на каждом рисунке? </a:t>
            </a:r>
            <a:endParaRPr lang="ru-RU" sz="12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397E90-2EBF-481E-9F68-C878728A88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24" t="8939"/>
          <a:stretch/>
        </p:blipFill>
        <p:spPr>
          <a:xfrm>
            <a:off x="213269" y="1033888"/>
            <a:ext cx="5554116" cy="133786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9EC7B9D-81EA-41F1-B3B7-4F7EF594E2D4}"/>
              </a:ext>
            </a:extLst>
          </p:cNvPr>
          <p:cNvSpPr/>
          <p:nvPr/>
        </p:nvSpPr>
        <p:spPr>
          <a:xfrm>
            <a:off x="141288" y="2460625"/>
            <a:ext cx="55541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Если на объект посмотреть  со стороны 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A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, получим схему 2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Если на объект посмотреть  со стороны 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В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, получим схему 3</a:t>
            </a:r>
          </a:p>
        </p:txBody>
      </p:sp>
    </p:spTree>
    <p:extLst>
      <p:ext uri="{BB962C8B-B14F-4D97-AF65-F5344CB8AC3E}">
        <p14:creationId xmlns:p14="http://schemas.microsoft.com/office/powerpoint/2010/main" val="41219522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24976</TotalTime>
  <Words>503</Words>
  <Application>Microsoft Office PowerPoint</Application>
  <PresentationFormat>Произвольный</PresentationFormat>
  <Paragraphs>79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ПРОВЕРКА  САМОСТОЯТЕЛЬНОЙ  РАБОТЫ</vt:lpstr>
      <vt:lpstr>ОБОГАЩАЕМ  ЗНАНИЯ</vt:lpstr>
      <vt:lpstr>ОБОГАЩАЕМ  ЗНАНИЯ</vt:lpstr>
      <vt:lpstr>ОБОГАЩАЕМ  ЗНАНИЯ</vt:lpstr>
      <vt:lpstr>ОБОГАЩАЕМ  ЗНАНИЯ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2008</cp:revision>
  <cp:lastPrinted>2020-12-11T15:30:33Z</cp:lastPrinted>
  <dcterms:created xsi:type="dcterms:W3CDTF">2020-04-09T07:32:19Z</dcterms:created>
  <dcterms:modified xsi:type="dcterms:W3CDTF">2020-12-11T15:31:06Z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