
<file path=[Content_Types].xml><?xml version="1.0" encoding="utf-8"?>
<Types xmlns="http://schemas.openxmlformats.org/package/2006/content-types">
  <Default Extension="emf" ContentType="image/x-emf"/>
  <Default Extension="gif" ContentType="image/gif"/>
  <Default Extension="jfif" ContentType="image/jpeg"/>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13" r:id="rId1"/>
  </p:sldMasterIdLst>
  <p:notesMasterIdLst>
    <p:notesMasterId r:id="rId15"/>
  </p:notesMasterIdLst>
  <p:handoutMasterIdLst>
    <p:handoutMasterId r:id="rId16"/>
  </p:handoutMasterIdLst>
  <p:sldIdLst>
    <p:sldId id="528" r:id="rId2"/>
    <p:sldId id="1031" r:id="rId3"/>
    <p:sldId id="997" r:id="rId4"/>
    <p:sldId id="1032" r:id="rId5"/>
    <p:sldId id="1033" r:id="rId6"/>
    <p:sldId id="1034" r:id="rId7"/>
    <p:sldId id="1035" r:id="rId8"/>
    <p:sldId id="1036" r:id="rId9"/>
    <p:sldId id="1037" r:id="rId10"/>
    <p:sldId id="1038" r:id="rId11"/>
    <p:sldId id="1039" r:id="rId12"/>
    <p:sldId id="1040" r:id="rId13"/>
    <p:sldId id="480" r:id="rId14"/>
  </p:sldIdLst>
  <p:sldSz cx="5768975" cy="3244850"/>
  <p:notesSz cx="9866313" cy="6735763"/>
  <p:custDataLst>
    <p:tags r:id="rId1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0A859"/>
    <a:srgbClr val="F0FFFF"/>
    <a:srgbClr val="FFFCFF"/>
    <a:srgbClr val="EFE4F0"/>
    <a:srgbClr val="5FCBEF"/>
    <a:srgbClr val="00C695"/>
    <a:srgbClr val="000000"/>
    <a:srgbClr val="BAD7C3"/>
    <a:srgbClr val="CACA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86372" autoAdjust="0"/>
  </p:normalViewPr>
  <p:slideViewPr>
    <p:cSldViewPr>
      <p:cViewPr varScale="1">
        <p:scale>
          <a:sx n="128" d="100"/>
          <a:sy n="128" d="100"/>
        </p:scale>
        <p:origin x="984" y="108"/>
      </p:cViewPr>
      <p:guideLst>
        <p:guide orient="horz" pos="2880"/>
        <p:guide pos="216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5" d="100"/>
          <a:sy n="75" d="100"/>
        </p:scale>
        <p:origin x="171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C480B5ED-0184-4641-8B39-8340A9A00A0A}"/>
              </a:ext>
            </a:extLst>
          </p:cNvPr>
          <p:cNvSpPr>
            <a:spLocks noGrp="1"/>
          </p:cNvSpPr>
          <p:nvPr>
            <p:ph type="hdr" sz="quarter"/>
          </p:nvPr>
        </p:nvSpPr>
        <p:spPr>
          <a:xfrm>
            <a:off x="0" y="0"/>
            <a:ext cx="4275138" cy="33813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9BA05CFF-9AF4-4F9B-BB9A-BB7BC03F59A6}"/>
              </a:ext>
            </a:extLst>
          </p:cNvPr>
          <p:cNvSpPr>
            <a:spLocks noGrp="1"/>
          </p:cNvSpPr>
          <p:nvPr>
            <p:ph type="dt" sz="quarter" idx="1"/>
          </p:nvPr>
        </p:nvSpPr>
        <p:spPr>
          <a:xfrm>
            <a:off x="5588000" y="0"/>
            <a:ext cx="4276725" cy="338138"/>
          </a:xfrm>
          <a:prstGeom prst="rect">
            <a:avLst/>
          </a:prstGeom>
        </p:spPr>
        <p:txBody>
          <a:bodyPr vert="horz" lIns="91440" tIns="45720" rIns="91440" bIns="45720" rtlCol="0"/>
          <a:lstStyle>
            <a:lvl1pPr algn="r">
              <a:defRPr sz="1200"/>
            </a:lvl1pPr>
          </a:lstStyle>
          <a:p>
            <a:endParaRPr lang="ru-RU"/>
          </a:p>
        </p:txBody>
      </p:sp>
      <p:sp>
        <p:nvSpPr>
          <p:cNvPr id="4" name="Нижний колонтитул 3">
            <a:extLst>
              <a:ext uri="{FF2B5EF4-FFF2-40B4-BE49-F238E27FC236}">
                <a16:creationId xmlns:a16="http://schemas.microsoft.com/office/drawing/2014/main" id="{5947B9AB-696C-4DF1-B488-04147F4FAC53}"/>
              </a:ext>
            </a:extLst>
          </p:cNvPr>
          <p:cNvSpPr>
            <a:spLocks noGrp="1"/>
          </p:cNvSpPr>
          <p:nvPr>
            <p:ph type="ftr" sz="quarter" idx="2"/>
          </p:nvPr>
        </p:nvSpPr>
        <p:spPr>
          <a:xfrm>
            <a:off x="0" y="6397625"/>
            <a:ext cx="4275138" cy="338138"/>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037759E4-E530-4602-B28C-64032CFA9320}"/>
              </a:ext>
            </a:extLst>
          </p:cNvPr>
          <p:cNvSpPr>
            <a:spLocks noGrp="1"/>
          </p:cNvSpPr>
          <p:nvPr>
            <p:ph type="sldNum" sz="quarter" idx="3"/>
          </p:nvPr>
        </p:nvSpPr>
        <p:spPr>
          <a:xfrm>
            <a:off x="5588000" y="6397625"/>
            <a:ext cx="4276725" cy="338138"/>
          </a:xfrm>
          <a:prstGeom prst="rect">
            <a:avLst/>
          </a:prstGeom>
        </p:spPr>
        <p:txBody>
          <a:bodyPr vert="horz" lIns="91440" tIns="45720" rIns="91440" bIns="45720" rtlCol="0" anchor="b"/>
          <a:lstStyle>
            <a:lvl1pPr algn="r">
              <a:defRPr sz="1200"/>
            </a:lvl1pPr>
          </a:lstStyle>
          <a:p>
            <a:fld id="{89D7DF31-001B-4685-B3EB-A27169C24140}" type="slidenum">
              <a:rPr lang="ru-RU" smtClean="0"/>
              <a:t>‹#›</a:t>
            </a:fld>
            <a:endParaRPr lang="ru-RU"/>
          </a:p>
        </p:txBody>
      </p:sp>
    </p:spTree>
    <p:extLst>
      <p:ext uri="{BB962C8B-B14F-4D97-AF65-F5344CB8AC3E}">
        <p14:creationId xmlns:p14="http://schemas.microsoft.com/office/powerpoint/2010/main" val="422149427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4275764" cy="336129"/>
          </a:xfrm>
          <a:prstGeom prst="rect">
            <a:avLst/>
          </a:prstGeom>
        </p:spPr>
        <p:txBody>
          <a:bodyPr vert="horz" lIns="168469" tIns="84235" rIns="168469" bIns="84235" rtlCol="0"/>
          <a:lstStyle>
            <a:lvl1pPr algn="l">
              <a:defRPr sz="2200"/>
            </a:lvl1pPr>
          </a:lstStyle>
          <a:p>
            <a:endParaRPr lang="ru-RU"/>
          </a:p>
        </p:txBody>
      </p:sp>
      <p:sp>
        <p:nvSpPr>
          <p:cNvPr id="3" name="Дата 2"/>
          <p:cNvSpPr>
            <a:spLocks noGrp="1"/>
          </p:cNvSpPr>
          <p:nvPr>
            <p:ph type="dt" idx="1"/>
          </p:nvPr>
        </p:nvSpPr>
        <p:spPr>
          <a:xfrm>
            <a:off x="5587834" y="1"/>
            <a:ext cx="4275764" cy="336129"/>
          </a:xfrm>
          <a:prstGeom prst="rect">
            <a:avLst/>
          </a:prstGeom>
        </p:spPr>
        <p:txBody>
          <a:bodyPr vert="horz" lIns="168469" tIns="84235" rIns="168469" bIns="84235" rtlCol="0"/>
          <a:lstStyle>
            <a:lvl1pPr algn="r">
              <a:defRPr sz="2200"/>
            </a:lvl1pPr>
          </a:lstStyle>
          <a:p>
            <a:endParaRPr lang="ru-RU"/>
          </a:p>
        </p:txBody>
      </p:sp>
      <p:sp>
        <p:nvSpPr>
          <p:cNvPr id="4" name="Образ слайда 3"/>
          <p:cNvSpPr>
            <a:spLocks noGrp="1" noRot="1" noChangeAspect="1"/>
          </p:cNvSpPr>
          <p:nvPr>
            <p:ph type="sldImg" idx="2"/>
          </p:nvPr>
        </p:nvSpPr>
        <p:spPr>
          <a:xfrm>
            <a:off x="2687638" y="504825"/>
            <a:ext cx="4491037" cy="2527300"/>
          </a:xfrm>
          <a:prstGeom prst="rect">
            <a:avLst/>
          </a:prstGeom>
          <a:noFill/>
          <a:ln w="12700">
            <a:solidFill>
              <a:prstClr val="black"/>
            </a:solidFill>
          </a:ln>
        </p:spPr>
        <p:txBody>
          <a:bodyPr vert="horz" lIns="168469" tIns="84235" rIns="168469" bIns="84235" rtlCol="0" anchor="ctr"/>
          <a:lstStyle/>
          <a:p>
            <a:endParaRPr lang="ru-RU"/>
          </a:p>
        </p:txBody>
      </p:sp>
      <p:sp>
        <p:nvSpPr>
          <p:cNvPr id="5" name="Заметки 4"/>
          <p:cNvSpPr>
            <a:spLocks noGrp="1"/>
          </p:cNvSpPr>
          <p:nvPr>
            <p:ph type="body" sz="quarter" idx="3"/>
          </p:nvPr>
        </p:nvSpPr>
        <p:spPr>
          <a:xfrm>
            <a:off x="986090" y="3199818"/>
            <a:ext cx="7894137" cy="3031752"/>
          </a:xfrm>
          <a:prstGeom prst="rect">
            <a:avLst/>
          </a:prstGeom>
        </p:spPr>
        <p:txBody>
          <a:bodyPr vert="horz" lIns="168469" tIns="84235" rIns="168469" bIns="84235"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6396340"/>
            <a:ext cx="4275764" cy="339423"/>
          </a:xfrm>
          <a:prstGeom prst="rect">
            <a:avLst/>
          </a:prstGeom>
        </p:spPr>
        <p:txBody>
          <a:bodyPr vert="horz" lIns="168469" tIns="84235" rIns="168469" bIns="84235" rtlCol="0" anchor="b"/>
          <a:lstStyle>
            <a:lvl1pPr algn="l">
              <a:defRPr sz="2200"/>
            </a:lvl1pPr>
          </a:lstStyle>
          <a:p>
            <a:endParaRPr lang="ru-RU"/>
          </a:p>
        </p:txBody>
      </p:sp>
      <p:sp>
        <p:nvSpPr>
          <p:cNvPr id="7" name="Номер слайда 6"/>
          <p:cNvSpPr>
            <a:spLocks noGrp="1"/>
          </p:cNvSpPr>
          <p:nvPr>
            <p:ph type="sldNum" sz="quarter" idx="5"/>
          </p:nvPr>
        </p:nvSpPr>
        <p:spPr>
          <a:xfrm>
            <a:off x="5587834" y="6396340"/>
            <a:ext cx="4275764" cy="339423"/>
          </a:xfrm>
          <a:prstGeom prst="rect">
            <a:avLst/>
          </a:prstGeom>
        </p:spPr>
        <p:txBody>
          <a:bodyPr vert="horz" lIns="168469" tIns="84235" rIns="168469" bIns="84235" rtlCol="0" anchor="b"/>
          <a:lstStyle>
            <a:lvl1pPr algn="r">
              <a:defRPr sz="2200"/>
            </a:lvl1pPr>
          </a:lstStyle>
          <a:p>
            <a:fld id="{7A6411C4-7043-4456-B984-BDE449DF6EB0}" type="slidenum">
              <a:rPr lang="ru-RU" smtClean="0"/>
              <a:t>‹#›</a:t>
            </a:fld>
            <a:endParaRPr lang="ru-RU"/>
          </a:p>
        </p:txBody>
      </p:sp>
    </p:spTree>
    <p:extLst>
      <p:ext uri="{BB962C8B-B14F-4D97-AF65-F5344CB8AC3E}">
        <p14:creationId xmlns:p14="http://schemas.microsoft.com/office/powerpoint/2010/main" val="366627393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a:t>
            </a:fld>
            <a:endParaRPr lang="ru-RU"/>
          </a:p>
        </p:txBody>
      </p:sp>
      <p:sp>
        <p:nvSpPr>
          <p:cNvPr id="5" name="Дата 4">
            <a:extLst>
              <a:ext uri="{FF2B5EF4-FFF2-40B4-BE49-F238E27FC236}">
                <a16:creationId xmlns:a16="http://schemas.microsoft.com/office/drawing/2014/main" id="{71DAFB0E-27B0-4BB7-8B90-35C3603B5B49}"/>
              </a:ext>
            </a:extLst>
          </p:cNvPr>
          <p:cNvSpPr>
            <a:spLocks noGrp="1"/>
          </p:cNvSpPr>
          <p:nvPr>
            <p:ph type="dt" idx="1"/>
          </p:nvPr>
        </p:nvSpPr>
        <p:spPr/>
        <p:txBody>
          <a:bodyPr/>
          <a:lstStyle/>
          <a:p>
            <a:endParaRPr lang="ru-RU"/>
          </a:p>
        </p:txBody>
      </p:sp>
    </p:spTree>
    <p:extLst>
      <p:ext uri="{BB962C8B-B14F-4D97-AF65-F5344CB8AC3E}">
        <p14:creationId xmlns:p14="http://schemas.microsoft.com/office/powerpoint/2010/main" val="1098288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10</a:t>
            </a:fld>
            <a:endParaRPr lang="ru-RU"/>
          </a:p>
        </p:txBody>
      </p:sp>
    </p:spTree>
    <p:extLst>
      <p:ext uri="{BB962C8B-B14F-4D97-AF65-F5344CB8AC3E}">
        <p14:creationId xmlns:p14="http://schemas.microsoft.com/office/powerpoint/2010/main" val="648644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11</a:t>
            </a:fld>
            <a:endParaRPr lang="ru-RU"/>
          </a:p>
        </p:txBody>
      </p:sp>
    </p:spTree>
    <p:extLst>
      <p:ext uri="{BB962C8B-B14F-4D97-AF65-F5344CB8AC3E}">
        <p14:creationId xmlns:p14="http://schemas.microsoft.com/office/powerpoint/2010/main" val="1320963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12</a:t>
            </a:fld>
            <a:endParaRPr lang="ru-RU"/>
          </a:p>
        </p:txBody>
      </p:sp>
    </p:spTree>
    <p:extLst>
      <p:ext uri="{BB962C8B-B14F-4D97-AF65-F5344CB8AC3E}">
        <p14:creationId xmlns:p14="http://schemas.microsoft.com/office/powerpoint/2010/main" val="2487783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13</a:t>
            </a:fld>
            <a:endParaRPr lang="ru-RU"/>
          </a:p>
        </p:txBody>
      </p:sp>
      <p:sp>
        <p:nvSpPr>
          <p:cNvPr id="5" name="Дата 4">
            <a:extLst>
              <a:ext uri="{FF2B5EF4-FFF2-40B4-BE49-F238E27FC236}">
                <a16:creationId xmlns:a16="http://schemas.microsoft.com/office/drawing/2014/main" id="{534F309F-E797-414C-85D0-3BBF42D38970}"/>
              </a:ext>
            </a:extLst>
          </p:cNvPr>
          <p:cNvSpPr>
            <a:spLocks noGrp="1"/>
          </p:cNvSpPr>
          <p:nvPr>
            <p:ph type="dt" idx="1"/>
          </p:nvPr>
        </p:nvSpPr>
        <p:spPr/>
        <p:txBody>
          <a:bodyPr/>
          <a:lstStyle/>
          <a:p>
            <a:endParaRPr lang="ru-RU"/>
          </a:p>
        </p:txBody>
      </p:sp>
    </p:spTree>
    <p:extLst>
      <p:ext uri="{BB962C8B-B14F-4D97-AF65-F5344CB8AC3E}">
        <p14:creationId xmlns:p14="http://schemas.microsoft.com/office/powerpoint/2010/main" val="386351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2</a:t>
            </a:fld>
            <a:endParaRPr lang="ru-RU"/>
          </a:p>
        </p:txBody>
      </p:sp>
      <p:sp>
        <p:nvSpPr>
          <p:cNvPr id="5" name="Дата 4">
            <a:extLst>
              <a:ext uri="{FF2B5EF4-FFF2-40B4-BE49-F238E27FC236}">
                <a16:creationId xmlns:a16="http://schemas.microsoft.com/office/drawing/2014/main" id="{534F309F-E797-414C-85D0-3BBF42D38970}"/>
              </a:ext>
            </a:extLst>
          </p:cNvPr>
          <p:cNvSpPr>
            <a:spLocks noGrp="1"/>
          </p:cNvSpPr>
          <p:nvPr>
            <p:ph type="dt" idx="1"/>
          </p:nvPr>
        </p:nvSpPr>
        <p:spPr/>
        <p:txBody>
          <a:bodyPr/>
          <a:lstStyle/>
          <a:p>
            <a:endParaRPr lang="ru-RU"/>
          </a:p>
        </p:txBody>
      </p:sp>
    </p:spTree>
    <p:extLst>
      <p:ext uri="{BB962C8B-B14F-4D97-AF65-F5344CB8AC3E}">
        <p14:creationId xmlns:p14="http://schemas.microsoft.com/office/powerpoint/2010/main" val="1036441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3</a:t>
            </a:fld>
            <a:endParaRPr lang="ru-RU"/>
          </a:p>
        </p:txBody>
      </p:sp>
    </p:spTree>
    <p:extLst>
      <p:ext uri="{BB962C8B-B14F-4D97-AF65-F5344CB8AC3E}">
        <p14:creationId xmlns:p14="http://schemas.microsoft.com/office/powerpoint/2010/main" val="808082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4</a:t>
            </a:fld>
            <a:endParaRPr lang="ru-RU"/>
          </a:p>
        </p:txBody>
      </p:sp>
    </p:spTree>
    <p:extLst>
      <p:ext uri="{BB962C8B-B14F-4D97-AF65-F5344CB8AC3E}">
        <p14:creationId xmlns:p14="http://schemas.microsoft.com/office/powerpoint/2010/main" val="1042644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5</a:t>
            </a:fld>
            <a:endParaRPr lang="ru-RU"/>
          </a:p>
        </p:txBody>
      </p:sp>
    </p:spTree>
    <p:extLst>
      <p:ext uri="{BB962C8B-B14F-4D97-AF65-F5344CB8AC3E}">
        <p14:creationId xmlns:p14="http://schemas.microsoft.com/office/powerpoint/2010/main" val="4246959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6</a:t>
            </a:fld>
            <a:endParaRPr lang="ru-RU"/>
          </a:p>
        </p:txBody>
      </p:sp>
    </p:spTree>
    <p:extLst>
      <p:ext uri="{BB962C8B-B14F-4D97-AF65-F5344CB8AC3E}">
        <p14:creationId xmlns:p14="http://schemas.microsoft.com/office/powerpoint/2010/main" val="248864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7</a:t>
            </a:fld>
            <a:endParaRPr lang="ru-RU"/>
          </a:p>
        </p:txBody>
      </p:sp>
    </p:spTree>
    <p:extLst>
      <p:ext uri="{BB962C8B-B14F-4D97-AF65-F5344CB8AC3E}">
        <p14:creationId xmlns:p14="http://schemas.microsoft.com/office/powerpoint/2010/main" val="1851002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8</a:t>
            </a:fld>
            <a:endParaRPr lang="ru-RU"/>
          </a:p>
        </p:txBody>
      </p:sp>
    </p:spTree>
    <p:extLst>
      <p:ext uri="{BB962C8B-B14F-4D97-AF65-F5344CB8AC3E}">
        <p14:creationId xmlns:p14="http://schemas.microsoft.com/office/powerpoint/2010/main" val="822488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9</a:t>
            </a:fld>
            <a:endParaRPr lang="ru-RU"/>
          </a:p>
        </p:txBody>
      </p:sp>
    </p:spTree>
    <p:extLst>
      <p:ext uri="{BB962C8B-B14F-4D97-AF65-F5344CB8AC3E}">
        <p14:creationId xmlns:p14="http://schemas.microsoft.com/office/powerpoint/2010/main" val="3194222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4006"/>
            <a:ext cx="5768975" cy="3248856"/>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713110" y="1137701"/>
            <a:ext cx="3675136" cy="778945"/>
          </a:xfrm>
        </p:spPr>
        <p:txBody>
          <a:bodyPr anchor="b">
            <a:noAutofit/>
          </a:bodyPr>
          <a:lstStyle>
            <a:lvl1pPr algn="r">
              <a:defRPr sz="2555">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713110" y="1916644"/>
            <a:ext cx="3675136" cy="518996"/>
          </a:xfrm>
        </p:spPr>
        <p:txBody>
          <a:bodyPr anchor="t"/>
          <a:lstStyle>
            <a:lvl1pPr marL="0" indent="0" algn="r">
              <a:buNone/>
              <a:defRPr>
                <a:solidFill>
                  <a:schemeClr val="tx1">
                    <a:lumMod val="50000"/>
                    <a:lumOff val="50000"/>
                  </a:schemeClr>
                </a:solidFill>
              </a:defRPr>
            </a:lvl1pPr>
            <a:lvl2pPr marL="216301" indent="0" algn="ctr">
              <a:buNone/>
              <a:defRPr>
                <a:solidFill>
                  <a:schemeClr val="tx1">
                    <a:tint val="75000"/>
                  </a:schemeClr>
                </a:solidFill>
              </a:defRPr>
            </a:lvl2pPr>
            <a:lvl3pPr marL="432603" indent="0" algn="ctr">
              <a:buNone/>
              <a:defRPr>
                <a:solidFill>
                  <a:schemeClr val="tx1">
                    <a:tint val="75000"/>
                  </a:schemeClr>
                </a:solidFill>
              </a:defRPr>
            </a:lvl3pPr>
            <a:lvl4pPr marL="648904" indent="0" algn="ctr">
              <a:buNone/>
              <a:defRPr>
                <a:solidFill>
                  <a:schemeClr val="tx1">
                    <a:tint val="75000"/>
                  </a:schemeClr>
                </a:solidFill>
              </a:defRPr>
            </a:lvl4pPr>
            <a:lvl5pPr marL="865205" indent="0" algn="ctr">
              <a:buNone/>
              <a:defRPr>
                <a:solidFill>
                  <a:schemeClr val="tx1">
                    <a:tint val="75000"/>
                  </a:schemeClr>
                </a:solidFill>
              </a:defRPr>
            </a:lvl5pPr>
            <a:lvl6pPr marL="1081507" indent="0" algn="ctr">
              <a:buNone/>
              <a:defRPr>
                <a:solidFill>
                  <a:schemeClr val="tx1">
                    <a:tint val="75000"/>
                  </a:schemeClr>
                </a:solidFill>
              </a:defRPr>
            </a:lvl6pPr>
            <a:lvl7pPr marL="1297808" indent="0" algn="ctr">
              <a:buNone/>
              <a:defRPr>
                <a:solidFill>
                  <a:schemeClr val="tx1">
                    <a:tint val="75000"/>
                  </a:schemeClr>
                </a:solidFill>
              </a:defRPr>
            </a:lvl7pPr>
            <a:lvl8pPr marL="1514109" indent="0" algn="ctr">
              <a:buNone/>
              <a:defRPr>
                <a:solidFill>
                  <a:schemeClr val="tx1">
                    <a:tint val="75000"/>
                  </a:schemeClr>
                </a:solidFill>
              </a:defRPr>
            </a:lvl8pPr>
            <a:lvl9pPr marL="1730411"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98800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320500" y="288431"/>
            <a:ext cx="4067746" cy="1610407"/>
          </a:xfrm>
        </p:spPr>
        <p:txBody>
          <a:bodyPr anchor="ctr">
            <a:normAutofit/>
          </a:bodyPr>
          <a:lstStyle>
            <a:lvl1pPr algn="l">
              <a:defRPr sz="2082" b="0" cap="none"/>
            </a:lvl1pPr>
          </a:lstStyle>
          <a:p>
            <a:r>
              <a:rPr lang="ru-RU"/>
              <a:t>Образец заголовка</a:t>
            </a:r>
            <a:endParaRPr lang="en-US" dirty="0"/>
          </a:p>
        </p:txBody>
      </p:sp>
      <p:sp>
        <p:nvSpPr>
          <p:cNvPr id="3" name="Text Placeholder 2"/>
          <p:cNvSpPr>
            <a:spLocks noGrp="1"/>
          </p:cNvSpPr>
          <p:nvPr>
            <p:ph type="body" idx="1"/>
          </p:nvPr>
        </p:nvSpPr>
        <p:spPr>
          <a:xfrm>
            <a:off x="320500" y="2115161"/>
            <a:ext cx="4067746" cy="743298"/>
          </a:xfrm>
        </p:spPr>
        <p:txBody>
          <a:bodyPr anchor="ctr">
            <a:normAutofit/>
          </a:bodyPr>
          <a:lstStyle>
            <a:lvl1pPr marL="0" indent="0" algn="l">
              <a:buNone/>
              <a:defRPr sz="852">
                <a:solidFill>
                  <a:schemeClr val="tx1">
                    <a:lumMod val="75000"/>
                    <a:lumOff val="25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89303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40686" y="288431"/>
            <a:ext cx="3829959" cy="1430138"/>
          </a:xfrm>
        </p:spPr>
        <p:txBody>
          <a:bodyPr anchor="ctr">
            <a:normAutofit/>
          </a:bodyPr>
          <a:lstStyle>
            <a:lvl1pPr algn="l">
              <a:defRPr sz="2082"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46426" y="1718569"/>
            <a:ext cx="3418479" cy="180269"/>
          </a:xfrm>
        </p:spPr>
        <p:txBody>
          <a:bodyPr anchor="ctr">
            <a:noAutofit/>
          </a:bodyPr>
          <a:lstStyle>
            <a:lvl1pPr marL="0" indent="0">
              <a:buFontTx/>
              <a:buNone/>
              <a:defRPr sz="757">
                <a:solidFill>
                  <a:schemeClr val="tx1">
                    <a:lumMod val="50000"/>
                    <a:lumOff val="50000"/>
                  </a:schemeClr>
                </a:solidFill>
              </a:defRPr>
            </a:lvl1pPr>
            <a:lvl2pPr marL="216301" indent="0">
              <a:buFontTx/>
              <a:buNone/>
              <a:defRPr/>
            </a:lvl2pPr>
            <a:lvl3pPr marL="432603" indent="0">
              <a:buFontTx/>
              <a:buNone/>
              <a:defRPr/>
            </a:lvl3pPr>
            <a:lvl4pPr marL="648904" indent="0">
              <a:buFontTx/>
              <a:buNone/>
              <a:defRPr/>
            </a:lvl4pPr>
            <a:lvl5pPr marL="865205" indent="0">
              <a:buFontTx/>
              <a:buNone/>
              <a:defRPr/>
            </a:lvl5pPr>
          </a:lstStyle>
          <a:p>
            <a:pPr lvl="0"/>
            <a:r>
              <a:rPr lang="ru-RU"/>
              <a:t>Образец текста</a:t>
            </a:r>
          </a:p>
        </p:txBody>
      </p:sp>
      <p:sp>
        <p:nvSpPr>
          <p:cNvPr id="3" name="Text Placeholder 2"/>
          <p:cNvSpPr>
            <a:spLocks noGrp="1"/>
          </p:cNvSpPr>
          <p:nvPr>
            <p:ph type="body" idx="1"/>
          </p:nvPr>
        </p:nvSpPr>
        <p:spPr>
          <a:xfrm>
            <a:off x="320500" y="2115161"/>
            <a:ext cx="4067746" cy="743298"/>
          </a:xfrm>
        </p:spPr>
        <p:txBody>
          <a:bodyPr anchor="ctr">
            <a:normAutofit/>
          </a:bodyPr>
          <a:lstStyle>
            <a:lvl1pPr marL="0" indent="0" algn="l">
              <a:buNone/>
              <a:defRPr sz="852">
                <a:solidFill>
                  <a:schemeClr val="tx1">
                    <a:lumMod val="75000"/>
                    <a:lumOff val="25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256400" y="373966"/>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4207969" y="1365768"/>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4560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320500" y="914117"/>
            <a:ext cx="4067746" cy="1228037"/>
          </a:xfrm>
        </p:spPr>
        <p:txBody>
          <a:bodyPr anchor="b">
            <a:normAutofit/>
          </a:bodyPr>
          <a:lstStyle>
            <a:lvl1pPr algn="l">
              <a:defRPr sz="2082" b="0" cap="none"/>
            </a:lvl1pPr>
          </a:lstStyle>
          <a:p>
            <a:r>
              <a:rPr lang="ru-RU"/>
              <a:t>Образец заголовка</a:t>
            </a:r>
            <a:endParaRPr lang="en-US" dirty="0"/>
          </a:p>
        </p:txBody>
      </p:sp>
      <p:sp>
        <p:nvSpPr>
          <p:cNvPr id="3" name="Text Placeholder 2"/>
          <p:cNvSpPr>
            <a:spLocks noGrp="1"/>
          </p:cNvSpPr>
          <p:nvPr>
            <p:ph type="body" idx="1"/>
          </p:nvPr>
        </p:nvSpPr>
        <p:spPr>
          <a:xfrm>
            <a:off x="320500" y="2142153"/>
            <a:ext cx="4067746" cy="716306"/>
          </a:xfrm>
        </p:spPr>
        <p:txBody>
          <a:bodyPr anchor="t">
            <a:normAutofit/>
          </a:bodyPr>
          <a:lstStyle>
            <a:lvl1pPr marL="0" indent="0" algn="l">
              <a:buNone/>
              <a:defRPr sz="852">
                <a:solidFill>
                  <a:schemeClr val="tx1">
                    <a:lumMod val="75000"/>
                    <a:lumOff val="25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632730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440686" y="288431"/>
            <a:ext cx="3829959" cy="1430138"/>
          </a:xfrm>
        </p:spPr>
        <p:txBody>
          <a:bodyPr anchor="ctr">
            <a:normAutofit/>
          </a:bodyPr>
          <a:lstStyle>
            <a:lvl1pPr algn="l">
              <a:defRPr sz="2082"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320498" y="1898838"/>
            <a:ext cx="4067747" cy="243315"/>
          </a:xfrm>
        </p:spPr>
        <p:txBody>
          <a:bodyPr anchor="b">
            <a:noAutofit/>
          </a:bodyPr>
          <a:lstStyle>
            <a:lvl1pPr marL="0" indent="0">
              <a:buFontTx/>
              <a:buNone/>
              <a:defRPr sz="1135">
                <a:solidFill>
                  <a:schemeClr val="tx1">
                    <a:lumMod val="75000"/>
                    <a:lumOff val="25000"/>
                  </a:schemeClr>
                </a:solidFill>
              </a:defRPr>
            </a:lvl1pPr>
            <a:lvl2pPr marL="216301" indent="0">
              <a:buFontTx/>
              <a:buNone/>
              <a:defRPr/>
            </a:lvl2pPr>
            <a:lvl3pPr marL="432603" indent="0">
              <a:buFontTx/>
              <a:buNone/>
              <a:defRPr/>
            </a:lvl3pPr>
            <a:lvl4pPr marL="648904" indent="0">
              <a:buFontTx/>
              <a:buNone/>
              <a:defRPr/>
            </a:lvl4pPr>
            <a:lvl5pPr marL="865205" indent="0">
              <a:buFontTx/>
              <a:buNone/>
              <a:defRPr/>
            </a:lvl5pPr>
          </a:lstStyle>
          <a:p>
            <a:pPr lvl="0"/>
            <a:r>
              <a:rPr lang="ru-RU"/>
              <a:t>Образец текста</a:t>
            </a:r>
          </a:p>
        </p:txBody>
      </p:sp>
      <p:sp>
        <p:nvSpPr>
          <p:cNvPr id="3" name="Text Placeholder 2"/>
          <p:cNvSpPr>
            <a:spLocks noGrp="1"/>
          </p:cNvSpPr>
          <p:nvPr>
            <p:ph type="body" idx="1"/>
          </p:nvPr>
        </p:nvSpPr>
        <p:spPr>
          <a:xfrm>
            <a:off x="320500" y="2142153"/>
            <a:ext cx="4067746" cy="716306"/>
          </a:xfrm>
        </p:spPr>
        <p:txBody>
          <a:bodyPr anchor="t">
            <a:normAutofit/>
          </a:bodyPr>
          <a:lstStyle>
            <a:lvl1pPr marL="0" indent="0" algn="l">
              <a:buNone/>
              <a:defRPr sz="852">
                <a:solidFill>
                  <a:schemeClr val="tx1">
                    <a:lumMod val="50000"/>
                    <a:lumOff val="50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256400" y="373966"/>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4207969" y="1365768"/>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37687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324505" y="288431"/>
            <a:ext cx="4063741" cy="1430138"/>
          </a:xfrm>
        </p:spPr>
        <p:txBody>
          <a:bodyPr anchor="ctr">
            <a:normAutofit/>
          </a:bodyPr>
          <a:lstStyle>
            <a:lvl1pPr algn="l">
              <a:defRPr sz="2082"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320498" y="1898838"/>
            <a:ext cx="4067747" cy="243315"/>
          </a:xfrm>
        </p:spPr>
        <p:txBody>
          <a:bodyPr anchor="b">
            <a:noAutofit/>
          </a:bodyPr>
          <a:lstStyle>
            <a:lvl1pPr marL="0" indent="0">
              <a:buFontTx/>
              <a:buNone/>
              <a:defRPr sz="1135">
                <a:solidFill>
                  <a:schemeClr val="accent1"/>
                </a:solidFill>
              </a:defRPr>
            </a:lvl1pPr>
            <a:lvl2pPr marL="216301" indent="0">
              <a:buFontTx/>
              <a:buNone/>
              <a:defRPr/>
            </a:lvl2pPr>
            <a:lvl3pPr marL="432603" indent="0">
              <a:buFontTx/>
              <a:buNone/>
              <a:defRPr/>
            </a:lvl3pPr>
            <a:lvl4pPr marL="648904" indent="0">
              <a:buFontTx/>
              <a:buNone/>
              <a:defRPr/>
            </a:lvl4pPr>
            <a:lvl5pPr marL="865205" indent="0">
              <a:buFontTx/>
              <a:buNone/>
              <a:defRPr/>
            </a:lvl5pPr>
          </a:lstStyle>
          <a:p>
            <a:pPr lvl="0"/>
            <a:r>
              <a:rPr lang="ru-RU"/>
              <a:t>Образец текста</a:t>
            </a:r>
          </a:p>
        </p:txBody>
      </p:sp>
      <p:sp>
        <p:nvSpPr>
          <p:cNvPr id="3" name="Text Placeholder 2"/>
          <p:cNvSpPr>
            <a:spLocks noGrp="1"/>
          </p:cNvSpPr>
          <p:nvPr>
            <p:ph type="body" idx="1"/>
          </p:nvPr>
        </p:nvSpPr>
        <p:spPr>
          <a:xfrm>
            <a:off x="320500" y="2142153"/>
            <a:ext cx="4067746" cy="716306"/>
          </a:xfrm>
        </p:spPr>
        <p:txBody>
          <a:bodyPr anchor="t">
            <a:normAutofit/>
          </a:bodyPr>
          <a:lstStyle>
            <a:lvl1pPr marL="0" indent="0" algn="l">
              <a:buNone/>
              <a:defRPr sz="852">
                <a:solidFill>
                  <a:schemeClr val="tx1">
                    <a:lumMod val="50000"/>
                    <a:lumOff val="50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319013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1547843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70121" y="288431"/>
            <a:ext cx="617374" cy="2484714"/>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320499" y="288431"/>
            <a:ext cx="3340701" cy="248471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979458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676" y="132463"/>
            <a:ext cx="4903630" cy="386828"/>
          </a:xfrm>
        </p:spPr>
        <p:txBody>
          <a:bodyPr/>
          <a:lstStyle/>
          <a:p>
            <a:r>
              <a:rPr lang="en-US"/>
              <a:t>Click to edit Master title style</a:t>
            </a:r>
          </a:p>
        </p:txBody>
      </p:sp>
      <p:sp>
        <p:nvSpPr>
          <p:cNvPr id="4" name="Picture Placeholder 3"/>
          <p:cNvSpPr>
            <a:spLocks noGrp="1"/>
          </p:cNvSpPr>
          <p:nvPr>
            <p:ph type="pic" sz="quarter" idx="10"/>
          </p:nvPr>
        </p:nvSpPr>
        <p:spPr>
          <a:xfrm>
            <a:off x="432673" y="660990"/>
            <a:ext cx="1574931"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2"/>
            </a:lvl1pPr>
          </a:lstStyle>
          <a:p>
            <a:pPr lvl="0"/>
            <a:endParaRPr lang="en-US"/>
          </a:p>
        </p:txBody>
      </p:sp>
      <p:sp>
        <p:nvSpPr>
          <p:cNvPr id="5" name="Picture Placeholder 3"/>
          <p:cNvSpPr>
            <a:spLocks noGrp="1"/>
          </p:cNvSpPr>
          <p:nvPr>
            <p:ph type="pic" sz="quarter" idx="11"/>
          </p:nvPr>
        </p:nvSpPr>
        <p:spPr>
          <a:xfrm>
            <a:off x="2097022" y="660990"/>
            <a:ext cx="1574931"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2"/>
            </a:lvl1pPr>
          </a:lstStyle>
          <a:p>
            <a:pPr lvl="0"/>
            <a:endParaRPr lang="en-US"/>
          </a:p>
        </p:txBody>
      </p:sp>
      <p:sp>
        <p:nvSpPr>
          <p:cNvPr id="6" name="Picture Placeholder 3"/>
          <p:cNvSpPr>
            <a:spLocks noGrp="1"/>
          </p:cNvSpPr>
          <p:nvPr>
            <p:ph type="pic" sz="quarter" idx="12"/>
          </p:nvPr>
        </p:nvSpPr>
        <p:spPr>
          <a:xfrm>
            <a:off x="3761371" y="660990"/>
            <a:ext cx="1574931"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2"/>
            </a:lvl1pPr>
          </a:lstStyle>
          <a:p>
            <a:pPr lvl="0"/>
            <a:endParaRPr lang="en-US"/>
          </a:p>
        </p:txBody>
      </p:sp>
      <p:sp>
        <p:nvSpPr>
          <p:cNvPr id="8" name="Text Placeholder 9"/>
          <p:cNvSpPr>
            <a:spLocks noGrp="1"/>
          </p:cNvSpPr>
          <p:nvPr>
            <p:ph type="body" sz="quarter" idx="14"/>
          </p:nvPr>
        </p:nvSpPr>
        <p:spPr>
          <a:xfrm>
            <a:off x="432673" y="2356548"/>
            <a:ext cx="1574931"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7022" y="2356548"/>
            <a:ext cx="1574931"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61371" y="2356548"/>
            <a:ext cx="1574931"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676" y="441663"/>
            <a:ext cx="4903630" cy="192287"/>
          </a:xfrm>
        </p:spPr>
        <p:txBody>
          <a:bodyPr>
            <a:normAutofit/>
          </a:bodyPr>
          <a:lstStyle>
            <a:lvl1pPr marL="0" indent="0" algn="ctr">
              <a:lnSpc>
                <a:spcPct val="86000"/>
              </a:lnSpc>
              <a:spcBef>
                <a:spcPts val="0"/>
              </a:spcBef>
              <a:buNone/>
              <a:defRPr sz="851" baseline="0"/>
            </a:lvl1pPr>
          </a:lstStyle>
          <a:p>
            <a:pPr lvl="0"/>
            <a:r>
              <a:rPr lang="en-US" dirty="0"/>
              <a:t>Click here to edit subtitle</a:t>
            </a:r>
          </a:p>
        </p:txBody>
      </p:sp>
    </p:spTree>
    <p:extLst>
      <p:ext uri="{BB962C8B-B14F-4D97-AF65-F5344CB8AC3E}">
        <p14:creationId xmlns:p14="http://schemas.microsoft.com/office/powerpoint/2010/main" val="227764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65277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20500" y="1277911"/>
            <a:ext cx="4067746" cy="864243"/>
          </a:xfrm>
        </p:spPr>
        <p:txBody>
          <a:bodyPr anchor="b"/>
          <a:lstStyle>
            <a:lvl1pPr algn="l">
              <a:defRPr sz="1892" b="0" cap="none"/>
            </a:lvl1pPr>
          </a:lstStyle>
          <a:p>
            <a:r>
              <a:rPr lang="ru-RU"/>
              <a:t>Образец заголовка</a:t>
            </a:r>
            <a:endParaRPr lang="en-US" dirty="0"/>
          </a:p>
        </p:txBody>
      </p:sp>
      <p:sp>
        <p:nvSpPr>
          <p:cNvPr id="3" name="Text Placeholder 2"/>
          <p:cNvSpPr>
            <a:spLocks noGrp="1"/>
          </p:cNvSpPr>
          <p:nvPr>
            <p:ph type="body" idx="1"/>
          </p:nvPr>
        </p:nvSpPr>
        <p:spPr>
          <a:xfrm>
            <a:off x="320500" y="2142153"/>
            <a:ext cx="4067746" cy="407097"/>
          </a:xfrm>
        </p:spPr>
        <p:txBody>
          <a:bodyPr anchor="t"/>
          <a:lstStyle>
            <a:lvl1pPr marL="0" indent="0" algn="l">
              <a:buNone/>
              <a:defRPr sz="946">
                <a:solidFill>
                  <a:schemeClr val="tx1">
                    <a:lumMod val="50000"/>
                    <a:lumOff val="50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41829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20499" y="1022279"/>
            <a:ext cx="1979789" cy="183618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2408457" y="1022279"/>
            <a:ext cx="1979789" cy="183618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308183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319747" y="1022465"/>
            <a:ext cx="1980541" cy="272657"/>
          </a:xfrm>
        </p:spPr>
        <p:txBody>
          <a:bodyPr anchor="b">
            <a:noAutofit/>
          </a:bodyPr>
          <a:lstStyle>
            <a:lvl1pPr marL="0" indent="0">
              <a:buNone/>
              <a:defRPr sz="1135" b="0"/>
            </a:lvl1pPr>
            <a:lvl2pPr marL="216301" indent="0">
              <a:buNone/>
              <a:defRPr sz="946" b="1"/>
            </a:lvl2pPr>
            <a:lvl3pPr marL="432603" indent="0">
              <a:buNone/>
              <a:defRPr sz="852" b="1"/>
            </a:lvl3pPr>
            <a:lvl4pPr marL="648904" indent="0">
              <a:buNone/>
              <a:defRPr sz="757" b="1"/>
            </a:lvl4pPr>
            <a:lvl5pPr marL="865205" indent="0">
              <a:buNone/>
              <a:defRPr sz="757" b="1"/>
            </a:lvl5pPr>
            <a:lvl6pPr marL="1081507" indent="0">
              <a:buNone/>
              <a:defRPr sz="757" b="1"/>
            </a:lvl6pPr>
            <a:lvl7pPr marL="1297808" indent="0">
              <a:buNone/>
              <a:defRPr sz="757" b="1"/>
            </a:lvl7pPr>
            <a:lvl8pPr marL="1514109" indent="0">
              <a:buNone/>
              <a:defRPr sz="757" b="1"/>
            </a:lvl8pPr>
            <a:lvl9pPr marL="1730411" indent="0">
              <a:buNone/>
              <a:defRPr sz="757" b="1"/>
            </a:lvl9pPr>
          </a:lstStyle>
          <a:p>
            <a:pPr lvl="0"/>
            <a:r>
              <a:rPr lang="ru-RU"/>
              <a:t>Образец текста</a:t>
            </a:r>
          </a:p>
        </p:txBody>
      </p:sp>
      <p:sp>
        <p:nvSpPr>
          <p:cNvPr id="4" name="Content Placeholder 3"/>
          <p:cNvSpPr>
            <a:spLocks noGrp="1"/>
          </p:cNvSpPr>
          <p:nvPr>
            <p:ph sz="half" idx="2"/>
          </p:nvPr>
        </p:nvSpPr>
        <p:spPr>
          <a:xfrm>
            <a:off x="319747" y="1295123"/>
            <a:ext cx="1980541" cy="15633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2407706" y="1022465"/>
            <a:ext cx="1980539" cy="272657"/>
          </a:xfrm>
        </p:spPr>
        <p:txBody>
          <a:bodyPr anchor="b">
            <a:noAutofit/>
          </a:bodyPr>
          <a:lstStyle>
            <a:lvl1pPr marL="0" indent="0">
              <a:buNone/>
              <a:defRPr sz="1135" b="0"/>
            </a:lvl1pPr>
            <a:lvl2pPr marL="216301" indent="0">
              <a:buNone/>
              <a:defRPr sz="946" b="1"/>
            </a:lvl2pPr>
            <a:lvl3pPr marL="432603" indent="0">
              <a:buNone/>
              <a:defRPr sz="852" b="1"/>
            </a:lvl3pPr>
            <a:lvl4pPr marL="648904" indent="0">
              <a:buNone/>
              <a:defRPr sz="757" b="1"/>
            </a:lvl4pPr>
            <a:lvl5pPr marL="865205" indent="0">
              <a:buNone/>
              <a:defRPr sz="757" b="1"/>
            </a:lvl5pPr>
            <a:lvl6pPr marL="1081507" indent="0">
              <a:buNone/>
              <a:defRPr sz="757" b="1"/>
            </a:lvl6pPr>
            <a:lvl7pPr marL="1297808" indent="0">
              <a:buNone/>
              <a:defRPr sz="757" b="1"/>
            </a:lvl7pPr>
            <a:lvl8pPr marL="1514109" indent="0">
              <a:buNone/>
              <a:defRPr sz="757" b="1"/>
            </a:lvl8pPr>
            <a:lvl9pPr marL="1730411" indent="0">
              <a:buNone/>
              <a:defRPr sz="757" b="1"/>
            </a:lvl9pPr>
          </a:lstStyle>
          <a:p>
            <a:pPr lvl="0"/>
            <a:r>
              <a:rPr lang="ru-RU"/>
              <a:t>Образец текста</a:t>
            </a:r>
          </a:p>
        </p:txBody>
      </p:sp>
      <p:sp>
        <p:nvSpPr>
          <p:cNvPr id="6" name="Content Placeholder 5"/>
          <p:cNvSpPr>
            <a:spLocks noGrp="1"/>
          </p:cNvSpPr>
          <p:nvPr>
            <p:ph sz="quarter" idx="4"/>
          </p:nvPr>
        </p:nvSpPr>
        <p:spPr>
          <a:xfrm>
            <a:off x="2407707" y="1295123"/>
            <a:ext cx="1980538" cy="15633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11/30/2020</a:t>
            </a:fld>
            <a:endParaRPr lang="en-US"/>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39831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320499" y="288431"/>
            <a:ext cx="4067746" cy="624934"/>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11/30/2020</a:t>
            </a:fld>
            <a:endParaRPr lang="en-US"/>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01740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B9704-BF7D-4231-A5E8-A5E132FC5C1D}" type="datetime1">
              <a:rPr lang="ru-RU" smtClean="0"/>
              <a:t>30.11.2020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2789B37-E9E0-4D16-9404-785B81C05CD6}" type="slidenum">
              <a:rPr lang="ru-RU" smtClean="0"/>
              <a:t>‹#›</a:t>
            </a:fld>
            <a:endParaRPr lang="ru-RU"/>
          </a:p>
        </p:txBody>
      </p:sp>
    </p:spTree>
    <p:extLst>
      <p:ext uri="{BB962C8B-B14F-4D97-AF65-F5344CB8AC3E}">
        <p14:creationId xmlns:p14="http://schemas.microsoft.com/office/powerpoint/2010/main" val="3794499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20499" y="709062"/>
            <a:ext cx="1823874" cy="604904"/>
          </a:xfrm>
        </p:spPr>
        <p:txBody>
          <a:bodyPr anchor="b">
            <a:normAutofit/>
          </a:bodyPr>
          <a:lstStyle>
            <a:lvl1pPr>
              <a:defRPr sz="946"/>
            </a:lvl1pPr>
          </a:lstStyle>
          <a:p>
            <a:r>
              <a:rPr lang="ru-RU"/>
              <a:t>Образец заголовка</a:t>
            </a:r>
            <a:endParaRPr lang="en-US" dirty="0"/>
          </a:p>
        </p:txBody>
      </p:sp>
      <p:sp>
        <p:nvSpPr>
          <p:cNvPr id="3" name="Content Placeholder 2"/>
          <p:cNvSpPr>
            <a:spLocks noGrp="1"/>
          </p:cNvSpPr>
          <p:nvPr>
            <p:ph idx="1"/>
          </p:nvPr>
        </p:nvSpPr>
        <p:spPr>
          <a:xfrm>
            <a:off x="2252541" y="243636"/>
            <a:ext cx="2135704" cy="261482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320499" y="1313965"/>
            <a:ext cx="1823874" cy="1222827"/>
          </a:xfrm>
        </p:spPr>
        <p:txBody>
          <a:bodyPr>
            <a:normAutofit/>
          </a:bodyPr>
          <a:lstStyle>
            <a:lvl1pPr marL="0" indent="0">
              <a:buNone/>
              <a:defRPr sz="662"/>
            </a:lvl1pPr>
            <a:lvl2pPr marL="216237" indent="0">
              <a:buNone/>
              <a:defRPr sz="662"/>
            </a:lvl2pPr>
            <a:lvl3pPr marL="432473" indent="0">
              <a:buNone/>
              <a:defRPr sz="568"/>
            </a:lvl3pPr>
            <a:lvl4pPr marL="648710" indent="0">
              <a:buNone/>
              <a:defRPr sz="473"/>
            </a:lvl4pPr>
            <a:lvl5pPr marL="864946" indent="0">
              <a:buNone/>
              <a:defRPr sz="473"/>
            </a:lvl5pPr>
            <a:lvl6pPr marL="1081182" indent="0">
              <a:buNone/>
              <a:defRPr sz="473"/>
            </a:lvl6pPr>
            <a:lvl7pPr marL="1297419" indent="0">
              <a:buNone/>
              <a:defRPr sz="473"/>
            </a:lvl7pPr>
            <a:lvl8pPr marL="1513655" indent="0">
              <a:buNone/>
              <a:defRPr sz="473"/>
            </a:lvl8pPr>
            <a:lvl9pPr marL="1729892" indent="0">
              <a:buNone/>
              <a:defRPr sz="473"/>
            </a:lvl9pPr>
          </a:lstStyle>
          <a:p>
            <a:pPr lvl="0"/>
            <a:r>
              <a:rPr lang="ru-RU"/>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213150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20499" y="2271395"/>
            <a:ext cx="4067746" cy="268151"/>
          </a:xfrm>
        </p:spPr>
        <p:txBody>
          <a:bodyPr anchor="b">
            <a:normAutofit/>
          </a:bodyPr>
          <a:lstStyle>
            <a:lvl1pPr algn="l">
              <a:defRPr sz="1135"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20499" y="288431"/>
            <a:ext cx="4067746" cy="1819594"/>
          </a:xfrm>
        </p:spPr>
        <p:txBody>
          <a:bodyPr anchor="t">
            <a:normAutofit/>
          </a:bodyPr>
          <a:lstStyle>
            <a:lvl1pPr marL="0" indent="0" algn="ctr">
              <a:buNone/>
              <a:defRPr sz="757"/>
            </a:lvl1pPr>
            <a:lvl2pPr marL="216301" indent="0">
              <a:buNone/>
              <a:defRPr sz="757"/>
            </a:lvl2pPr>
            <a:lvl3pPr marL="432603" indent="0">
              <a:buNone/>
              <a:defRPr sz="757"/>
            </a:lvl3pPr>
            <a:lvl4pPr marL="648904" indent="0">
              <a:buNone/>
              <a:defRPr sz="757"/>
            </a:lvl4pPr>
            <a:lvl5pPr marL="865205" indent="0">
              <a:buNone/>
              <a:defRPr sz="757"/>
            </a:lvl5pPr>
            <a:lvl6pPr marL="1081507" indent="0">
              <a:buNone/>
              <a:defRPr sz="757"/>
            </a:lvl6pPr>
            <a:lvl7pPr marL="1297808" indent="0">
              <a:buNone/>
              <a:defRPr sz="757"/>
            </a:lvl7pPr>
            <a:lvl8pPr marL="1514109" indent="0">
              <a:buNone/>
              <a:defRPr sz="757"/>
            </a:lvl8pPr>
            <a:lvl9pPr marL="1730411" indent="0">
              <a:buNone/>
              <a:defRPr sz="757"/>
            </a:lvl9pPr>
          </a:lstStyle>
          <a:p>
            <a:r>
              <a:rPr lang="ru-RU"/>
              <a:t>Вставка рисунка</a:t>
            </a:r>
            <a:endParaRPr lang="en-US" dirty="0"/>
          </a:p>
        </p:txBody>
      </p:sp>
      <p:sp>
        <p:nvSpPr>
          <p:cNvPr id="4" name="Text Placeholder 3"/>
          <p:cNvSpPr>
            <a:spLocks noGrp="1"/>
          </p:cNvSpPr>
          <p:nvPr>
            <p:ph type="body" sz="half" idx="2"/>
          </p:nvPr>
        </p:nvSpPr>
        <p:spPr>
          <a:xfrm>
            <a:off x="320499" y="2539546"/>
            <a:ext cx="4067746" cy="318913"/>
          </a:xfrm>
        </p:spPr>
        <p:txBody>
          <a:bodyPr>
            <a:normAutofit/>
          </a:bodyPr>
          <a:lstStyle>
            <a:lvl1pPr marL="0" indent="0">
              <a:buNone/>
              <a:defRPr sz="568"/>
            </a:lvl1pPr>
            <a:lvl2pPr marL="216301" indent="0">
              <a:buNone/>
              <a:defRPr sz="568"/>
            </a:lvl2pPr>
            <a:lvl3pPr marL="432603" indent="0">
              <a:buNone/>
              <a:defRPr sz="473"/>
            </a:lvl3pPr>
            <a:lvl4pPr marL="648904" indent="0">
              <a:buNone/>
              <a:defRPr sz="426"/>
            </a:lvl4pPr>
            <a:lvl5pPr marL="865205" indent="0">
              <a:buNone/>
              <a:defRPr sz="426"/>
            </a:lvl5pPr>
            <a:lvl6pPr marL="1081507" indent="0">
              <a:buNone/>
              <a:defRPr sz="426"/>
            </a:lvl6pPr>
            <a:lvl7pPr marL="1297808" indent="0">
              <a:buNone/>
              <a:defRPr sz="426"/>
            </a:lvl7pPr>
            <a:lvl8pPr marL="1514109" indent="0">
              <a:buNone/>
              <a:defRPr sz="426"/>
            </a:lvl8pPr>
            <a:lvl9pPr marL="1730411" indent="0">
              <a:buNone/>
              <a:defRPr sz="426"/>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
        <p:nvSpPr>
          <p:cNvPr id="5" name="Date Placeholder 4"/>
          <p:cNvSpPr>
            <a:spLocks noGrp="1"/>
          </p:cNvSpPr>
          <p:nvPr>
            <p:ph type="dt" sz="half" idx="10"/>
          </p:nvPr>
        </p:nvSpPr>
        <p:spPr/>
        <p:txBody>
          <a:bodyPr/>
          <a:lstStyle/>
          <a:p>
            <a:fld id="{1D8BD707-D9CF-40AE-B4C6-C98DA3205C09}" type="datetimeFigureOut">
              <a:rPr lang="en-US" smtClean="0"/>
              <a:t>11/30/2020</a:t>
            </a:fld>
            <a:endParaRPr lang="en-US"/>
          </a:p>
        </p:txBody>
      </p:sp>
    </p:spTree>
    <p:extLst>
      <p:ext uri="{BB962C8B-B14F-4D97-AF65-F5344CB8AC3E}">
        <p14:creationId xmlns:p14="http://schemas.microsoft.com/office/powerpoint/2010/main" val="277812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4006"/>
            <a:ext cx="5768975" cy="3248856"/>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320499" y="288431"/>
            <a:ext cx="4067746" cy="624934"/>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320499" y="1022279"/>
            <a:ext cx="4067746" cy="18361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3409304" y="2858460"/>
            <a:ext cx="431509" cy="172758"/>
          </a:xfrm>
          <a:prstGeom prst="rect">
            <a:avLst/>
          </a:prstGeom>
        </p:spPr>
        <p:txBody>
          <a:bodyPr vert="horz" lIns="91440" tIns="45720" rIns="91440" bIns="45720" rtlCol="0" anchor="ctr"/>
          <a:lstStyle>
            <a:lvl1pPr algn="r">
              <a:defRPr sz="426">
                <a:solidFill>
                  <a:schemeClr val="tx1">
                    <a:tint val="75000"/>
                  </a:schemeClr>
                </a:solidFill>
              </a:defRPr>
            </a:lvl1pPr>
          </a:lstStyle>
          <a:p>
            <a:fld id="{1D8BD707-D9CF-40AE-B4C6-C98DA3205C09}" type="datetimeFigureOut">
              <a:rPr lang="en-US" smtClean="0"/>
              <a:t>11/30/2020</a:t>
            </a:fld>
            <a:endParaRPr lang="en-US"/>
          </a:p>
        </p:txBody>
      </p:sp>
      <p:sp>
        <p:nvSpPr>
          <p:cNvPr id="5" name="Footer Placeholder 4"/>
          <p:cNvSpPr>
            <a:spLocks noGrp="1"/>
          </p:cNvSpPr>
          <p:nvPr>
            <p:ph type="ftr" sz="quarter" idx="3"/>
          </p:nvPr>
        </p:nvSpPr>
        <p:spPr>
          <a:xfrm>
            <a:off x="320499" y="2858460"/>
            <a:ext cx="2979886" cy="172758"/>
          </a:xfrm>
          <a:prstGeom prst="rect">
            <a:avLst/>
          </a:prstGeom>
        </p:spPr>
        <p:txBody>
          <a:bodyPr vert="horz" lIns="91440" tIns="45720" rIns="91440" bIns="45720" rtlCol="0" anchor="ctr"/>
          <a:lstStyle>
            <a:lvl1pPr algn="l">
              <a:defRPr sz="426">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064905" y="2858460"/>
            <a:ext cx="323340" cy="172758"/>
          </a:xfrm>
          <a:prstGeom prst="rect">
            <a:avLst/>
          </a:prstGeom>
        </p:spPr>
        <p:txBody>
          <a:bodyPr vert="horz" lIns="91440" tIns="45720" rIns="91440" bIns="45720" rtlCol="0" anchor="ctr"/>
          <a:lstStyle>
            <a:lvl1pPr algn="r">
              <a:defRPr sz="426">
                <a:solidFill>
                  <a:schemeClr val="accent1"/>
                </a:solidFill>
              </a:defRPr>
            </a:lvl1pPr>
          </a:lstStyle>
          <a:p>
            <a:fld id="{B6F15528-21DE-4FAA-801E-634DDDAF4B2B}" type="slidenum">
              <a:rPr lang="ru-RU" smtClean="0"/>
              <a:t>‹#›</a:t>
            </a:fld>
            <a:endParaRPr lang="ru-RU"/>
          </a:p>
        </p:txBody>
      </p:sp>
    </p:spTree>
    <p:extLst>
      <p:ext uri="{BB962C8B-B14F-4D97-AF65-F5344CB8AC3E}">
        <p14:creationId xmlns:p14="http://schemas.microsoft.com/office/powerpoint/2010/main" val="2609404279"/>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26" r:id="rId13"/>
    <p:sldLayoutId id="2147483927" r:id="rId14"/>
    <p:sldLayoutId id="2147483928" r:id="rId15"/>
    <p:sldLayoutId id="2147483929" r:id="rId16"/>
    <p:sldLayoutId id="2147483930" r:id="rId17"/>
  </p:sldLayoutIdLst>
  <p:txStyles>
    <p:titleStyle>
      <a:lvl1pPr algn="l" defTabSz="216301" rtl="0" eaLnBrk="1" latinLnBrk="0" hangingPunct="1">
        <a:spcBef>
          <a:spcPct val="0"/>
        </a:spcBef>
        <a:buNone/>
        <a:defRPr sz="1703"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62226" indent="-162226" algn="l" defTabSz="216301" rtl="0" eaLnBrk="1" latinLnBrk="0" hangingPunct="1">
        <a:spcBef>
          <a:spcPts val="473"/>
        </a:spcBef>
        <a:spcAft>
          <a:spcPts val="0"/>
        </a:spcAft>
        <a:buClr>
          <a:schemeClr val="accent1"/>
        </a:buClr>
        <a:buSzPct val="80000"/>
        <a:buFont typeface="Wingdings 3" charset="2"/>
        <a:buChar char=""/>
        <a:defRPr sz="852" kern="1200">
          <a:solidFill>
            <a:schemeClr val="tx1">
              <a:lumMod val="75000"/>
              <a:lumOff val="25000"/>
            </a:schemeClr>
          </a:solidFill>
          <a:latin typeface="+mn-lt"/>
          <a:ea typeface="+mn-ea"/>
          <a:cs typeface="+mn-cs"/>
        </a:defRPr>
      </a:lvl1pPr>
      <a:lvl2pPr marL="351490" indent="-135188" algn="l" defTabSz="216301" rtl="0" eaLnBrk="1" latinLnBrk="0" hangingPunct="1">
        <a:spcBef>
          <a:spcPts val="473"/>
        </a:spcBef>
        <a:spcAft>
          <a:spcPts val="0"/>
        </a:spcAft>
        <a:buClr>
          <a:schemeClr val="accent1"/>
        </a:buClr>
        <a:buSzPct val="80000"/>
        <a:buFont typeface="Wingdings 3" charset="2"/>
        <a:buChar char=""/>
        <a:defRPr sz="757" kern="1200">
          <a:solidFill>
            <a:schemeClr val="tx1">
              <a:lumMod val="75000"/>
              <a:lumOff val="25000"/>
            </a:schemeClr>
          </a:solidFill>
          <a:latin typeface="+mn-lt"/>
          <a:ea typeface="+mn-ea"/>
          <a:cs typeface="+mn-cs"/>
        </a:defRPr>
      </a:lvl2pPr>
      <a:lvl3pPr marL="540753" indent="-108151" algn="l" defTabSz="216301" rtl="0" eaLnBrk="1" latinLnBrk="0" hangingPunct="1">
        <a:spcBef>
          <a:spcPts val="473"/>
        </a:spcBef>
        <a:spcAft>
          <a:spcPts val="0"/>
        </a:spcAft>
        <a:buClr>
          <a:schemeClr val="accent1"/>
        </a:buClr>
        <a:buSzPct val="80000"/>
        <a:buFont typeface="Wingdings 3" charset="2"/>
        <a:buChar char=""/>
        <a:defRPr sz="662" kern="1200">
          <a:solidFill>
            <a:schemeClr val="tx1">
              <a:lumMod val="75000"/>
              <a:lumOff val="25000"/>
            </a:schemeClr>
          </a:solidFill>
          <a:latin typeface="+mn-lt"/>
          <a:ea typeface="+mn-ea"/>
          <a:cs typeface="+mn-cs"/>
        </a:defRPr>
      </a:lvl3pPr>
      <a:lvl4pPr marL="757055"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4pPr>
      <a:lvl5pPr marL="973356"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5pPr>
      <a:lvl6pPr marL="1189657"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6pPr>
      <a:lvl7pPr marL="1405959"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7pPr>
      <a:lvl8pPr marL="1622260"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8pPr>
      <a:lvl9pPr marL="1838561"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9pPr>
    </p:bodyStyle>
    <p:otherStyle>
      <a:defPPr>
        <a:defRPr lang="en-US"/>
      </a:defPPr>
      <a:lvl1pPr marL="0" algn="l" defTabSz="216301" rtl="0" eaLnBrk="1" latinLnBrk="0" hangingPunct="1">
        <a:defRPr sz="852" kern="1200">
          <a:solidFill>
            <a:schemeClr val="tx1"/>
          </a:solidFill>
          <a:latin typeface="+mn-lt"/>
          <a:ea typeface="+mn-ea"/>
          <a:cs typeface="+mn-cs"/>
        </a:defRPr>
      </a:lvl1pPr>
      <a:lvl2pPr marL="216301" algn="l" defTabSz="216301" rtl="0" eaLnBrk="1" latinLnBrk="0" hangingPunct="1">
        <a:defRPr sz="852" kern="1200">
          <a:solidFill>
            <a:schemeClr val="tx1"/>
          </a:solidFill>
          <a:latin typeface="+mn-lt"/>
          <a:ea typeface="+mn-ea"/>
          <a:cs typeface="+mn-cs"/>
        </a:defRPr>
      </a:lvl2pPr>
      <a:lvl3pPr marL="432603" algn="l" defTabSz="216301" rtl="0" eaLnBrk="1" latinLnBrk="0" hangingPunct="1">
        <a:defRPr sz="852" kern="1200">
          <a:solidFill>
            <a:schemeClr val="tx1"/>
          </a:solidFill>
          <a:latin typeface="+mn-lt"/>
          <a:ea typeface="+mn-ea"/>
          <a:cs typeface="+mn-cs"/>
        </a:defRPr>
      </a:lvl3pPr>
      <a:lvl4pPr marL="648904" algn="l" defTabSz="216301" rtl="0" eaLnBrk="1" latinLnBrk="0" hangingPunct="1">
        <a:defRPr sz="852" kern="1200">
          <a:solidFill>
            <a:schemeClr val="tx1"/>
          </a:solidFill>
          <a:latin typeface="+mn-lt"/>
          <a:ea typeface="+mn-ea"/>
          <a:cs typeface="+mn-cs"/>
        </a:defRPr>
      </a:lvl4pPr>
      <a:lvl5pPr marL="865205" algn="l" defTabSz="216301" rtl="0" eaLnBrk="1" latinLnBrk="0" hangingPunct="1">
        <a:defRPr sz="852" kern="1200">
          <a:solidFill>
            <a:schemeClr val="tx1"/>
          </a:solidFill>
          <a:latin typeface="+mn-lt"/>
          <a:ea typeface="+mn-ea"/>
          <a:cs typeface="+mn-cs"/>
        </a:defRPr>
      </a:lvl5pPr>
      <a:lvl6pPr marL="1081507" algn="l" defTabSz="216301" rtl="0" eaLnBrk="1" latinLnBrk="0" hangingPunct="1">
        <a:defRPr sz="852" kern="1200">
          <a:solidFill>
            <a:schemeClr val="tx1"/>
          </a:solidFill>
          <a:latin typeface="+mn-lt"/>
          <a:ea typeface="+mn-ea"/>
          <a:cs typeface="+mn-cs"/>
        </a:defRPr>
      </a:lvl6pPr>
      <a:lvl7pPr marL="1297808" algn="l" defTabSz="216301" rtl="0" eaLnBrk="1" latinLnBrk="0" hangingPunct="1">
        <a:defRPr sz="852" kern="1200">
          <a:solidFill>
            <a:schemeClr val="tx1"/>
          </a:solidFill>
          <a:latin typeface="+mn-lt"/>
          <a:ea typeface="+mn-ea"/>
          <a:cs typeface="+mn-cs"/>
        </a:defRPr>
      </a:lvl7pPr>
      <a:lvl8pPr marL="1514109" algn="l" defTabSz="216301" rtl="0" eaLnBrk="1" latinLnBrk="0" hangingPunct="1">
        <a:defRPr sz="852" kern="1200">
          <a:solidFill>
            <a:schemeClr val="tx1"/>
          </a:solidFill>
          <a:latin typeface="+mn-lt"/>
          <a:ea typeface="+mn-ea"/>
          <a:cs typeface="+mn-cs"/>
        </a:defRPr>
      </a:lvl8pPr>
      <a:lvl9pPr marL="1730411" algn="l" defTabSz="216301" rtl="0" eaLnBrk="1" latinLnBrk="0" hangingPunct="1">
        <a:defRPr sz="85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7.xml"/><Relationship Id="rId5" Type="http://schemas.openxmlformats.org/officeDocument/2006/relationships/image" Target="../media/image13.png"/><Relationship Id="rId4" Type="http://schemas.openxmlformats.org/officeDocument/2006/relationships/image" Target="../media/image12.jfif"/></Relationships>
</file>

<file path=ppt/slides/_rels/slide1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17.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17.xml"/><Relationship Id="rId5" Type="http://schemas.openxmlformats.org/officeDocument/2006/relationships/image" Target="../media/image31.png"/><Relationship Id="rId4" Type="http://schemas.openxmlformats.org/officeDocument/2006/relationships/image" Target="../media/image15.jpeg"/></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7.xml"/><Relationship Id="rId5" Type="http://schemas.openxmlformats.org/officeDocument/2006/relationships/image" Target="../media/image9.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7.xml"/><Relationship Id="rId5" Type="http://schemas.openxmlformats.org/officeDocument/2006/relationships/image" Target="../media/image12.png"/><Relationship Id="rId4" Type="http://schemas.openxmlformats.org/officeDocument/2006/relationships/image" Target="../media/image6.gif"/></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7.xml"/><Relationship Id="rId5" Type="http://schemas.openxmlformats.org/officeDocument/2006/relationships/image" Target="../media/image17.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17.xml"/><Relationship Id="rId5" Type="http://schemas.openxmlformats.org/officeDocument/2006/relationships/image" Target="../media/image20.pn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17.xml"/><Relationship Id="rId5" Type="http://schemas.openxmlformats.org/officeDocument/2006/relationships/image" Target="../media/image23.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0"/>
            <a:ext cx="5768975" cy="102919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14" name="object 3">
            <a:extLst>
              <a:ext uri="{FF2B5EF4-FFF2-40B4-BE49-F238E27FC236}">
                <a16:creationId xmlns:a16="http://schemas.microsoft.com/office/drawing/2014/main" id="{648E54F6-8C15-4BB3-94E3-7B81F0C680D4}"/>
              </a:ext>
            </a:extLst>
          </p:cNvPr>
          <p:cNvSpPr txBox="1">
            <a:spLocks noGrp="1"/>
          </p:cNvSpPr>
          <p:nvPr>
            <p:ph type="title"/>
          </p:nvPr>
        </p:nvSpPr>
        <p:spPr>
          <a:xfrm>
            <a:off x="979488" y="250825"/>
            <a:ext cx="3482756" cy="537833"/>
          </a:xfrm>
          <a:prstGeom prst="rect">
            <a:avLst/>
          </a:prstGeom>
        </p:spPr>
        <p:txBody>
          <a:bodyPr vert="horz" wrap="square" lIns="0" tIns="14599" rIns="0" bIns="0" rtlCol="0" anchor="ctr">
            <a:spAutoFit/>
          </a:bodyPr>
          <a:lstStyle/>
          <a:p>
            <a:pPr marL="12695">
              <a:spcBef>
                <a:spcPts val="114"/>
              </a:spcBef>
            </a:pPr>
            <a:r>
              <a:rPr lang="ru-RU" sz="3399" b="1" spc="5" dirty="0">
                <a:solidFill>
                  <a:schemeClr val="bg1"/>
                </a:solidFill>
                <a:latin typeface="Arial" panose="020B0604020202020204" pitchFamily="34" charset="0"/>
                <a:cs typeface="Arial" panose="020B0604020202020204" pitchFamily="34" charset="0"/>
              </a:rPr>
              <a:t>МАТЕМАТИКА</a:t>
            </a:r>
            <a:endParaRPr sz="3399" b="1" dirty="0">
              <a:solidFill>
                <a:schemeClr val="bg1"/>
              </a:solidFill>
              <a:latin typeface="Arial" panose="020B0604020202020204" pitchFamily="34" charset="0"/>
              <a:cs typeface="Arial" panose="020B0604020202020204" pitchFamily="34" charset="0"/>
            </a:endParaRPr>
          </a:p>
        </p:txBody>
      </p:sp>
      <p:sp>
        <p:nvSpPr>
          <p:cNvPr id="15" name="object 4">
            <a:extLst>
              <a:ext uri="{FF2B5EF4-FFF2-40B4-BE49-F238E27FC236}">
                <a16:creationId xmlns:a16="http://schemas.microsoft.com/office/drawing/2014/main" id="{96789AA7-9596-4F83-89FD-AEC28EE179F1}"/>
              </a:ext>
            </a:extLst>
          </p:cNvPr>
          <p:cNvSpPr txBox="1"/>
          <p:nvPr/>
        </p:nvSpPr>
        <p:spPr>
          <a:xfrm>
            <a:off x="583415" y="1335977"/>
            <a:ext cx="2829709" cy="1442697"/>
          </a:xfrm>
          <a:prstGeom prst="rect">
            <a:avLst/>
          </a:prstGeom>
        </p:spPr>
        <p:txBody>
          <a:bodyPr vert="horz" wrap="square" lIns="0" tIns="13964" rIns="0" bIns="0" rtlCol="0">
            <a:spAutoFit/>
          </a:bodyPr>
          <a:lstStyle/>
          <a:p>
            <a:pPr marL="18407">
              <a:spcBef>
                <a:spcPts val="110"/>
              </a:spcBef>
            </a:pPr>
            <a:r>
              <a:rPr lang="ru-RU" sz="2800" b="1" dirty="0">
                <a:solidFill>
                  <a:srgbClr val="002060"/>
                </a:solidFill>
                <a:latin typeface="Arial"/>
                <a:cs typeface="Arial"/>
              </a:rPr>
              <a:t>Тема:</a:t>
            </a:r>
            <a:endParaRPr lang="en-US" sz="2800" b="1" dirty="0">
              <a:solidFill>
                <a:srgbClr val="002060"/>
              </a:solidFill>
              <a:latin typeface="Arial"/>
              <a:cs typeface="Arial"/>
            </a:endParaRPr>
          </a:p>
          <a:p>
            <a:pPr marL="18407">
              <a:spcBef>
                <a:spcPts val="110"/>
              </a:spcBef>
            </a:pPr>
            <a:r>
              <a:rPr lang="ru-RU" sz="3200" b="1" dirty="0">
                <a:solidFill>
                  <a:srgbClr val="002060"/>
                </a:solidFill>
                <a:latin typeface="Arial"/>
                <a:cs typeface="Arial"/>
              </a:rPr>
              <a:t>ЗАДАЧИ</a:t>
            </a:r>
            <a:br>
              <a:rPr lang="ru-RU" sz="3200" b="1" dirty="0">
                <a:solidFill>
                  <a:srgbClr val="002060"/>
                </a:solidFill>
                <a:latin typeface="Arial"/>
                <a:cs typeface="Arial"/>
              </a:rPr>
            </a:br>
            <a:r>
              <a:rPr lang="ru-RU" sz="3200" b="1" dirty="0">
                <a:solidFill>
                  <a:srgbClr val="002060"/>
                </a:solidFill>
                <a:latin typeface="Arial"/>
                <a:cs typeface="Arial"/>
              </a:rPr>
              <a:t>НА ДРОБИ</a:t>
            </a:r>
          </a:p>
        </p:txBody>
      </p:sp>
      <p:sp>
        <p:nvSpPr>
          <p:cNvPr id="16" name="object 5">
            <a:extLst>
              <a:ext uri="{FF2B5EF4-FFF2-40B4-BE49-F238E27FC236}">
                <a16:creationId xmlns:a16="http://schemas.microsoft.com/office/drawing/2014/main" id="{A8BAE388-D6D2-40E9-8208-E39C1E0E7029}"/>
              </a:ext>
            </a:extLst>
          </p:cNvPr>
          <p:cNvSpPr/>
          <p:nvPr/>
        </p:nvSpPr>
        <p:spPr>
          <a:xfrm>
            <a:off x="136541" y="1608461"/>
            <a:ext cx="304799" cy="106680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3"/>
          </a:p>
        </p:txBody>
      </p:sp>
      <p:sp>
        <p:nvSpPr>
          <p:cNvPr id="20" name="object 9">
            <a:extLst>
              <a:ext uri="{FF2B5EF4-FFF2-40B4-BE49-F238E27FC236}">
                <a16:creationId xmlns:a16="http://schemas.microsoft.com/office/drawing/2014/main" id="{F294EAD7-CAB8-401C-B12D-6064AA1177E0}"/>
              </a:ext>
            </a:extLst>
          </p:cNvPr>
          <p:cNvSpPr/>
          <p:nvPr/>
        </p:nvSpPr>
        <p:spPr>
          <a:xfrm>
            <a:off x="4702916" y="242202"/>
            <a:ext cx="603664" cy="603664"/>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3"/>
          </a:p>
        </p:txBody>
      </p:sp>
      <p:sp>
        <p:nvSpPr>
          <p:cNvPr id="21" name="object 10">
            <a:extLst>
              <a:ext uri="{FF2B5EF4-FFF2-40B4-BE49-F238E27FC236}">
                <a16:creationId xmlns:a16="http://schemas.microsoft.com/office/drawing/2014/main" id="{27824596-7DE1-4136-95E4-49A51856B6D3}"/>
              </a:ext>
            </a:extLst>
          </p:cNvPr>
          <p:cNvSpPr/>
          <p:nvPr/>
        </p:nvSpPr>
        <p:spPr>
          <a:xfrm>
            <a:off x="4702916" y="228616"/>
            <a:ext cx="603664" cy="603664"/>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3"/>
          </a:p>
        </p:txBody>
      </p:sp>
      <p:sp>
        <p:nvSpPr>
          <p:cNvPr id="22" name="object 12">
            <a:extLst>
              <a:ext uri="{FF2B5EF4-FFF2-40B4-BE49-F238E27FC236}">
                <a16:creationId xmlns:a16="http://schemas.microsoft.com/office/drawing/2014/main" id="{CAFE6579-511C-4CCB-9A5C-300ACC2F553A}"/>
              </a:ext>
            </a:extLst>
          </p:cNvPr>
          <p:cNvSpPr txBox="1"/>
          <p:nvPr/>
        </p:nvSpPr>
        <p:spPr>
          <a:xfrm>
            <a:off x="4710145" y="243294"/>
            <a:ext cx="612743" cy="385356"/>
          </a:xfrm>
          <a:prstGeom prst="rect">
            <a:avLst/>
          </a:prstGeom>
        </p:spPr>
        <p:txBody>
          <a:bodyPr vert="horz" wrap="square" lIns="0" tIns="15869" rIns="0" bIns="0" rtlCol="0">
            <a:spAutoFit/>
          </a:bodyPr>
          <a:lstStyle/>
          <a:p>
            <a:pPr algn="ctr">
              <a:spcBef>
                <a:spcPts val="125"/>
              </a:spcBef>
            </a:pPr>
            <a:r>
              <a:rPr lang="ru-RU" sz="2400" b="1" dirty="0">
                <a:solidFill>
                  <a:schemeClr val="bg1"/>
                </a:solidFill>
                <a:latin typeface="Arial"/>
                <a:cs typeface="Arial"/>
              </a:rPr>
              <a:t>5</a:t>
            </a:r>
            <a:endParaRPr sz="2400" b="1" dirty="0">
              <a:solidFill>
                <a:schemeClr val="bg1"/>
              </a:solidFill>
              <a:latin typeface="Arial"/>
              <a:cs typeface="Arial"/>
            </a:endParaRPr>
          </a:p>
        </p:txBody>
      </p:sp>
      <p:sp>
        <p:nvSpPr>
          <p:cNvPr id="23" name="object 13">
            <a:extLst>
              <a:ext uri="{FF2B5EF4-FFF2-40B4-BE49-F238E27FC236}">
                <a16:creationId xmlns:a16="http://schemas.microsoft.com/office/drawing/2014/main" id="{065B57C3-CBC0-467B-8CE6-9C853CD5BC49}"/>
              </a:ext>
            </a:extLst>
          </p:cNvPr>
          <p:cNvSpPr txBox="1"/>
          <p:nvPr/>
        </p:nvSpPr>
        <p:spPr>
          <a:xfrm>
            <a:off x="4665670" y="576064"/>
            <a:ext cx="671534" cy="166236"/>
          </a:xfrm>
          <a:prstGeom prst="rect">
            <a:avLst/>
          </a:prstGeom>
        </p:spPr>
        <p:txBody>
          <a:bodyPr vert="horz" wrap="square" lIns="0" tIns="12060" rIns="0" bIns="0" rtlCol="0">
            <a:spAutoFit/>
          </a:bodyPr>
          <a:lstStyle/>
          <a:p>
            <a:pPr algn="ctr">
              <a:spcBef>
                <a:spcPts val="95"/>
              </a:spcBef>
            </a:pPr>
            <a:r>
              <a:rPr lang="ru-RU" sz="1001" b="1" spc="-5" dirty="0">
                <a:solidFill>
                  <a:srgbClr val="FEFEFE"/>
                </a:solidFill>
                <a:latin typeface="Arial"/>
                <a:cs typeface="Arial"/>
              </a:rPr>
              <a:t>КЛАСС</a:t>
            </a:r>
            <a:endParaRPr sz="1001" b="1" dirty="0">
              <a:latin typeface="Arial"/>
              <a:cs typeface="Arial"/>
            </a:endParaRPr>
          </a:p>
        </p:txBody>
      </p:sp>
      <p:pic>
        <p:nvPicPr>
          <p:cNvPr id="2" name="Рисунок 1"/>
          <p:cNvPicPr>
            <a:picLocks noChangeAspect="1"/>
          </p:cNvPicPr>
          <p:nvPr/>
        </p:nvPicPr>
        <p:blipFill>
          <a:blip r:embed="rId3"/>
          <a:stretch>
            <a:fillRect/>
          </a:stretch>
        </p:blipFill>
        <p:spPr>
          <a:xfrm>
            <a:off x="293687" y="327025"/>
            <a:ext cx="481781" cy="488472"/>
          </a:xfrm>
          <a:prstGeom prst="rect">
            <a:avLst/>
          </a:prstGeom>
        </p:spPr>
      </p:pic>
      <p:sp>
        <p:nvSpPr>
          <p:cNvPr id="4" name="Прямоугольник 3">
            <a:extLst>
              <a:ext uri="{FF2B5EF4-FFF2-40B4-BE49-F238E27FC236}">
                <a16:creationId xmlns:a16="http://schemas.microsoft.com/office/drawing/2014/main" id="{CE98DB86-9DB8-4413-9E4F-FC4843F0011F}"/>
              </a:ext>
            </a:extLst>
          </p:cNvPr>
          <p:cNvSpPr/>
          <p:nvPr/>
        </p:nvSpPr>
        <p:spPr>
          <a:xfrm>
            <a:off x="5475287" y="1698625"/>
            <a:ext cx="167736"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a:extLst>
              <a:ext uri="{FF2B5EF4-FFF2-40B4-BE49-F238E27FC236}">
                <a16:creationId xmlns:a16="http://schemas.microsoft.com/office/drawing/2014/main" id="{8E9EBDA7-8C4A-47A6-BA00-7228922EA2DF}"/>
              </a:ext>
            </a:extLst>
          </p:cNvPr>
          <p:cNvSpPr/>
          <p:nvPr/>
        </p:nvSpPr>
        <p:spPr>
          <a:xfrm flipH="1">
            <a:off x="5438743" y="2141861"/>
            <a:ext cx="319980" cy="1712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a:extLst>
              <a:ext uri="{FF2B5EF4-FFF2-40B4-BE49-F238E27FC236}">
                <a16:creationId xmlns:a16="http://schemas.microsoft.com/office/drawing/2014/main" id="{B5B1F7C0-5D3C-4F00-A524-884A7DE64A56}"/>
              </a:ext>
            </a:extLst>
          </p:cNvPr>
          <p:cNvSpPr/>
          <p:nvPr/>
        </p:nvSpPr>
        <p:spPr>
          <a:xfrm>
            <a:off x="2808287" y="2900239"/>
            <a:ext cx="850490" cy="246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a:extLst>
              <a:ext uri="{FF2B5EF4-FFF2-40B4-BE49-F238E27FC236}">
                <a16:creationId xmlns:a16="http://schemas.microsoft.com/office/drawing/2014/main" id="{571EBCBC-249D-424E-A56C-4DDBCDD817D2}"/>
              </a:ext>
            </a:extLst>
          </p:cNvPr>
          <p:cNvSpPr/>
          <p:nvPr/>
        </p:nvSpPr>
        <p:spPr>
          <a:xfrm>
            <a:off x="4775747" y="2917825"/>
            <a:ext cx="850490" cy="246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9" name="Picture 4" descr="MCj04132960000[1]">
            <a:extLst>
              <a:ext uri="{FF2B5EF4-FFF2-40B4-BE49-F238E27FC236}">
                <a16:creationId xmlns:a16="http://schemas.microsoft.com/office/drawing/2014/main" id="{77AAA69A-223C-43E9-81CB-C824E6273E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0100" y="1241103"/>
            <a:ext cx="2257547" cy="170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9081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2000" fill="hold"/>
                                        <p:tgtEl>
                                          <p:spTgt spid="19"/>
                                        </p:tgtEl>
                                        <p:attrNameLst>
                                          <p:attrName>ppt_w</p:attrName>
                                        </p:attrNameLst>
                                      </p:cBhvr>
                                      <p:tavLst>
                                        <p:tav tm="0">
                                          <p:val>
                                            <p:fltVal val="0"/>
                                          </p:val>
                                        </p:tav>
                                        <p:tav tm="100000">
                                          <p:val>
                                            <p:strVal val="#ppt_w"/>
                                          </p:val>
                                        </p:tav>
                                      </p:tavLst>
                                    </p:anim>
                                    <p:anim calcmode="lin" valueType="num">
                                      <p:cBhvr>
                                        <p:cTn id="8" dur="2000" fill="hold"/>
                                        <p:tgtEl>
                                          <p:spTgt spid="19"/>
                                        </p:tgtEl>
                                        <p:attrNameLst>
                                          <p:attrName>ppt_h</p:attrName>
                                        </p:attrNameLst>
                                      </p:cBhvr>
                                      <p:tavLst>
                                        <p:tav tm="0">
                                          <p:val>
                                            <p:fltVal val="0"/>
                                          </p:val>
                                        </p:tav>
                                        <p:tav tm="100000">
                                          <p:val>
                                            <p:strVal val="#ppt_h"/>
                                          </p:val>
                                        </p:tav>
                                      </p:tavLst>
                                    </p:anim>
                                    <p:animEffect transition="in" filter="fade">
                                      <p:cBhvr>
                                        <p:cTn id="9"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CD24D692-B723-4CD3-8C72-BA013FF074D4}"/>
                  </a:ext>
                </a:extLst>
              </p:cNvPr>
              <p:cNvSpPr/>
              <p:nvPr/>
            </p:nvSpPr>
            <p:spPr>
              <a:xfrm>
                <a:off x="77154" y="327025"/>
                <a:ext cx="5550533" cy="694164"/>
              </a:xfrm>
              <a:prstGeom prst="rect">
                <a:avLst/>
              </a:prstGeom>
            </p:spPr>
            <p:txBody>
              <a:bodyPr wrap="square">
                <a:spAutoFit/>
              </a:bodyPr>
              <a:lstStyle/>
              <a:p>
                <a:pPr algn="just"/>
                <a:r>
                  <a:rPr lang="ru-RU" sz="1600" b="1" dirty="0">
                    <a:solidFill>
                      <a:srgbClr val="0070C0"/>
                    </a:solidFill>
                    <a:latin typeface="Arial" panose="020B0604020202020204" pitchFamily="34" charset="0"/>
                  </a:rPr>
                  <a:t>209.</a:t>
                </a:r>
                <a:r>
                  <a:rPr lang="ru-RU" sz="1600" b="1" dirty="0">
                    <a:solidFill>
                      <a:srgbClr val="211D1E"/>
                    </a:solidFill>
                    <a:latin typeface="Arial" panose="020B0604020202020204" pitchFamily="34" charset="0"/>
                  </a:rPr>
                  <a:t> Турист за 5 дней прошел</a:t>
                </a:r>
                <a:r>
                  <a:rPr lang="ru-RU" sz="1600" b="1" dirty="0">
                    <a:solidFill>
                      <a:srgbClr val="0070C0"/>
                    </a:solidFill>
                  </a:rPr>
                  <a:t>  </a:t>
                </a:r>
                <a14:m>
                  <m:oMath xmlns:m="http://schemas.openxmlformats.org/officeDocument/2006/math">
                    <m:f>
                      <m:fPr>
                        <m:ctrlPr>
                          <a:rPr lang="ru-RU" sz="1600" b="1" i="1">
                            <a:solidFill>
                              <a:srgbClr val="0070C0"/>
                            </a:solidFill>
                            <a:latin typeface="Cambria Math" panose="02040503050406030204" pitchFamily="18" charset="0"/>
                          </a:rPr>
                        </m:ctrlPr>
                      </m:fPr>
                      <m:num>
                        <m:r>
                          <a:rPr lang="ru-RU" sz="1600" b="1" i="1" smtClean="0">
                            <a:solidFill>
                              <a:srgbClr val="0070C0"/>
                            </a:solidFill>
                            <a:latin typeface="Cambria Math" panose="02040503050406030204" pitchFamily="18" charset="0"/>
                          </a:rPr>
                          <m:t>𝟏</m:t>
                        </m:r>
                      </m:num>
                      <m:den>
                        <m:r>
                          <a:rPr lang="ru-RU" sz="1600" b="1" i="1" smtClean="0">
                            <a:solidFill>
                              <a:srgbClr val="0070C0"/>
                            </a:solidFill>
                            <a:latin typeface="Cambria Math" panose="02040503050406030204" pitchFamily="18" charset="0"/>
                          </a:rPr>
                          <m:t>𝟓</m:t>
                        </m:r>
                      </m:den>
                    </m:f>
                  </m:oMath>
                </a14:m>
                <a:r>
                  <a:rPr lang="ru-RU" sz="1600" b="1" dirty="0">
                    <a:solidFill>
                      <a:srgbClr val="211D1E"/>
                    </a:solidFill>
                    <a:latin typeface="Arial" panose="020B0604020202020204" pitchFamily="34" charset="0"/>
                  </a:rPr>
                  <a:t> всего пути. Сколько дней ему осталось пройти? </a:t>
                </a:r>
                <a:endParaRPr lang="ru-RU" sz="1600" b="1" dirty="0"/>
              </a:p>
            </p:txBody>
          </p:sp>
        </mc:Choice>
        <mc:Fallback>
          <p:sp>
            <p:nvSpPr>
              <p:cNvPr id="2" name="Прямоугольник 1">
                <a:extLst>
                  <a:ext uri="{FF2B5EF4-FFF2-40B4-BE49-F238E27FC236}">
                    <a16:creationId xmlns:a16="http://schemas.microsoft.com/office/drawing/2014/main" id="{CD24D692-B723-4CD3-8C72-BA013FF074D4}"/>
                  </a:ext>
                </a:extLst>
              </p:cNvPr>
              <p:cNvSpPr>
                <a:spLocks noRot="1" noChangeAspect="1" noMove="1" noResize="1" noEditPoints="1" noAdjustHandles="1" noChangeArrowheads="1" noChangeShapeType="1" noTextEdit="1"/>
              </p:cNvSpPr>
              <p:nvPr/>
            </p:nvSpPr>
            <p:spPr>
              <a:xfrm>
                <a:off x="77154" y="327025"/>
                <a:ext cx="5550533" cy="694164"/>
              </a:xfrm>
              <a:prstGeom prst="rect">
                <a:avLst/>
              </a:prstGeom>
              <a:blipFill>
                <a:blip r:embed="rId3"/>
                <a:stretch>
                  <a:fillRect l="-659" r="-549" b="-10526"/>
                </a:stretch>
              </a:blipFill>
            </p:spPr>
            <p:txBody>
              <a:bodyPr/>
              <a:lstStyle/>
              <a:p>
                <a:r>
                  <a:rPr lang="ru-RU">
                    <a:noFill/>
                  </a:rPr>
                  <a:t> </a:t>
                </a:r>
              </a:p>
            </p:txBody>
          </p:sp>
        </mc:Fallback>
      </mc:AlternateContent>
      <p:pic>
        <p:nvPicPr>
          <p:cNvPr id="5" name="Рисунок 4">
            <a:extLst>
              <a:ext uri="{FF2B5EF4-FFF2-40B4-BE49-F238E27FC236}">
                <a16:creationId xmlns:a16="http://schemas.microsoft.com/office/drawing/2014/main" id="{260750EF-7ECE-4B7D-A3F8-B580A401D2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795" y="1864179"/>
            <a:ext cx="2138892" cy="1282246"/>
          </a:xfrm>
          <a:prstGeom prst="rect">
            <a:avLst/>
          </a:prstGeom>
        </p:spPr>
      </p:pic>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95511382-8709-459F-BAAD-35C2A0EB9F4A}"/>
                  </a:ext>
                </a:extLst>
              </p:cNvPr>
              <p:cNvSpPr/>
              <p:nvPr/>
            </p:nvSpPr>
            <p:spPr>
              <a:xfrm>
                <a:off x="141287" y="1021189"/>
                <a:ext cx="5714999" cy="2062103"/>
              </a:xfrm>
              <a:prstGeom prst="rect">
                <a:avLst/>
              </a:prstGeom>
            </p:spPr>
            <p:txBody>
              <a:bodyPr wrap="square">
                <a:spAutoFit/>
              </a:bodyPr>
              <a:lstStyle/>
              <a:p>
                <a:r>
                  <a:rPr lang="ru-RU" b="1" dirty="0">
                    <a:solidFill>
                      <a:srgbClr val="0070C0"/>
                    </a:solidFill>
                    <a:latin typeface="Arial" panose="020B0604020202020204" pitchFamily="34" charset="0"/>
                  </a:rPr>
                  <a:t>За 5 дней прошел</a:t>
                </a:r>
                <a:r>
                  <a:rPr lang="ru-RU" b="1" dirty="0">
                    <a:solidFill>
                      <a:srgbClr val="0070C0"/>
                    </a:solidFill>
                  </a:rPr>
                  <a:t> -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𝟏</m:t>
                        </m:r>
                      </m:num>
                      <m:den>
                        <m:r>
                          <a:rPr lang="ru-RU" b="1" i="1">
                            <a:solidFill>
                              <a:srgbClr val="0070C0"/>
                            </a:solidFill>
                            <a:latin typeface="Cambria Math" panose="02040503050406030204" pitchFamily="18" charset="0"/>
                          </a:rPr>
                          <m:t>𝟓</m:t>
                        </m:r>
                      </m:den>
                    </m:f>
                  </m:oMath>
                </a14:m>
                <a:r>
                  <a:rPr lang="ru-RU" b="1" dirty="0">
                    <a:solidFill>
                      <a:srgbClr val="0070C0"/>
                    </a:solidFill>
                    <a:latin typeface="Arial" panose="020B0604020202020204" pitchFamily="34" charset="0"/>
                  </a:rPr>
                  <a:t> всего пути</a:t>
                </a:r>
              </a:p>
              <a:p>
                <a:r>
                  <a:rPr lang="ru-RU" b="1" dirty="0">
                    <a:solidFill>
                      <a:srgbClr val="0070C0"/>
                    </a:solidFill>
                    <a:latin typeface="Arial" panose="020B0604020202020204" pitchFamily="34" charset="0"/>
                  </a:rPr>
                  <a:t>Осталось пройти - ? дней               </a:t>
                </a:r>
              </a:p>
              <a:p>
                <a:r>
                  <a:rPr lang="ru-RU" b="1" dirty="0">
                    <a:solidFill>
                      <a:srgbClr val="0070C0"/>
                    </a:solidFill>
                    <a:latin typeface="Arial" panose="020B0604020202020204" pitchFamily="34" charset="0"/>
                  </a:rPr>
                  <a:t>                              Решение: </a:t>
                </a:r>
              </a:p>
              <a:p>
                <a:r>
                  <a:rPr lang="ru-RU" b="1" dirty="0">
                    <a:solidFill>
                      <a:srgbClr val="0070C0"/>
                    </a:solidFill>
                    <a:latin typeface="Arial" panose="020B0604020202020204" pitchFamily="34" charset="0"/>
                  </a:rPr>
                  <a:t>                              </a:t>
                </a:r>
                <a:r>
                  <a:rPr lang="ru-RU" sz="1600" b="1" dirty="0">
                    <a:solidFill>
                      <a:srgbClr val="0070C0"/>
                    </a:solidFill>
                    <a:latin typeface="Arial" panose="020B0604020202020204" pitchFamily="34" charset="0"/>
                  </a:rPr>
                  <a:t>1) 5 : 1</a:t>
                </a:r>
                <a:r>
                  <a:rPr lang="ru-RU" sz="1600"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sz="16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600" b="1" dirty="0">
                    <a:solidFill>
                      <a:srgbClr val="0070C0"/>
                    </a:solidFill>
                    <a:latin typeface="Arial" panose="020B0604020202020204" pitchFamily="34" charset="0"/>
                    <a:cs typeface="Arial" panose="020B0604020202020204" pitchFamily="34" charset="0"/>
                  </a:rPr>
                  <a:t> 5 =</a:t>
                </a:r>
                <a:r>
                  <a:rPr lang="ru-RU" sz="1600" b="1" dirty="0">
                    <a:solidFill>
                      <a:srgbClr val="0070C0"/>
                    </a:solidFill>
                    <a:latin typeface="Arial" panose="020B0604020202020204" pitchFamily="34" charset="0"/>
                  </a:rPr>
                  <a:t> 25 (дней) – весь путь</a:t>
                </a:r>
              </a:p>
              <a:p>
                <a:r>
                  <a:rPr lang="ru-RU" sz="1600" b="1" dirty="0">
                    <a:solidFill>
                      <a:srgbClr val="0070C0"/>
                    </a:solidFill>
                    <a:latin typeface="Arial" panose="020B0604020202020204" pitchFamily="34" charset="0"/>
                  </a:rPr>
                  <a:t>                              2) 25 – 5 = 20 (дней) – осталось</a:t>
                </a:r>
              </a:p>
              <a:p>
                <a:r>
                  <a:rPr lang="ru-RU" sz="1600" b="1" dirty="0">
                    <a:solidFill>
                      <a:srgbClr val="0070C0"/>
                    </a:solidFill>
                    <a:latin typeface="Arial" panose="020B0604020202020204" pitchFamily="34" charset="0"/>
                  </a:rPr>
                  <a:t>                                                                 пройти</a:t>
                </a:r>
              </a:p>
              <a:p>
                <a:r>
                  <a:rPr lang="ru-RU" sz="1600" b="1" dirty="0">
                    <a:solidFill>
                      <a:srgbClr val="0070C0"/>
                    </a:solidFill>
                    <a:latin typeface="Arial" panose="020B0604020202020204" pitchFamily="34" charset="0"/>
                  </a:rPr>
                  <a:t>                              Ответ: Осталось пройти </a:t>
                </a:r>
                <a:r>
                  <a:rPr lang="ru-RU" sz="1600" b="1">
                    <a:solidFill>
                      <a:srgbClr val="0070C0"/>
                    </a:solidFill>
                    <a:latin typeface="Arial" panose="020B0604020202020204" pitchFamily="34" charset="0"/>
                  </a:rPr>
                  <a:t>20 дней</a:t>
                </a:r>
                <a:endParaRPr lang="ru-RU" sz="1600" dirty="0">
                  <a:solidFill>
                    <a:srgbClr val="0070C0"/>
                  </a:solidFill>
                </a:endParaRPr>
              </a:p>
            </p:txBody>
          </p:sp>
        </mc:Choice>
        <mc:Fallback>
          <p:sp>
            <p:nvSpPr>
              <p:cNvPr id="4" name="Прямоугольник 3">
                <a:extLst>
                  <a:ext uri="{FF2B5EF4-FFF2-40B4-BE49-F238E27FC236}">
                    <a16:creationId xmlns:a16="http://schemas.microsoft.com/office/drawing/2014/main" id="{95511382-8709-459F-BAAD-35C2A0EB9F4A}"/>
                  </a:ext>
                </a:extLst>
              </p:cNvPr>
              <p:cNvSpPr>
                <a:spLocks noRot="1" noChangeAspect="1" noMove="1" noResize="1" noEditPoints="1" noAdjustHandles="1" noChangeArrowheads="1" noChangeShapeType="1" noTextEdit="1"/>
              </p:cNvSpPr>
              <p:nvPr/>
            </p:nvSpPr>
            <p:spPr>
              <a:xfrm>
                <a:off x="141287" y="1021189"/>
                <a:ext cx="5714999" cy="2062103"/>
              </a:xfrm>
              <a:prstGeom prst="rect">
                <a:avLst/>
              </a:prstGeom>
              <a:blipFill>
                <a:blip r:embed="rId5"/>
                <a:stretch>
                  <a:fillRect l="-853" b="-2959"/>
                </a:stretch>
              </a:blipFill>
            </p:spPr>
            <p:txBody>
              <a:bodyPr/>
              <a:lstStyle/>
              <a:p>
                <a:r>
                  <a:rPr lang="ru-RU">
                    <a:noFill/>
                  </a:rPr>
                  <a:t> </a:t>
                </a:r>
              </a:p>
            </p:txBody>
          </p:sp>
        </mc:Fallback>
      </mc:AlternateContent>
    </p:spTree>
    <p:extLst>
      <p:ext uri="{BB962C8B-B14F-4D97-AF65-F5344CB8AC3E}">
        <p14:creationId xmlns:p14="http://schemas.microsoft.com/office/powerpoint/2010/main" val="2549163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EB1F557A-5933-46A4-8D83-BBDA8BAEE8C1}"/>
                  </a:ext>
                </a:extLst>
              </p:cNvPr>
              <p:cNvSpPr/>
              <p:nvPr/>
            </p:nvSpPr>
            <p:spPr>
              <a:xfrm>
                <a:off x="141287" y="388815"/>
                <a:ext cx="5562600" cy="2913555"/>
              </a:xfrm>
              <a:prstGeom prst="rect">
                <a:avLst/>
              </a:prstGeom>
            </p:spPr>
            <p:txBody>
              <a:bodyPr wrap="square">
                <a:spAutoFit/>
              </a:bodyPr>
              <a:lstStyle/>
              <a:p>
                <a:r>
                  <a:rPr lang="ru-RU" sz="1400" b="1" dirty="0">
                    <a:solidFill>
                      <a:srgbClr val="0070C0"/>
                    </a:solidFill>
                    <a:latin typeface="Arial" panose="020B0604020202020204" pitchFamily="34" charset="0"/>
                  </a:rPr>
                  <a:t>210. </a:t>
                </a:r>
                <a:r>
                  <a:rPr lang="ru-RU" sz="1400" b="1" dirty="0">
                    <a:latin typeface="Arial" panose="020B0604020202020204" pitchFamily="34" charset="0"/>
                  </a:rPr>
                  <a:t>Из посаженных 2500 ростков огурцов и помидоров взошли 2300. Какая часть рассады не взошла?</a:t>
                </a:r>
              </a:p>
              <a:p>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Всего – 2500 ростков</a:t>
                </a:r>
              </a:p>
              <a:p>
                <a:r>
                  <a:rPr lang="ru-RU" sz="1400" b="1" dirty="0">
                    <a:solidFill>
                      <a:srgbClr val="0070C0"/>
                    </a:solidFill>
                    <a:latin typeface="Arial" panose="020B0604020202020204" pitchFamily="34" charset="0"/>
                  </a:rPr>
                  <a:t>Взошли – 2300 ростков</a:t>
                </a:r>
              </a:p>
              <a:p>
                <a:r>
                  <a:rPr lang="ru-RU" sz="1400" b="1" dirty="0">
                    <a:solidFill>
                      <a:srgbClr val="0070C0"/>
                    </a:solidFill>
                    <a:latin typeface="Arial" panose="020B0604020202020204" pitchFamily="34" charset="0"/>
                  </a:rPr>
                  <a:t>Какая часть не взошла?</a:t>
                </a:r>
              </a:p>
              <a:p>
                <a:r>
                  <a:rPr lang="ru-RU" sz="1400" b="1" dirty="0">
                    <a:solidFill>
                      <a:srgbClr val="0070C0"/>
                    </a:solidFill>
                    <a:latin typeface="Arial" panose="020B0604020202020204" pitchFamily="34" charset="0"/>
                  </a:rPr>
                  <a:t>Решение: </a:t>
                </a:r>
              </a:p>
              <a:p>
                <a:r>
                  <a:rPr lang="ru-RU" sz="1400" b="1" dirty="0">
                    <a:solidFill>
                      <a:srgbClr val="0070C0"/>
                    </a:solidFill>
                    <a:latin typeface="Arial" panose="020B0604020202020204" pitchFamily="34" charset="0"/>
                  </a:rPr>
                  <a:t>1) 2500 – 2300 = 200 (р.) – не взошли</a:t>
                </a:r>
              </a:p>
              <a:p>
                <a:r>
                  <a:rPr lang="ru-RU" sz="1400" b="1" dirty="0">
                    <a:solidFill>
                      <a:srgbClr val="0070C0"/>
                    </a:solidFill>
                    <a:latin typeface="Arial" panose="020B0604020202020204" pitchFamily="34" charset="0"/>
                  </a:rPr>
                  <a:t>2)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smtClean="0">
                            <a:solidFill>
                              <a:srgbClr val="0070C0"/>
                            </a:solidFill>
                            <a:latin typeface="Cambria Math" panose="02040503050406030204" pitchFamily="18" charset="0"/>
                          </a:rPr>
                          <m:t>𝟐𝟎𝟎</m:t>
                        </m:r>
                      </m:num>
                      <m:den>
                        <m:r>
                          <a:rPr lang="ru-RU" sz="1400" b="1" i="1" smtClean="0">
                            <a:solidFill>
                              <a:srgbClr val="0070C0"/>
                            </a:solidFill>
                            <a:latin typeface="Cambria Math" panose="02040503050406030204" pitchFamily="18" charset="0"/>
                          </a:rPr>
                          <m:t>𝟐</m:t>
                        </m:r>
                        <m:r>
                          <a:rPr lang="ru-RU" sz="1400" b="1" i="1">
                            <a:solidFill>
                              <a:srgbClr val="0070C0"/>
                            </a:solidFill>
                            <a:latin typeface="Cambria Math" panose="02040503050406030204" pitchFamily="18" charset="0"/>
                          </a:rPr>
                          <m:t>𝟓</m:t>
                        </m:r>
                        <m:r>
                          <a:rPr lang="ru-RU" sz="1400" b="1" i="1" smtClean="0">
                            <a:solidFill>
                              <a:srgbClr val="0070C0"/>
                            </a:solidFill>
                            <a:latin typeface="Cambria Math" panose="02040503050406030204" pitchFamily="18" charset="0"/>
                          </a:rPr>
                          <m:t>𝟎𝟎</m:t>
                        </m:r>
                      </m:den>
                    </m:f>
                  </m:oMath>
                </a14:m>
                <a:r>
                  <a:rPr lang="ru-RU" sz="1400" b="1" dirty="0">
                    <a:solidFill>
                      <a:srgbClr val="211D1E"/>
                    </a:solidFill>
                    <a:latin typeface="Arial" panose="020B0604020202020204" pitchFamily="34" charset="0"/>
                  </a:rPr>
                  <a:t> </a:t>
                </a:r>
                <a:r>
                  <a:rPr lang="ru-RU" sz="1400" b="1" dirty="0">
                    <a:solidFill>
                      <a:srgbClr val="0070C0"/>
                    </a:solidFill>
                    <a:latin typeface="Arial" panose="020B0604020202020204" pitchFamily="34" charset="0"/>
                  </a:rPr>
                  <a:t>часть</a:t>
                </a:r>
                <a:r>
                  <a:rPr lang="ru-RU" sz="1400" b="1" dirty="0">
                    <a:solidFill>
                      <a:srgbClr val="211D1E"/>
                    </a:solidFill>
                    <a:latin typeface="Arial" panose="020B0604020202020204" pitchFamily="34" charset="0"/>
                  </a:rPr>
                  <a:t>  </a:t>
                </a:r>
                <a:r>
                  <a:rPr lang="ru-RU" sz="1400" b="1" dirty="0">
                    <a:solidFill>
                      <a:srgbClr val="0070C0"/>
                    </a:solidFill>
                    <a:latin typeface="Arial" panose="020B0604020202020204" pitchFamily="34" charset="0"/>
                  </a:rPr>
                  <a:t>не взошла</a:t>
                </a:r>
              </a:p>
              <a:p>
                <a:endParaRPr lang="ru-RU" sz="1400" b="1" dirty="0">
                  <a:solidFill>
                    <a:srgbClr val="211D1E"/>
                  </a:solidFill>
                  <a:latin typeface="Arial" panose="020B0604020202020204" pitchFamily="34" charset="0"/>
                </a:endParaRPr>
              </a:p>
              <a:p>
                <a:r>
                  <a:rPr lang="ru-RU" sz="1600" b="1" dirty="0">
                    <a:solidFill>
                      <a:srgbClr val="0070C0"/>
                    </a:solidFill>
                    <a:latin typeface="Arial" panose="020B0604020202020204" pitchFamily="34" charset="0"/>
                  </a:rPr>
                  <a:t>Ответ: </a:t>
                </a:r>
                <a14:m>
                  <m:oMath xmlns:m="http://schemas.openxmlformats.org/officeDocument/2006/math">
                    <m:f>
                      <m:fPr>
                        <m:ctrlPr>
                          <a:rPr lang="ru-RU" sz="1600" b="1" i="1">
                            <a:solidFill>
                              <a:srgbClr val="0070C0"/>
                            </a:solidFill>
                            <a:latin typeface="Cambria Math" panose="02040503050406030204" pitchFamily="18" charset="0"/>
                          </a:rPr>
                        </m:ctrlPr>
                      </m:fPr>
                      <m:num>
                        <m:r>
                          <a:rPr lang="ru-RU" sz="1600" b="1" i="1">
                            <a:solidFill>
                              <a:srgbClr val="0070C0"/>
                            </a:solidFill>
                            <a:latin typeface="Cambria Math" panose="02040503050406030204" pitchFamily="18" charset="0"/>
                          </a:rPr>
                          <m:t>𝟐𝟎𝟎</m:t>
                        </m:r>
                      </m:num>
                      <m:den>
                        <m:r>
                          <a:rPr lang="ru-RU" sz="1600" b="1" i="1">
                            <a:solidFill>
                              <a:srgbClr val="0070C0"/>
                            </a:solidFill>
                            <a:latin typeface="Cambria Math" panose="02040503050406030204" pitchFamily="18" charset="0"/>
                          </a:rPr>
                          <m:t>𝟐𝟓𝟎𝟎</m:t>
                        </m:r>
                      </m:den>
                    </m:f>
                  </m:oMath>
                </a14:m>
                <a:r>
                  <a:rPr lang="ru-RU" sz="1600" b="1" dirty="0">
                    <a:solidFill>
                      <a:srgbClr val="0070C0"/>
                    </a:solidFill>
                    <a:latin typeface="Arial" panose="020B0604020202020204" pitchFamily="34" charset="0"/>
                  </a:rPr>
                  <a:t> часть рассады не взошла</a:t>
                </a:r>
              </a:p>
              <a:p>
                <a:endParaRPr lang="ru-RU" sz="1400" b="1" dirty="0">
                  <a:solidFill>
                    <a:srgbClr val="0070C0"/>
                  </a:solidFill>
                </a:endParaRPr>
              </a:p>
            </p:txBody>
          </p:sp>
        </mc:Choice>
        <mc:Fallback xmlns="">
          <p:sp>
            <p:nvSpPr>
              <p:cNvPr id="2" name="Прямоугольник 1">
                <a:extLst>
                  <a:ext uri="{FF2B5EF4-FFF2-40B4-BE49-F238E27FC236}">
                    <a16:creationId xmlns:a16="http://schemas.microsoft.com/office/drawing/2014/main" id="{EB1F557A-5933-46A4-8D83-BBDA8BAEE8C1}"/>
                  </a:ext>
                </a:extLst>
              </p:cNvPr>
              <p:cNvSpPr>
                <a:spLocks noRot="1" noChangeAspect="1" noMove="1" noResize="1" noEditPoints="1" noAdjustHandles="1" noChangeArrowheads="1" noChangeShapeType="1" noTextEdit="1"/>
              </p:cNvSpPr>
              <p:nvPr/>
            </p:nvSpPr>
            <p:spPr>
              <a:xfrm>
                <a:off x="141287" y="388815"/>
                <a:ext cx="5562600" cy="2913555"/>
              </a:xfrm>
              <a:prstGeom prst="rect">
                <a:avLst/>
              </a:prstGeom>
              <a:blipFill>
                <a:blip r:embed="rId3"/>
                <a:stretch>
                  <a:fillRect l="-548" t="-418"/>
                </a:stretch>
              </a:blipFill>
            </p:spPr>
            <p:txBody>
              <a:bodyPr/>
              <a:lstStyle/>
              <a:p>
                <a:r>
                  <a:rPr lang="ru-RU">
                    <a:noFill/>
                  </a:rPr>
                  <a:t> </a:t>
                </a:r>
              </a:p>
            </p:txBody>
          </p:sp>
        </mc:Fallback>
      </mc:AlternateContent>
      <p:pic>
        <p:nvPicPr>
          <p:cNvPr id="2050" name="Picture 2" descr="Через сколько дней всходят огурцы: когда ожидать первых ростков культуры">
            <a:extLst>
              <a:ext uri="{FF2B5EF4-FFF2-40B4-BE49-F238E27FC236}">
                <a16:creationId xmlns:a16="http://schemas.microsoft.com/office/drawing/2014/main" id="{790F7A80-64DD-4585-81BE-391AEBA6A8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4087" y="936624"/>
            <a:ext cx="2139976" cy="152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665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CE6F3E64-2F92-47D3-BFF0-C4C29D89E3E7}"/>
                  </a:ext>
                </a:extLst>
              </p:cNvPr>
              <p:cNvSpPr/>
              <p:nvPr/>
            </p:nvSpPr>
            <p:spPr>
              <a:xfrm>
                <a:off x="141288" y="395321"/>
                <a:ext cx="4190999" cy="707886"/>
              </a:xfrm>
              <a:prstGeom prst="rect">
                <a:avLst/>
              </a:prstGeom>
            </p:spPr>
            <p:txBody>
              <a:bodyPr wrap="square">
                <a:spAutoFit/>
              </a:bodyPr>
              <a:lstStyle/>
              <a:p>
                <a:pPr algn="just"/>
                <a:r>
                  <a:rPr lang="ru-RU" sz="1600" b="1" dirty="0">
                    <a:solidFill>
                      <a:srgbClr val="211D1E"/>
                    </a:solidFill>
                    <a:latin typeface="Arial" panose="020B0604020202020204" pitchFamily="34" charset="0"/>
                  </a:rPr>
                  <a:t>211.</a:t>
                </a:r>
                <a:r>
                  <a:rPr lang="ru-RU" b="1" dirty="0">
                    <a:solidFill>
                      <a:srgbClr val="211D1E"/>
                    </a:solidFill>
                    <a:latin typeface="Arial" panose="020B0604020202020204" pitchFamily="34" charset="0"/>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smtClean="0">
                            <a:solidFill>
                              <a:srgbClr val="0070C0"/>
                            </a:solidFill>
                            <a:latin typeface="Cambria Math" panose="02040503050406030204" pitchFamily="18" charset="0"/>
                          </a:rPr>
                          <m:t>𝟑</m:t>
                        </m:r>
                      </m:num>
                      <m:den>
                        <m:r>
                          <a:rPr lang="ru-RU" b="1" i="1">
                            <a:solidFill>
                              <a:srgbClr val="0070C0"/>
                            </a:solidFill>
                            <a:latin typeface="Cambria Math" panose="02040503050406030204" pitchFamily="18" charset="0"/>
                          </a:rPr>
                          <m:t>𝟐</m:t>
                        </m:r>
                        <m:r>
                          <a:rPr lang="ru-RU" b="1" i="1" smtClean="0">
                            <a:solidFill>
                              <a:srgbClr val="0070C0"/>
                            </a:solidFill>
                            <a:latin typeface="Cambria Math" panose="02040503050406030204" pitchFamily="18" charset="0"/>
                          </a:rPr>
                          <m:t>𝟎</m:t>
                        </m:r>
                      </m:den>
                    </m:f>
                  </m:oMath>
                </a14:m>
                <a:r>
                  <a:rPr lang="ru-RU" sz="1400" b="1" dirty="0">
                    <a:solidFill>
                      <a:srgbClr val="211D1E"/>
                    </a:solidFill>
                    <a:latin typeface="Arial" panose="020B0604020202020204" pitchFamily="34" charset="0"/>
                  </a:rPr>
                  <a:t>части сливок составляет масло. Сколько масла в 120 кг сливок? </a:t>
                </a:r>
              </a:p>
            </p:txBody>
          </p:sp>
        </mc:Choice>
        <mc:Fallback xmlns="">
          <p:sp>
            <p:nvSpPr>
              <p:cNvPr id="4" name="Прямоугольник 3">
                <a:extLst>
                  <a:ext uri="{FF2B5EF4-FFF2-40B4-BE49-F238E27FC236}">
                    <a16:creationId xmlns:a16="http://schemas.microsoft.com/office/drawing/2014/main" id="{CE6F3E64-2F92-47D3-BFF0-C4C29D89E3E7}"/>
                  </a:ext>
                </a:extLst>
              </p:cNvPr>
              <p:cNvSpPr>
                <a:spLocks noRot="1" noChangeAspect="1" noMove="1" noResize="1" noEditPoints="1" noAdjustHandles="1" noChangeArrowheads="1" noChangeShapeType="1" noTextEdit="1"/>
              </p:cNvSpPr>
              <p:nvPr/>
            </p:nvSpPr>
            <p:spPr>
              <a:xfrm>
                <a:off x="141288" y="395321"/>
                <a:ext cx="4190999" cy="707886"/>
              </a:xfrm>
              <a:prstGeom prst="rect">
                <a:avLst/>
              </a:prstGeom>
              <a:blipFill>
                <a:blip r:embed="rId3"/>
                <a:stretch>
                  <a:fillRect l="-727" r="-291" b="-7759"/>
                </a:stretch>
              </a:blipFill>
            </p:spPr>
            <p:txBody>
              <a:bodyPr/>
              <a:lstStyle/>
              <a:p>
                <a:r>
                  <a:rPr lang="ru-RU">
                    <a:noFill/>
                  </a:rPr>
                  <a:t> </a:t>
                </a:r>
              </a:p>
            </p:txBody>
          </p:sp>
        </mc:Fallback>
      </mc:AlternateContent>
      <p:pic>
        <p:nvPicPr>
          <p:cNvPr id="1026" name="Picture 2" descr="Рецепт крема из взбитых сливок">
            <a:extLst>
              <a:ext uri="{FF2B5EF4-FFF2-40B4-BE49-F238E27FC236}">
                <a16:creationId xmlns:a16="http://schemas.microsoft.com/office/drawing/2014/main" id="{60ED80DE-4552-48DF-8A64-FA0CF8F9F897}"/>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5088" t="7729" r="55840" b="10078"/>
          <a:stretch/>
        </p:blipFill>
        <p:spPr bwMode="auto">
          <a:xfrm>
            <a:off x="4256087" y="782149"/>
            <a:ext cx="1115283" cy="1640376"/>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5" name="Прямоугольник 4">
                <a:extLst>
                  <a:ext uri="{FF2B5EF4-FFF2-40B4-BE49-F238E27FC236}">
                    <a16:creationId xmlns:a16="http://schemas.microsoft.com/office/drawing/2014/main" id="{604C125B-43BC-42B0-9DF6-CD4C1100C6E2}"/>
                  </a:ext>
                </a:extLst>
              </p:cNvPr>
              <p:cNvSpPr/>
              <p:nvPr/>
            </p:nvSpPr>
            <p:spPr>
              <a:xfrm>
                <a:off x="141288" y="1106694"/>
                <a:ext cx="5588133" cy="1877437"/>
              </a:xfrm>
              <a:prstGeom prst="rect">
                <a:avLst/>
              </a:prstGeom>
            </p:spPr>
            <p:txBody>
              <a:bodyPr wrap="none">
                <a:spAutoFit/>
              </a:bodyPr>
              <a:lstStyle/>
              <a:p>
                <a:r>
                  <a:rPr lang="ru-RU" b="1" dirty="0">
                    <a:solidFill>
                      <a:srgbClr val="0070C0"/>
                    </a:solidFill>
                    <a:latin typeface="Arial" panose="020B0604020202020204" pitchFamily="34" charset="0"/>
                  </a:rPr>
                  <a:t>Сливки - 120 кг </a:t>
                </a:r>
              </a:p>
              <a:p>
                <a:r>
                  <a:rPr lang="ru-RU" b="1" dirty="0">
                    <a:solidFill>
                      <a:srgbClr val="0070C0"/>
                    </a:solidFill>
                    <a:latin typeface="Arial" panose="020B0604020202020204" pitchFamily="34" charset="0"/>
                  </a:rPr>
                  <a:t>Масло -</a:t>
                </a:r>
                <a:r>
                  <a:rPr lang="ru-RU" b="1" dirty="0">
                    <a:solidFill>
                      <a:srgbClr val="0070C0"/>
                    </a:solidFill>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𝟑</m:t>
                        </m:r>
                      </m:num>
                      <m:den>
                        <m:r>
                          <a:rPr lang="ru-RU" b="1" i="1">
                            <a:solidFill>
                              <a:srgbClr val="0070C0"/>
                            </a:solidFill>
                            <a:latin typeface="Cambria Math" panose="02040503050406030204" pitchFamily="18" charset="0"/>
                          </a:rPr>
                          <m:t>𝟐𝟎</m:t>
                        </m:r>
                      </m:den>
                    </m:f>
                  </m:oMath>
                </a14:m>
                <a:r>
                  <a:rPr lang="ru-RU" b="1" dirty="0">
                    <a:solidFill>
                      <a:srgbClr val="0070C0"/>
                    </a:solidFill>
                    <a:latin typeface="Arial" panose="020B0604020202020204" pitchFamily="34" charset="0"/>
                  </a:rPr>
                  <a:t> части сливок - ? кг</a:t>
                </a:r>
              </a:p>
              <a:p>
                <a:r>
                  <a:rPr lang="ru-RU" b="1" dirty="0">
                    <a:solidFill>
                      <a:srgbClr val="0070C0"/>
                    </a:solidFill>
                    <a:latin typeface="Arial" panose="020B0604020202020204" pitchFamily="34" charset="0"/>
                  </a:rPr>
                  <a:t>Решение: </a:t>
                </a:r>
              </a:p>
              <a:p>
                <a:r>
                  <a:rPr lang="ru-RU" b="1" dirty="0">
                    <a:solidFill>
                      <a:srgbClr val="0070C0"/>
                    </a:solidFill>
                    <a:latin typeface="Arial" panose="020B0604020202020204" pitchFamily="34" charset="0"/>
                  </a:rPr>
                  <a:t>120 : 20 </a:t>
                </a:r>
                <a14:m>
                  <m:oMath xmlns:m="http://schemas.openxmlformats.org/officeDocument/2006/math">
                    <m:r>
                      <a:rPr lang="ru-RU"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b="1" dirty="0">
                    <a:solidFill>
                      <a:srgbClr val="0070C0"/>
                    </a:solidFill>
                    <a:latin typeface="Arial" panose="020B0604020202020204" pitchFamily="34" charset="0"/>
                    <a:cs typeface="Arial" panose="020B0604020202020204" pitchFamily="34" charset="0"/>
                  </a:rPr>
                  <a:t> 3 =</a:t>
                </a:r>
                <a:r>
                  <a:rPr lang="ru-RU" b="1" dirty="0">
                    <a:solidFill>
                      <a:srgbClr val="0070C0"/>
                    </a:solidFill>
                    <a:latin typeface="Arial" panose="020B0604020202020204" pitchFamily="34" charset="0"/>
                  </a:rPr>
                  <a:t> 18 (кг) –масла</a:t>
                </a:r>
              </a:p>
              <a:p>
                <a:endParaRPr lang="ru-RU" b="1" dirty="0">
                  <a:solidFill>
                    <a:srgbClr val="0070C0"/>
                  </a:solidFill>
                  <a:latin typeface="Arial" panose="020B0604020202020204" pitchFamily="34" charset="0"/>
                </a:endParaRPr>
              </a:p>
              <a:p>
                <a:r>
                  <a:rPr lang="ru-RU" b="1" dirty="0">
                    <a:solidFill>
                      <a:srgbClr val="0070C0"/>
                    </a:solidFill>
                    <a:latin typeface="Arial" panose="020B0604020202020204" pitchFamily="34" charset="0"/>
                  </a:rPr>
                  <a:t>Ответ: 18 кг масла содержится в 120 кг сливок </a:t>
                </a:r>
                <a:endParaRPr lang="ru-RU" dirty="0">
                  <a:solidFill>
                    <a:srgbClr val="0070C0"/>
                  </a:solidFill>
                </a:endParaRPr>
              </a:p>
            </p:txBody>
          </p:sp>
        </mc:Choice>
        <mc:Fallback xmlns="">
          <p:sp>
            <p:nvSpPr>
              <p:cNvPr id="5" name="Прямоугольник 4">
                <a:extLst>
                  <a:ext uri="{FF2B5EF4-FFF2-40B4-BE49-F238E27FC236}">
                    <a16:creationId xmlns:a16="http://schemas.microsoft.com/office/drawing/2014/main" id="{604C125B-43BC-42B0-9DF6-CD4C1100C6E2}"/>
                  </a:ext>
                </a:extLst>
              </p:cNvPr>
              <p:cNvSpPr>
                <a:spLocks noRot="1" noChangeAspect="1" noMove="1" noResize="1" noEditPoints="1" noAdjustHandles="1" noChangeArrowheads="1" noChangeShapeType="1" noTextEdit="1"/>
              </p:cNvSpPr>
              <p:nvPr/>
            </p:nvSpPr>
            <p:spPr>
              <a:xfrm>
                <a:off x="141288" y="1106694"/>
                <a:ext cx="5588133" cy="1877437"/>
              </a:xfrm>
              <a:prstGeom prst="rect">
                <a:avLst/>
              </a:prstGeom>
              <a:blipFill>
                <a:blip r:embed="rId5"/>
                <a:stretch>
                  <a:fillRect l="-872" t="-1948" b="-4221"/>
                </a:stretch>
              </a:blipFill>
            </p:spPr>
            <p:txBody>
              <a:bodyPr/>
              <a:lstStyle/>
              <a:p>
                <a:r>
                  <a:rPr lang="ru-RU">
                    <a:noFill/>
                  </a:rPr>
                  <a:t> </a:t>
                </a:r>
              </a:p>
            </p:txBody>
          </p:sp>
        </mc:Fallback>
      </mc:AlternateContent>
    </p:spTree>
    <p:extLst>
      <p:ext uri="{BB962C8B-B14F-4D97-AF65-F5344CB8AC3E}">
        <p14:creationId xmlns:p14="http://schemas.microsoft.com/office/powerpoint/2010/main" val="845232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0"/>
            <a:ext cx="5767387" cy="40322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26147" y="-51359"/>
            <a:ext cx="5638799" cy="318532"/>
          </a:xfrm>
        </p:spPr>
        <p:txBody>
          <a:bodyPr>
            <a:noAutofit/>
          </a:bodyPr>
          <a:lstStyle/>
          <a:p>
            <a:pPr algn="ctr">
              <a:lnSpc>
                <a:spcPct val="150000"/>
              </a:lnSpc>
            </a:pPr>
            <a:r>
              <a:rPr lang="ru-RU" sz="1800" b="1" dirty="0">
                <a:solidFill>
                  <a:schemeClr val="bg1"/>
                </a:solidFill>
                <a:latin typeface="Arial" panose="020B0604020202020204" pitchFamily="34" charset="0"/>
                <a:cs typeface="Arial" panose="020B0604020202020204" pitchFamily="34" charset="0"/>
              </a:rPr>
              <a:t>ЗАДАНИЯ ДЛЯ  САМОСТОЯТЕЛЬНОЙ  РАБОТЫ</a:t>
            </a:r>
          </a:p>
        </p:txBody>
      </p:sp>
      <p:sp>
        <p:nvSpPr>
          <p:cNvPr id="4" name="Прямоугольник 3">
            <a:extLst>
              <a:ext uri="{FF2B5EF4-FFF2-40B4-BE49-F238E27FC236}">
                <a16:creationId xmlns:a16="http://schemas.microsoft.com/office/drawing/2014/main" id="{E4D7BBC5-4808-4428-AE9D-E679B7AD078C}"/>
              </a:ext>
            </a:extLst>
          </p:cNvPr>
          <p:cNvSpPr/>
          <p:nvPr/>
        </p:nvSpPr>
        <p:spPr>
          <a:xfrm>
            <a:off x="1443038" y="1058168"/>
            <a:ext cx="2882900" cy="1128514"/>
          </a:xfrm>
          <a:prstGeom prst="rect">
            <a:avLst/>
          </a:prstGeom>
        </p:spPr>
        <p:txBody>
          <a:bodyPr>
            <a:spAutoFit/>
          </a:bodyPr>
          <a:lstStyle/>
          <a:p>
            <a:endParaRPr lang="ru-RU" dirty="0">
              <a:latin typeface="Times New Roman" panose="02020603050405020304" pitchFamily="18" charset="0"/>
            </a:endParaRPr>
          </a:p>
          <a:p>
            <a:r>
              <a:rPr lang="ru-RU" dirty="0">
                <a:latin typeface="Times New Roman" panose="02020603050405020304" pitchFamily="18" charset="0"/>
              </a:rPr>
              <a:t> </a:t>
            </a:r>
            <a:endParaRPr lang="ru-RU" baseline="30000" dirty="0">
              <a:latin typeface="Times New Roman" panose="02020603050405020304" pitchFamily="18" charset="0"/>
            </a:endParaRPr>
          </a:p>
          <a:p>
            <a:endParaRPr lang="ru-RU" dirty="0">
              <a:latin typeface="Times New Roman" panose="02020603050405020304" pitchFamily="18" charset="0"/>
            </a:endParaRPr>
          </a:p>
          <a:p>
            <a:endParaRPr lang="ru-RU" sz="800" dirty="0">
              <a:latin typeface="Times New Roman" panose="02020603050405020304" pitchFamily="18" charset="0"/>
            </a:endParaRPr>
          </a:p>
          <a:p>
            <a:endParaRPr lang="ru-RU" sz="800" baseline="-25000" dirty="0">
              <a:latin typeface="Times New Roman" panose="02020603050405020304" pitchFamily="18" charset="0"/>
            </a:endParaRPr>
          </a:p>
        </p:txBody>
      </p:sp>
      <p:sp>
        <p:nvSpPr>
          <p:cNvPr id="9" name="Прямоугольник 8">
            <a:extLst>
              <a:ext uri="{FF2B5EF4-FFF2-40B4-BE49-F238E27FC236}">
                <a16:creationId xmlns:a16="http://schemas.microsoft.com/office/drawing/2014/main" id="{B97C88DD-1C6A-4E39-973C-32C9A6BFCD84}"/>
              </a:ext>
            </a:extLst>
          </p:cNvPr>
          <p:cNvSpPr/>
          <p:nvPr/>
        </p:nvSpPr>
        <p:spPr>
          <a:xfrm>
            <a:off x="2122487" y="555625"/>
            <a:ext cx="10668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D3E1FCFC-34F2-410F-8218-644405297094}"/>
              </a:ext>
            </a:extLst>
          </p:cNvPr>
          <p:cNvSpPr/>
          <p:nvPr/>
        </p:nvSpPr>
        <p:spPr>
          <a:xfrm>
            <a:off x="126147" y="403225"/>
            <a:ext cx="169154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160AB92E-A5F8-4CC1-B078-20CF4F7447BD}"/>
              </a:ext>
            </a:extLst>
          </p:cNvPr>
          <p:cNvSpPr/>
          <p:nvPr/>
        </p:nvSpPr>
        <p:spPr>
          <a:xfrm>
            <a:off x="63073" y="2186682"/>
            <a:ext cx="230614"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6" name="Рисунок 5">
            <a:extLst>
              <a:ext uri="{FF2B5EF4-FFF2-40B4-BE49-F238E27FC236}">
                <a16:creationId xmlns:a16="http://schemas.microsoft.com/office/drawing/2014/main" id="{56ADAEAB-7E09-449B-950F-2B809B3822B6}"/>
              </a:ext>
            </a:extLst>
          </p:cNvPr>
          <p:cNvPicPr>
            <a:picLocks noChangeAspect="1"/>
          </p:cNvPicPr>
          <p:nvPr/>
        </p:nvPicPr>
        <p:blipFill rotWithShape="1">
          <a:blip r:embed="rId3"/>
          <a:srcRect l="5091" t="2309"/>
          <a:stretch/>
        </p:blipFill>
        <p:spPr>
          <a:xfrm>
            <a:off x="137519" y="539277"/>
            <a:ext cx="5475287" cy="2532140"/>
          </a:xfrm>
          <a:prstGeom prst="rect">
            <a:avLst/>
          </a:prstGeom>
        </p:spPr>
      </p:pic>
    </p:spTree>
    <p:extLst>
      <p:ext uri="{BB962C8B-B14F-4D97-AF65-F5344CB8AC3E}">
        <p14:creationId xmlns:p14="http://schemas.microsoft.com/office/powerpoint/2010/main" val="1876649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0"/>
            <a:ext cx="5767387" cy="40322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26147" y="-51359"/>
            <a:ext cx="5638799" cy="318532"/>
          </a:xfrm>
        </p:spPr>
        <p:txBody>
          <a:bodyPr>
            <a:noAutofit/>
          </a:bodyPr>
          <a:lstStyle/>
          <a:p>
            <a:pPr algn="ctr">
              <a:lnSpc>
                <a:spcPct val="150000"/>
              </a:lnSpc>
            </a:pPr>
            <a:r>
              <a:rPr lang="ru-RU" sz="1800" b="1" dirty="0">
                <a:solidFill>
                  <a:schemeClr val="bg1"/>
                </a:solidFill>
                <a:latin typeface="Arial" panose="020B0604020202020204" pitchFamily="34" charset="0"/>
                <a:cs typeface="Arial" panose="020B0604020202020204" pitchFamily="34" charset="0"/>
              </a:rPr>
              <a:t>ПРОВЕРКА  САМОСТОЯТЕЛЬНОЙ  РАБОТЫ</a:t>
            </a:r>
          </a:p>
        </p:txBody>
      </p:sp>
      <p:sp>
        <p:nvSpPr>
          <p:cNvPr id="4" name="Прямоугольник 3">
            <a:extLst>
              <a:ext uri="{FF2B5EF4-FFF2-40B4-BE49-F238E27FC236}">
                <a16:creationId xmlns:a16="http://schemas.microsoft.com/office/drawing/2014/main" id="{E4D7BBC5-4808-4428-AE9D-E679B7AD078C}"/>
              </a:ext>
            </a:extLst>
          </p:cNvPr>
          <p:cNvSpPr/>
          <p:nvPr/>
        </p:nvSpPr>
        <p:spPr>
          <a:xfrm>
            <a:off x="1443038" y="1058168"/>
            <a:ext cx="2882900" cy="1128514"/>
          </a:xfrm>
          <a:prstGeom prst="rect">
            <a:avLst/>
          </a:prstGeom>
        </p:spPr>
        <p:txBody>
          <a:bodyPr>
            <a:spAutoFit/>
          </a:bodyPr>
          <a:lstStyle/>
          <a:p>
            <a:endParaRPr lang="ru-RU" dirty="0">
              <a:latin typeface="Times New Roman" panose="02020603050405020304" pitchFamily="18" charset="0"/>
            </a:endParaRPr>
          </a:p>
          <a:p>
            <a:r>
              <a:rPr lang="ru-RU" dirty="0">
                <a:latin typeface="Times New Roman" panose="02020603050405020304" pitchFamily="18" charset="0"/>
              </a:rPr>
              <a:t> </a:t>
            </a:r>
            <a:endParaRPr lang="ru-RU" baseline="30000" dirty="0">
              <a:latin typeface="Times New Roman" panose="02020603050405020304" pitchFamily="18" charset="0"/>
            </a:endParaRPr>
          </a:p>
          <a:p>
            <a:endParaRPr lang="ru-RU" dirty="0">
              <a:latin typeface="Times New Roman" panose="02020603050405020304" pitchFamily="18" charset="0"/>
            </a:endParaRPr>
          </a:p>
          <a:p>
            <a:endParaRPr lang="ru-RU" sz="800" dirty="0">
              <a:latin typeface="Times New Roman" panose="02020603050405020304" pitchFamily="18" charset="0"/>
            </a:endParaRPr>
          </a:p>
          <a:p>
            <a:endParaRPr lang="ru-RU" sz="800" baseline="-25000" dirty="0">
              <a:latin typeface="Times New Roman" panose="02020603050405020304" pitchFamily="18" charset="0"/>
            </a:endParaRPr>
          </a:p>
        </p:txBody>
      </p:sp>
      <p:sp>
        <p:nvSpPr>
          <p:cNvPr id="9" name="Прямоугольник 8">
            <a:extLst>
              <a:ext uri="{FF2B5EF4-FFF2-40B4-BE49-F238E27FC236}">
                <a16:creationId xmlns:a16="http://schemas.microsoft.com/office/drawing/2014/main" id="{B97C88DD-1C6A-4E39-973C-32C9A6BFCD84}"/>
              </a:ext>
            </a:extLst>
          </p:cNvPr>
          <p:cNvSpPr/>
          <p:nvPr/>
        </p:nvSpPr>
        <p:spPr>
          <a:xfrm>
            <a:off x="2122487" y="555625"/>
            <a:ext cx="10668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D3E1FCFC-34F2-410F-8218-644405297094}"/>
              </a:ext>
            </a:extLst>
          </p:cNvPr>
          <p:cNvSpPr/>
          <p:nvPr/>
        </p:nvSpPr>
        <p:spPr>
          <a:xfrm>
            <a:off x="126147" y="403225"/>
            <a:ext cx="169154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160AB92E-A5F8-4CC1-B078-20CF4F7447BD}"/>
              </a:ext>
            </a:extLst>
          </p:cNvPr>
          <p:cNvSpPr/>
          <p:nvPr/>
        </p:nvSpPr>
        <p:spPr>
          <a:xfrm>
            <a:off x="63073" y="2186682"/>
            <a:ext cx="230614"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Рисунок 4">
            <a:extLst>
              <a:ext uri="{FF2B5EF4-FFF2-40B4-BE49-F238E27FC236}">
                <a16:creationId xmlns:a16="http://schemas.microsoft.com/office/drawing/2014/main" id="{C45D1A7B-9C72-4B04-9500-9E66DA8A0E6D}"/>
              </a:ext>
            </a:extLst>
          </p:cNvPr>
          <p:cNvPicPr>
            <a:picLocks noChangeAspect="1"/>
          </p:cNvPicPr>
          <p:nvPr/>
        </p:nvPicPr>
        <p:blipFill rotWithShape="1">
          <a:blip r:embed="rId3"/>
          <a:srcRect l="2206"/>
          <a:stretch/>
        </p:blipFill>
        <p:spPr>
          <a:xfrm>
            <a:off x="13666" y="555625"/>
            <a:ext cx="5641709" cy="2302347"/>
          </a:xfrm>
          <a:prstGeom prst="rect">
            <a:avLst/>
          </a:prstGeom>
        </p:spPr>
      </p:pic>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B10E8789-83A6-4548-B4EF-608AAC42BFE0}"/>
                  </a:ext>
                </a:extLst>
              </p:cNvPr>
              <p:cNvSpPr/>
              <p:nvPr/>
            </p:nvSpPr>
            <p:spPr>
              <a:xfrm>
                <a:off x="674687" y="2516356"/>
                <a:ext cx="1962781" cy="492443"/>
              </a:xfrm>
              <a:prstGeom prst="rect">
                <a:avLst/>
              </a:prstGeom>
            </p:spPr>
            <p:txBody>
              <a:bodyPr wrap="none">
                <a:spAutoFit/>
              </a:bodyPr>
              <a:lstStyle/>
              <a:p>
                <a:r>
                  <a:rPr lang="ru-RU" b="1" dirty="0">
                    <a:solidFill>
                      <a:srgbClr val="0070C0"/>
                    </a:solidFill>
                    <a:latin typeface="Arial" panose="020B0604020202020204" pitchFamily="34" charset="0"/>
                  </a:rPr>
                  <a:t>Ответ: 32</a:t>
                </a:r>
                <a:r>
                  <a:rPr lang="ru-RU" b="1" dirty="0">
                    <a:solidFill>
                      <a:srgbClr val="0070C0"/>
                    </a:solidFill>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smtClean="0">
                            <a:solidFill>
                              <a:srgbClr val="0070C0"/>
                            </a:solidFill>
                            <a:latin typeface="Cambria Math" panose="02040503050406030204" pitchFamily="18" charset="0"/>
                          </a:rPr>
                          <m:t>𝟖</m:t>
                        </m:r>
                      </m:num>
                      <m:den>
                        <m:r>
                          <a:rPr lang="ru-RU" b="1" i="1" smtClean="0">
                            <a:solidFill>
                              <a:srgbClr val="0070C0"/>
                            </a:solidFill>
                            <a:latin typeface="Cambria Math" panose="02040503050406030204" pitchFamily="18" charset="0"/>
                          </a:rPr>
                          <m:t>𝟏𝟎</m:t>
                        </m:r>
                      </m:den>
                    </m:f>
                    <m:r>
                      <a:rPr lang="ru-RU" b="1" i="1">
                        <a:solidFill>
                          <a:srgbClr val="0070C0"/>
                        </a:solidFill>
                        <a:latin typeface="Cambria Math" panose="02040503050406030204" pitchFamily="18" charset="0"/>
                      </a:rPr>
                      <m:t> </m:t>
                    </m:r>
                    <m:r>
                      <a:rPr lang="ru-RU" b="1" i="1" smtClean="0">
                        <a:solidFill>
                          <a:srgbClr val="0070C0"/>
                        </a:solidFill>
                        <a:latin typeface="Cambria Math" panose="02040503050406030204" pitchFamily="18" charset="0"/>
                      </a:rPr>
                      <m:t>дм</m:t>
                    </m:r>
                  </m:oMath>
                </a14:m>
                <a:r>
                  <a:rPr lang="ru-RU" b="1" dirty="0">
                    <a:solidFill>
                      <a:srgbClr val="0070C0"/>
                    </a:solidFill>
                    <a:latin typeface="Arial" panose="020B0604020202020204" pitchFamily="34" charset="0"/>
                  </a:rPr>
                  <a:t> </a:t>
                </a:r>
                <a:endParaRPr lang="ru-RU" b="1" dirty="0">
                  <a:solidFill>
                    <a:srgbClr val="0070C0"/>
                  </a:solidFill>
                </a:endParaRPr>
              </a:p>
            </p:txBody>
          </p:sp>
        </mc:Choice>
        <mc:Fallback xmlns="">
          <p:sp>
            <p:nvSpPr>
              <p:cNvPr id="2" name="Прямоугольник 1">
                <a:extLst>
                  <a:ext uri="{FF2B5EF4-FFF2-40B4-BE49-F238E27FC236}">
                    <a16:creationId xmlns:a16="http://schemas.microsoft.com/office/drawing/2014/main" id="{B10E8789-83A6-4548-B4EF-608AAC42BFE0}"/>
                  </a:ext>
                </a:extLst>
              </p:cNvPr>
              <p:cNvSpPr>
                <a:spLocks noRot="1" noChangeAspect="1" noMove="1" noResize="1" noEditPoints="1" noAdjustHandles="1" noChangeArrowheads="1" noChangeShapeType="1" noTextEdit="1"/>
              </p:cNvSpPr>
              <p:nvPr/>
            </p:nvSpPr>
            <p:spPr>
              <a:xfrm>
                <a:off x="674687" y="2516356"/>
                <a:ext cx="1962781" cy="492443"/>
              </a:xfrm>
              <a:prstGeom prst="rect">
                <a:avLst/>
              </a:prstGeom>
              <a:blipFill>
                <a:blip r:embed="rId4"/>
                <a:stretch>
                  <a:fillRect l="-2795" b="-6173"/>
                </a:stretch>
              </a:blipFill>
            </p:spPr>
            <p:txBody>
              <a:bodyPr/>
              <a:lstStyle/>
              <a:p>
                <a:r>
                  <a:rPr lang="ru-RU">
                    <a:noFill/>
                  </a:rPr>
                  <a:t> </a:t>
                </a:r>
              </a:p>
            </p:txBody>
          </p:sp>
        </mc:Fallback>
      </mc:AlternateContent>
    </p:spTree>
    <p:extLst>
      <p:ext uri="{BB962C8B-B14F-4D97-AF65-F5344CB8AC3E}">
        <p14:creationId xmlns:p14="http://schemas.microsoft.com/office/powerpoint/2010/main" val="60589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621E0B3F-6AE3-49D4-B2FB-F6FCB7141F3C}"/>
              </a:ext>
            </a:extLst>
          </p:cNvPr>
          <p:cNvSpPr/>
          <p:nvPr/>
        </p:nvSpPr>
        <p:spPr>
          <a:xfrm>
            <a:off x="70213" y="326460"/>
            <a:ext cx="5638799" cy="830997"/>
          </a:xfrm>
          <a:prstGeom prst="rect">
            <a:avLst/>
          </a:prstGeom>
        </p:spPr>
        <p:txBody>
          <a:bodyPr wrap="square">
            <a:spAutoFit/>
          </a:bodyPr>
          <a:lstStyle/>
          <a:p>
            <a:pPr algn="just"/>
            <a:r>
              <a:rPr lang="ru-RU" sz="1200" b="1" dirty="0">
                <a:solidFill>
                  <a:srgbClr val="0070C0"/>
                </a:solidFill>
                <a:latin typeface="Arial" panose="020B0604020202020204" pitchFamily="34" charset="0"/>
              </a:rPr>
              <a:t>198. </a:t>
            </a:r>
            <a:r>
              <a:rPr lang="ru-RU" sz="1200" b="1" dirty="0">
                <a:solidFill>
                  <a:srgbClr val="211D1E"/>
                </a:solidFill>
                <a:latin typeface="Arial" panose="020B0604020202020204" pitchFamily="34" charset="0"/>
              </a:rPr>
              <a:t>a) Высота ташкентской телебашни равна 375 м. Ее фундамент составляет одну тридцать третью часть телебашни. а) Найдите высоту фундамента. б) Телебашня опирается на ножки высотой 93 м. Какую часть от высоты телебашни составляют ножки? </a:t>
            </a:r>
          </a:p>
        </p:txBody>
      </p:sp>
      <p:pic>
        <p:nvPicPr>
          <p:cNvPr id="8194" name="Picture 2" descr="Ташкент, столица Узбекистана — все о городе с фото и видео">
            <a:extLst>
              <a:ext uri="{FF2B5EF4-FFF2-40B4-BE49-F238E27FC236}">
                <a16:creationId xmlns:a16="http://schemas.microsoft.com/office/drawing/2014/main" id="{D75587CE-F730-4E4A-8CBD-08332FDB4F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56086" y="1037910"/>
            <a:ext cx="1442675" cy="210851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8" name="Прямоугольник 7">
                <a:extLst>
                  <a:ext uri="{FF2B5EF4-FFF2-40B4-BE49-F238E27FC236}">
                    <a16:creationId xmlns:a16="http://schemas.microsoft.com/office/drawing/2014/main" id="{96EC38DB-30B8-4EFE-A769-2CAC30C2BA86}"/>
                  </a:ext>
                </a:extLst>
              </p:cNvPr>
              <p:cNvSpPr/>
              <p:nvPr/>
            </p:nvSpPr>
            <p:spPr>
              <a:xfrm>
                <a:off x="55225" y="1100403"/>
                <a:ext cx="4246868" cy="2103076"/>
              </a:xfrm>
              <a:prstGeom prst="rect">
                <a:avLst/>
              </a:prstGeom>
            </p:spPr>
            <p:txBody>
              <a:bodyPr wrap="none">
                <a:spAutoFit/>
              </a:bodyPr>
              <a:lstStyle/>
              <a:p>
                <a:r>
                  <a:rPr lang="ru-RU" sz="1400" b="1" dirty="0">
                    <a:solidFill>
                      <a:srgbClr val="0070C0"/>
                    </a:solidFill>
                    <a:latin typeface="Arial" panose="020B0604020202020204" pitchFamily="34" charset="0"/>
                  </a:rPr>
                  <a:t>Телебашня - 375 м</a:t>
                </a:r>
              </a:p>
              <a:p>
                <a:r>
                  <a:rPr lang="ru-RU" sz="1400" b="1" dirty="0">
                    <a:solidFill>
                      <a:srgbClr val="0070C0"/>
                    </a:solidFill>
                    <a:latin typeface="Arial" panose="020B0604020202020204" pitchFamily="34" charset="0"/>
                  </a:rPr>
                  <a:t>а) фундамент -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smtClean="0">
                            <a:solidFill>
                              <a:srgbClr val="0070C0"/>
                            </a:solidFill>
                            <a:latin typeface="Cambria Math" panose="02040503050406030204" pitchFamily="18" charset="0"/>
                          </a:rPr>
                          <m:t>𝟏</m:t>
                        </m:r>
                      </m:num>
                      <m:den>
                        <m:r>
                          <a:rPr lang="ru-RU" sz="1400" b="1" i="1" smtClean="0">
                            <a:solidFill>
                              <a:srgbClr val="0070C0"/>
                            </a:solidFill>
                            <a:latin typeface="Cambria Math" panose="02040503050406030204" pitchFamily="18" charset="0"/>
                          </a:rPr>
                          <m:t>𝟑</m:t>
                        </m:r>
                      </m:den>
                    </m:f>
                  </m:oMath>
                </a14:m>
                <a:r>
                  <a:rPr lang="ru-RU" sz="1400" dirty="0">
                    <a:solidFill>
                      <a:srgbClr val="0070C0"/>
                    </a:solidFill>
                  </a:rPr>
                  <a:t> </a:t>
                </a:r>
                <a:r>
                  <a:rPr lang="ru-RU" sz="1400" b="1" dirty="0">
                    <a:solidFill>
                      <a:srgbClr val="0070C0"/>
                    </a:solidFill>
                    <a:latin typeface="Arial" panose="020B0604020202020204" pitchFamily="34" charset="0"/>
                    <a:cs typeface="Arial" panose="020B0604020202020204" pitchFamily="34" charset="0"/>
                  </a:rPr>
                  <a:t>от всей высоты ? м</a:t>
                </a:r>
              </a:p>
              <a:p>
                <a:r>
                  <a:rPr lang="ru-RU" sz="1400" b="1" dirty="0">
                    <a:solidFill>
                      <a:srgbClr val="0070C0"/>
                    </a:solidFill>
                    <a:latin typeface="Arial" panose="020B0604020202020204" pitchFamily="34" charset="0"/>
                    <a:cs typeface="Arial" panose="020B0604020202020204" pitchFamily="34" charset="0"/>
                  </a:rPr>
                  <a:t>б) ножки – 93 м - ? какая часть высоты</a:t>
                </a:r>
              </a:p>
              <a:p>
                <a:r>
                  <a:rPr lang="ru-RU" sz="1400" b="1" dirty="0">
                    <a:solidFill>
                      <a:srgbClr val="0070C0"/>
                    </a:solidFill>
                    <a:latin typeface="Arial" panose="020B0604020202020204" pitchFamily="34" charset="0"/>
                    <a:cs typeface="Arial" panose="020B0604020202020204" pitchFamily="34" charset="0"/>
                  </a:rPr>
                  <a:t>Решение:</a:t>
                </a:r>
              </a:p>
              <a:p>
                <a:r>
                  <a:rPr lang="ru-RU" sz="1400" b="1" dirty="0">
                    <a:solidFill>
                      <a:srgbClr val="0070C0"/>
                    </a:solidFill>
                    <a:latin typeface="Arial" panose="020B0604020202020204" pitchFamily="34" charset="0"/>
                    <a:cs typeface="Arial" panose="020B0604020202020204" pitchFamily="34" charset="0"/>
                  </a:rPr>
                  <a:t>а) 375 : 3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cs typeface="Arial" panose="020B0604020202020204" pitchFamily="34" charset="0"/>
                  </a:rPr>
                  <a:t> 1 = 125 (м) – фундамент</a:t>
                </a:r>
              </a:p>
              <a:p>
                <a:r>
                  <a:rPr lang="ru-RU" sz="1400" b="1" dirty="0">
                    <a:solidFill>
                      <a:srgbClr val="0070C0"/>
                    </a:solidFill>
                    <a:latin typeface="Arial" panose="020B0604020202020204" pitchFamily="34" charset="0"/>
                    <a:cs typeface="Arial" panose="020B0604020202020204" pitchFamily="34" charset="0"/>
                  </a:rPr>
                  <a:t>б)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smtClean="0">
                            <a:solidFill>
                              <a:srgbClr val="0070C0"/>
                            </a:solidFill>
                            <a:latin typeface="Cambria Math" panose="02040503050406030204" pitchFamily="18" charset="0"/>
                          </a:rPr>
                          <m:t>𝟗𝟑</m:t>
                        </m:r>
                      </m:num>
                      <m:den>
                        <m:r>
                          <a:rPr lang="ru-RU" sz="1400" b="1" i="1">
                            <a:solidFill>
                              <a:srgbClr val="0070C0"/>
                            </a:solidFill>
                            <a:latin typeface="Cambria Math" panose="02040503050406030204" pitchFamily="18" charset="0"/>
                          </a:rPr>
                          <m:t>𝟑</m:t>
                        </m:r>
                        <m:r>
                          <a:rPr lang="ru-RU" sz="1400" b="1" i="1" smtClean="0">
                            <a:solidFill>
                              <a:srgbClr val="0070C0"/>
                            </a:solidFill>
                            <a:latin typeface="Cambria Math" panose="02040503050406030204" pitchFamily="18" charset="0"/>
                          </a:rPr>
                          <m:t>𝟕𝟓</m:t>
                        </m:r>
                        <m:r>
                          <a:rPr lang="ru-RU" sz="1400" b="1" i="1" smtClean="0">
                            <a:solidFill>
                              <a:srgbClr val="0070C0"/>
                            </a:solidFill>
                            <a:latin typeface="Cambria Math" panose="02040503050406030204" pitchFamily="18" charset="0"/>
                          </a:rPr>
                          <m:t> </m:t>
                        </m:r>
                      </m:den>
                    </m:f>
                  </m:oMath>
                </a14:m>
                <a:r>
                  <a:rPr lang="ru-RU" sz="1400" b="1" dirty="0">
                    <a:solidFill>
                      <a:srgbClr val="0070C0"/>
                    </a:solidFill>
                    <a:latin typeface="Arial" panose="020B0604020202020204" pitchFamily="34" charset="0"/>
                    <a:cs typeface="Arial" panose="020B0604020202020204" pitchFamily="34" charset="0"/>
                  </a:rPr>
                  <a:t> часть высоты составляют ножки </a:t>
                </a:r>
              </a:p>
              <a:p>
                <a:r>
                  <a:rPr lang="ru-RU" sz="1400" b="1" dirty="0">
                    <a:solidFill>
                      <a:srgbClr val="0070C0"/>
                    </a:solidFill>
                    <a:latin typeface="Arial" panose="020B0604020202020204" pitchFamily="34" charset="0"/>
                    <a:cs typeface="Arial" panose="020B0604020202020204" pitchFamily="34" charset="0"/>
                  </a:rPr>
                  <a:t>Ответ: а) 125 метров – фундамент телебашни</a:t>
                </a:r>
              </a:p>
              <a:p>
                <a:r>
                  <a:rPr lang="ru-RU" sz="1400" b="1" dirty="0">
                    <a:solidFill>
                      <a:srgbClr val="0070C0"/>
                    </a:solidFill>
                    <a:latin typeface="Arial" panose="020B0604020202020204" pitchFamily="34" charset="0"/>
                    <a:cs typeface="Arial" panose="020B0604020202020204" pitchFamily="34" charset="0"/>
                  </a:rPr>
                  <a:t>б)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a:solidFill>
                              <a:srgbClr val="0070C0"/>
                            </a:solidFill>
                            <a:latin typeface="Cambria Math" panose="02040503050406030204" pitchFamily="18" charset="0"/>
                          </a:rPr>
                          <m:t>𝟗𝟑</m:t>
                        </m:r>
                      </m:num>
                      <m:den>
                        <m:r>
                          <a:rPr lang="ru-RU" sz="1400" b="1" i="1">
                            <a:solidFill>
                              <a:srgbClr val="0070C0"/>
                            </a:solidFill>
                            <a:latin typeface="Cambria Math" panose="02040503050406030204" pitchFamily="18" charset="0"/>
                          </a:rPr>
                          <m:t>𝟑𝟕𝟓</m:t>
                        </m:r>
                        <m:r>
                          <a:rPr lang="ru-RU" sz="1400" b="1" i="1">
                            <a:solidFill>
                              <a:srgbClr val="0070C0"/>
                            </a:solidFill>
                            <a:latin typeface="Cambria Math" panose="02040503050406030204" pitchFamily="18" charset="0"/>
                          </a:rPr>
                          <m:t> </m:t>
                        </m:r>
                      </m:den>
                    </m:f>
                  </m:oMath>
                </a14:m>
                <a:r>
                  <a:rPr lang="ru-RU" sz="1400" b="1" dirty="0">
                    <a:solidFill>
                      <a:srgbClr val="0070C0"/>
                    </a:solidFill>
                    <a:latin typeface="Arial" panose="020B0604020202020204" pitchFamily="34" charset="0"/>
                    <a:cs typeface="Arial" panose="020B0604020202020204" pitchFamily="34" charset="0"/>
                  </a:rPr>
                  <a:t> часть высоты составляют ножки </a:t>
                </a:r>
              </a:p>
            </p:txBody>
          </p:sp>
        </mc:Choice>
        <mc:Fallback xmlns="">
          <p:sp>
            <p:nvSpPr>
              <p:cNvPr id="8" name="Прямоугольник 7">
                <a:extLst>
                  <a:ext uri="{FF2B5EF4-FFF2-40B4-BE49-F238E27FC236}">
                    <a16:creationId xmlns:a16="http://schemas.microsoft.com/office/drawing/2014/main" id="{96EC38DB-30B8-4EFE-A769-2CAC30C2BA86}"/>
                  </a:ext>
                </a:extLst>
              </p:cNvPr>
              <p:cNvSpPr>
                <a:spLocks noRot="1" noChangeAspect="1" noMove="1" noResize="1" noEditPoints="1" noAdjustHandles="1" noChangeArrowheads="1" noChangeShapeType="1" noTextEdit="1"/>
              </p:cNvSpPr>
              <p:nvPr/>
            </p:nvSpPr>
            <p:spPr>
              <a:xfrm>
                <a:off x="55225" y="1100403"/>
                <a:ext cx="4246868" cy="2103076"/>
              </a:xfrm>
              <a:prstGeom prst="rect">
                <a:avLst/>
              </a:prstGeom>
              <a:blipFill>
                <a:blip r:embed="rId4"/>
                <a:stretch>
                  <a:fillRect l="-430" t="-580"/>
                </a:stretch>
              </a:blipFill>
            </p:spPr>
            <p:txBody>
              <a:bodyPr/>
              <a:lstStyle/>
              <a:p>
                <a:r>
                  <a:rPr lang="ru-RU">
                    <a:noFill/>
                  </a:rPr>
                  <a:t> </a:t>
                </a:r>
              </a:p>
            </p:txBody>
          </p:sp>
        </mc:Fallback>
      </mc:AlternateContent>
    </p:spTree>
    <p:extLst>
      <p:ext uri="{BB962C8B-B14F-4D97-AF65-F5344CB8AC3E}">
        <p14:creationId xmlns:p14="http://schemas.microsoft.com/office/powerpoint/2010/main" val="243222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5A59735C-18DB-43EF-8691-0130CD3E082E}"/>
                  </a:ext>
                </a:extLst>
              </p:cNvPr>
              <p:cNvSpPr/>
              <p:nvPr/>
            </p:nvSpPr>
            <p:spPr>
              <a:xfrm>
                <a:off x="70643" y="384278"/>
                <a:ext cx="4267199" cy="618374"/>
              </a:xfrm>
              <a:prstGeom prst="rect">
                <a:avLst/>
              </a:prstGeom>
            </p:spPr>
            <p:txBody>
              <a:bodyPr wrap="square">
                <a:spAutoFit/>
              </a:bodyPr>
              <a:lstStyle/>
              <a:p>
                <a:pPr algn="just"/>
                <a:r>
                  <a:rPr lang="ru-RU" sz="1400" b="1" dirty="0">
                    <a:solidFill>
                      <a:srgbClr val="0070C0"/>
                    </a:solidFill>
                    <a:latin typeface="Arial" panose="020B0604020202020204" pitchFamily="34" charset="0"/>
                  </a:rPr>
                  <a:t>199.</a:t>
                </a:r>
                <a:r>
                  <a:rPr lang="ru-RU" sz="1400" b="1" dirty="0">
                    <a:solidFill>
                      <a:srgbClr val="211D1E"/>
                    </a:solidFill>
                    <a:latin typeface="Arial" panose="020B0604020202020204" pitchFamily="34" charset="0"/>
                  </a:rPr>
                  <a:t>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smtClean="0">
                            <a:solidFill>
                              <a:srgbClr val="0070C0"/>
                            </a:solidFill>
                            <a:latin typeface="Cambria Math" panose="02040503050406030204" pitchFamily="18" charset="0"/>
                          </a:rPr>
                          <m:t>𝟒</m:t>
                        </m:r>
                      </m:num>
                      <m:den>
                        <m:r>
                          <a:rPr lang="ru-RU" sz="1400" b="1" i="1" smtClean="0">
                            <a:solidFill>
                              <a:srgbClr val="0070C0"/>
                            </a:solidFill>
                            <a:latin typeface="Cambria Math" panose="02040503050406030204" pitchFamily="18" charset="0"/>
                          </a:rPr>
                          <m:t>𝟓</m:t>
                        </m:r>
                      </m:den>
                    </m:f>
                  </m:oMath>
                </a14:m>
                <a:r>
                  <a:rPr lang="ru-RU" sz="1400" b="1" dirty="0">
                    <a:solidFill>
                      <a:srgbClr val="211D1E"/>
                    </a:solidFill>
                    <a:latin typeface="Arial" panose="020B0604020202020204" pitchFamily="34" charset="0"/>
                  </a:rPr>
                  <a:t> части мороженого составляет молоко. Сколько молока в 2 кг мороженого ? </a:t>
                </a:r>
                <a:endParaRPr lang="ru-RU" sz="1400" b="1" dirty="0"/>
              </a:p>
            </p:txBody>
          </p:sp>
        </mc:Choice>
        <mc:Fallback xmlns="">
          <p:sp>
            <p:nvSpPr>
              <p:cNvPr id="2" name="Прямоугольник 1">
                <a:extLst>
                  <a:ext uri="{FF2B5EF4-FFF2-40B4-BE49-F238E27FC236}">
                    <a16:creationId xmlns:a16="http://schemas.microsoft.com/office/drawing/2014/main" id="{5A59735C-18DB-43EF-8691-0130CD3E082E}"/>
                  </a:ext>
                </a:extLst>
              </p:cNvPr>
              <p:cNvSpPr>
                <a:spLocks noRot="1" noChangeAspect="1" noMove="1" noResize="1" noEditPoints="1" noAdjustHandles="1" noChangeArrowheads="1" noChangeShapeType="1" noTextEdit="1"/>
              </p:cNvSpPr>
              <p:nvPr/>
            </p:nvSpPr>
            <p:spPr>
              <a:xfrm>
                <a:off x="70643" y="384278"/>
                <a:ext cx="4267199" cy="618374"/>
              </a:xfrm>
              <a:prstGeom prst="rect">
                <a:avLst/>
              </a:prstGeom>
              <a:blipFill>
                <a:blip r:embed="rId3"/>
                <a:stretch>
                  <a:fillRect l="-429" r="-429" b="-10891"/>
                </a:stretch>
              </a:blipFill>
            </p:spPr>
            <p:txBody>
              <a:bodyPr/>
              <a:lstStyle/>
              <a:p>
                <a:r>
                  <a:rPr lang="ru-RU">
                    <a:noFill/>
                  </a:rPr>
                  <a:t> </a:t>
                </a:r>
              </a:p>
            </p:txBody>
          </p:sp>
        </mc:Fallback>
      </mc:AlternateContent>
      <p:pic>
        <p:nvPicPr>
          <p:cNvPr id="7170" name="Picture 2" descr="Как нарисовать мороженое карандашом поэтапно">
            <a:extLst>
              <a:ext uri="{FF2B5EF4-FFF2-40B4-BE49-F238E27FC236}">
                <a16:creationId xmlns:a16="http://schemas.microsoft.com/office/drawing/2014/main" id="{40EDA60E-67DA-46AA-84CD-A777ADA5C17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34106" r="34106"/>
          <a:stretch/>
        </p:blipFill>
        <p:spPr bwMode="auto">
          <a:xfrm>
            <a:off x="4027487" y="708025"/>
            <a:ext cx="1600200" cy="2362200"/>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CCAC493B-20CC-442D-9084-6662346614AF}"/>
                  </a:ext>
                </a:extLst>
              </p:cNvPr>
              <p:cNvSpPr/>
              <p:nvPr/>
            </p:nvSpPr>
            <p:spPr>
              <a:xfrm>
                <a:off x="141288" y="966382"/>
                <a:ext cx="3673442" cy="1876732"/>
              </a:xfrm>
              <a:prstGeom prst="rect">
                <a:avLst/>
              </a:prstGeom>
            </p:spPr>
            <p:txBody>
              <a:bodyPr wrap="none">
                <a:spAutoFit/>
              </a:bodyPr>
              <a:lstStyle/>
              <a:p>
                <a:r>
                  <a:rPr lang="ru-RU" b="1" dirty="0">
                    <a:solidFill>
                      <a:srgbClr val="0070C0"/>
                    </a:solidFill>
                    <a:latin typeface="Arial" panose="020B0604020202020204" pitchFamily="34" charset="0"/>
                  </a:rPr>
                  <a:t>Мороженое – 2кг = 2000 г</a:t>
                </a:r>
              </a:p>
              <a:p>
                <a:r>
                  <a:rPr lang="ru-RU" b="1" dirty="0">
                    <a:solidFill>
                      <a:srgbClr val="0070C0"/>
                    </a:solidFill>
                    <a:latin typeface="Arial" panose="020B0604020202020204" pitchFamily="34" charset="0"/>
                  </a:rPr>
                  <a:t>Молоко -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𝟒</m:t>
                        </m:r>
                      </m:num>
                      <m:den>
                        <m:r>
                          <a:rPr lang="ru-RU" b="1" i="1">
                            <a:solidFill>
                              <a:srgbClr val="0070C0"/>
                            </a:solidFill>
                            <a:latin typeface="Cambria Math" panose="02040503050406030204" pitchFamily="18" charset="0"/>
                          </a:rPr>
                          <m:t>𝟓</m:t>
                        </m:r>
                      </m:den>
                    </m:f>
                  </m:oMath>
                </a14:m>
                <a:r>
                  <a:rPr lang="ru-RU" dirty="0">
                    <a:solidFill>
                      <a:srgbClr val="0070C0"/>
                    </a:solidFill>
                  </a:rPr>
                  <a:t> </a:t>
                </a:r>
                <a:r>
                  <a:rPr lang="ru-RU" b="1" dirty="0">
                    <a:solidFill>
                      <a:srgbClr val="0070C0"/>
                    </a:solidFill>
                    <a:latin typeface="Arial" panose="020B0604020202020204" pitchFamily="34" charset="0"/>
                    <a:cs typeface="Arial" panose="020B0604020202020204" pitchFamily="34" charset="0"/>
                  </a:rPr>
                  <a:t>мороженого -? г</a:t>
                </a:r>
              </a:p>
              <a:p>
                <a:r>
                  <a:rPr lang="ru-RU" b="1" dirty="0">
                    <a:solidFill>
                      <a:srgbClr val="0070C0"/>
                    </a:solidFill>
                    <a:latin typeface="Arial" panose="020B0604020202020204" pitchFamily="34" charset="0"/>
                    <a:cs typeface="Arial" panose="020B0604020202020204" pitchFamily="34" charset="0"/>
                  </a:rPr>
                  <a:t>Решение: 2000 : 5</a:t>
                </a:r>
                <a:r>
                  <a:rPr lang="ru-RU"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b="1" dirty="0">
                    <a:solidFill>
                      <a:srgbClr val="0070C0"/>
                    </a:solidFill>
                    <a:latin typeface="Arial" panose="020B0604020202020204" pitchFamily="34" charset="0"/>
                    <a:cs typeface="Arial" panose="020B0604020202020204" pitchFamily="34" charset="0"/>
                  </a:rPr>
                  <a:t> 4 = 1600 (г)-</a:t>
                </a:r>
              </a:p>
              <a:p>
                <a:r>
                  <a:rPr lang="ru-RU" b="1" dirty="0">
                    <a:solidFill>
                      <a:srgbClr val="0070C0"/>
                    </a:solidFill>
                    <a:latin typeface="Arial" panose="020B0604020202020204" pitchFamily="34" charset="0"/>
                    <a:cs typeface="Arial" panose="020B0604020202020204" pitchFamily="34" charset="0"/>
                  </a:rPr>
                  <a:t>молока</a:t>
                </a:r>
              </a:p>
              <a:p>
                <a:endParaRPr lang="ru-RU" b="1" dirty="0">
                  <a:solidFill>
                    <a:srgbClr val="0070C0"/>
                  </a:solidFill>
                  <a:latin typeface="Arial" panose="020B0604020202020204" pitchFamily="34" charset="0"/>
                  <a:cs typeface="Arial" panose="020B0604020202020204" pitchFamily="34" charset="0"/>
                </a:endParaRPr>
              </a:p>
              <a:p>
                <a:r>
                  <a:rPr lang="ru-RU" b="1" dirty="0">
                    <a:solidFill>
                      <a:srgbClr val="0070C0"/>
                    </a:solidFill>
                    <a:latin typeface="Arial" panose="020B0604020202020204" pitchFamily="34" charset="0"/>
                    <a:cs typeface="Arial" panose="020B0604020202020204" pitchFamily="34" charset="0"/>
                  </a:rPr>
                  <a:t>Ответ: 1600 г молока.</a:t>
                </a:r>
              </a:p>
            </p:txBody>
          </p:sp>
        </mc:Choice>
        <mc:Fallback xmlns="">
          <p:sp>
            <p:nvSpPr>
              <p:cNvPr id="4" name="Прямоугольник 3">
                <a:extLst>
                  <a:ext uri="{FF2B5EF4-FFF2-40B4-BE49-F238E27FC236}">
                    <a16:creationId xmlns:a16="http://schemas.microsoft.com/office/drawing/2014/main" id="{CCAC493B-20CC-442D-9084-6662346614AF}"/>
                  </a:ext>
                </a:extLst>
              </p:cNvPr>
              <p:cNvSpPr>
                <a:spLocks noRot="1" noChangeAspect="1" noMove="1" noResize="1" noEditPoints="1" noAdjustHandles="1" noChangeArrowheads="1" noChangeShapeType="1" noTextEdit="1"/>
              </p:cNvSpPr>
              <p:nvPr/>
            </p:nvSpPr>
            <p:spPr>
              <a:xfrm>
                <a:off x="141288" y="966382"/>
                <a:ext cx="3673442" cy="1876732"/>
              </a:xfrm>
              <a:prstGeom prst="rect">
                <a:avLst/>
              </a:prstGeom>
              <a:blipFill>
                <a:blip r:embed="rId5"/>
                <a:stretch>
                  <a:fillRect l="-1327" t="-1954" r="-829" b="-4560"/>
                </a:stretch>
              </a:blipFill>
            </p:spPr>
            <p:txBody>
              <a:bodyPr/>
              <a:lstStyle/>
              <a:p>
                <a:r>
                  <a:rPr lang="ru-RU">
                    <a:noFill/>
                  </a:rPr>
                  <a:t> </a:t>
                </a:r>
              </a:p>
            </p:txBody>
          </p:sp>
        </mc:Fallback>
      </mc:AlternateContent>
    </p:spTree>
    <p:extLst>
      <p:ext uri="{BB962C8B-B14F-4D97-AF65-F5344CB8AC3E}">
        <p14:creationId xmlns:p14="http://schemas.microsoft.com/office/powerpoint/2010/main" val="1835398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2FCAF6E6-367E-4034-AE3A-5DB48521A8AA}"/>
                  </a:ext>
                </a:extLst>
              </p:cNvPr>
              <p:cNvSpPr/>
              <p:nvPr/>
            </p:nvSpPr>
            <p:spPr>
              <a:xfrm>
                <a:off x="82706" y="340856"/>
                <a:ext cx="5544981" cy="812402"/>
              </a:xfrm>
              <a:prstGeom prst="rect">
                <a:avLst/>
              </a:prstGeom>
            </p:spPr>
            <p:txBody>
              <a:bodyPr wrap="square">
                <a:spAutoFit/>
              </a:bodyPr>
              <a:lstStyle/>
              <a:p>
                <a:pPr algn="just"/>
                <a:r>
                  <a:rPr lang="ru-RU" sz="1200" b="1" dirty="0">
                    <a:solidFill>
                      <a:srgbClr val="0070C0"/>
                    </a:solidFill>
                    <a:latin typeface="Arial" panose="020B0604020202020204" pitchFamily="34" charset="0"/>
                  </a:rPr>
                  <a:t>203.</a:t>
                </a:r>
                <a:r>
                  <a:rPr lang="ru-RU" sz="1200" b="1" dirty="0">
                    <a:solidFill>
                      <a:srgbClr val="211D1E"/>
                    </a:solidFill>
                    <a:latin typeface="Arial" panose="020B0604020202020204" pitchFamily="34" charset="0"/>
                  </a:rPr>
                  <a:t> В классе 30 учащихся. За контрольную работу по математике</a:t>
                </a:r>
                <a:r>
                  <a:rPr lang="ru-RU" sz="1200" b="1" dirty="0">
                    <a:solidFill>
                      <a:srgbClr val="0070C0"/>
                    </a:solidFill>
                  </a:rPr>
                  <a:t> </a:t>
                </a:r>
                <a14:m>
                  <m:oMath xmlns:m="http://schemas.openxmlformats.org/officeDocument/2006/math">
                    <m:f>
                      <m:fPr>
                        <m:ctrlPr>
                          <a:rPr lang="ru-RU" sz="1200" b="1" i="1">
                            <a:solidFill>
                              <a:srgbClr val="0070C0"/>
                            </a:solidFill>
                            <a:latin typeface="Cambria Math" panose="02040503050406030204" pitchFamily="18" charset="0"/>
                          </a:rPr>
                        </m:ctrlPr>
                      </m:fPr>
                      <m:num>
                        <m:r>
                          <a:rPr lang="ru-RU" sz="1200" b="1" i="1" smtClean="0">
                            <a:solidFill>
                              <a:srgbClr val="0070C0"/>
                            </a:solidFill>
                            <a:latin typeface="Cambria Math" panose="02040503050406030204" pitchFamily="18" charset="0"/>
                          </a:rPr>
                          <m:t>𝟕</m:t>
                        </m:r>
                      </m:num>
                      <m:den>
                        <m:r>
                          <a:rPr lang="ru-RU" sz="1200" b="1" i="1" smtClean="0">
                            <a:solidFill>
                              <a:srgbClr val="0070C0"/>
                            </a:solidFill>
                            <a:latin typeface="Cambria Math" panose="02040503050406030204" pitchFamily="18" charset="0"/>
                          </a:rPr>
                          <m:t>𝟏</m:t>
                        </m:r>
                        <m:r>
                          <a:rPr lang="ru-RU" sz="1200" b="1" i="1">
                            <a:solidFill>
                              <a:srgbClr val="0070C0"/>
                            </a:solidFill>
                            <a:latin typeface="Cambria Math" panose="02040503050406030204" pitchFamily="18" charset="0"/>
                          </a:rPr>
                          <m:t>𝟓</m:t>
                        </m:r>
                      </m:den>
                    </m:f>
                  </m:oMath>
                </a14:m>
                <a:r>
                  <a:rPr lang="ru-RU" sz="1200" b="1" dirty="0">
                    <a:solidFill>
                      <a:srgbClr val="211D1E"/>
                    </a:solidFill>
                    <a:latin typeface="Arial" panose="020B0604020202020204" pitchFamily="34" charset="0"/>
                  </a:rPr>
                  <a:t>  всех учащихся получили оценку “5”,</a:t>
                </a:r>
                <a:r>
                  <a:rPr lang="ru-RU" sz="1200" b="1" dirty="0">
                    <a:solidFill>
                      <a:srgbClr val="0070C0"/>
                    </a:solidFill>
                  </a:rPr>
                  <a:t> </a:t>
                </a:r>
                <a14:m>
                  <m:oMath xmlns:m="http://schemas.openxmlformats.org/officeDocument/2006/math">
                    <m:f>
                      <m:fPr>
                        <m:ctrlPr>
                          <a:rPr lang="ru-RU" sz="1200" b="1" i="1">
                            <a:solidFill>
                              <a:srgbClr val="0070C0"/>
                            </a:solidFill>
                            <a:latin typeface="Cambria Math" panose="02040503050406030204" pitchFamily="18" charset="0"/>
                          </a:rPr>
                        </m:ctrlPr>
                      </m:fPr>
                      <m:num>
                        <m:r>
                          <a:rPr lang="ru-RU" sz="1200" b="1" i="1" smtClean="0">
                            <a:solidFill>
                              <a:srgbClr val="0070C0"/>
                            </a:solidFill>
                            <a:latin typeface="Cambria Math" panose="02040503050406030204" pitchFamily="18" charset="0"/>
                          </a:rPr>
                          <m:t>𝟓</m:t>
                        </m:r>
                      </m:num>
                      <m:den>
                        <m:r>
                          <a:rPr lang="ru-RU" sz="1200" b="1" i="1" smtClean="0">
                            <a:solidFill>
                              <a:srgbClr val="0070C0"/>
                            </a:solidFill>
                            <a:latin typeface="Cambria Math" panose="02040503050406030204" pitchFamily="18" charset="0"/>
                          </a:rPr>
                          <m:t>𝟏</m:t>
                        </m:r>
                        <m:r>
                          <a:rPr lang="ru-RU" sz="1200" b="1" i="1">
                            <a:solidFill>
                              <a:srgbClr val="0070C0"/>
                            </a:solidFill>
                            <a:latin typeface="Cambria Math" panose="02040503050406030204" pitchFamily="18" charset="0"/>
                          </a:rPr>
                          <m:t>𝟓</m:t>
                        </m:r>
                      </m:den>
                    </m:f>
                  </m:oMath>
                </a14:m>
                <a:r>
                  <a:rPr lang="ru-RU" sz="1200" b="1" dirty="0">
                    <a:solidFill>
                      <a:srgbClr val="211D1E"/>
                    </a:solidFill>
                    <a:latin typeface="Arial" panose="020B0604020202020204" pitchFamily="34" charset="0"/>
                  </a:rPr>
                  <a:t> - оценку “4”, остальные - оценку “3”. Сколько учащихся получили оценку “3”? </a:t>
                </a:r>
                <a:endParaRPr lang="ru-RU" sz="1200" b="1" dirty="0"/>
              </a:p>
            </p:txBody>
          </p:sp>
        </mc:Choice>
        <mc:Fallback xmlns="">
          <p:sp>
            <p:nvSpPr>
              <p:cNvPr id="2" name="Прямоугольник 1">
                <a:extLst>
                  <a:ext uri="{FF2B5EF4-FFF2-40B4-BE49-F238E27FC236}">
                    <a16:creationId xmlns:a16="http://schemas.microsoft.com/office/drawing/2014/main" id="{2FCAF6E6-367E-4034-AE3A-5DB48521A8AA}"/>
                  </a:ext>
                </a:extLst>
              </p:cNvPr>
              <p:cNvSpPr>
                <a:spLocks noRot="1" noChangeAspect="1" noMove="1" noResize="1" noEditPoints="1" noAdjustHandles="1" noChangeArrowheads="1" noChangeShapeType="1" noTextEdit="1"/>
              </p:cNvSpPr>
              <p:nvPr/>
            </p:nvSpPr>
            <p:spPr>
              <a:xfrm>
                <a:off x="82706" y="340856"/>
                <a:ext cx="5544981" cy="812402"/>
              </a:xfrm>
              <a:prstGeom prst="rect">
                <a:avLst/>
              </a:prstGeom>
              <a:blipFill>
                <a:blip r:embed="rId3"/>
                <a:stretch>
                  <a:fillRect l="-110" b="-4511"/>
                </a:stretch>
              </a:blipFill>
            </p:spPr>
            <p:txBody>
              <a:bodyPr/>
              <a:lstStyle/>
              <a:p>
                <a:r>
                  <a:rPr lang="ru-RU">
                    <a:noFill/>
                  </a:rPr>
                  <a:t> </a:t>
                </a:r>
              </a:p>
            </p:txBody>
          </p:sp>
        </mc:Fallback>
      </mc:AlternateContent>
      <p:pic>
        <p:nvPicPr>
          <p:cNvPr id="6146" name="Picture 2" descr="МОУ Имисская СОШ №13">
            <a:extLst>
              <a:ext uri="{FF2B5EF4-FFF2-40B4-BE49-F238E27FC236}">
                <a16:creationId xmlns:a16="http://schemas.microsoft.com/office/drawing/2014/main" id="{B2940151-3726-4128-B3A3-F1243574A5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5337" y="1149668"/>
            <a:ext cx="2362200" cy="161575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0A15541A-5624-4371-AD74-B35D4D97AD86}"/>
                  </a:ext>
                </a:extLst>
              </p:cNvPr>
              <p:cNvSpPr/>
              <p:nvPr/>
            </p:nvSpPr>
            <p:spPr>
              <a:xfrm>
                <a:off x="15484" y="1086023"/>
                <a:ext cx="3721340" cy="1951175"/>
              </a:xfrm>
              <a:prstGeom prst="rect">
                <a:avLst/>
              </a:prstGeom>
            </p:spPr>
            <p:txBody>
              <a:bodyPr wrap="none">
                <a:spAutoFit/>
              </a:bodyPr>
              <a:lstStyle/>
              <a:p>
                <a:r>
                  <a:rPr lang="ru-RU" sz="1200" b="1" dirty="0">
                    <a:solidFill>
                      <a:srgbClr val="0070C0"/>
                    </a:solidFill>
                    <a:latin typeface="Arial" panose="020B0604020202020204" pitchFamily="34" charset="0"/>
                  </a:rPr>
                  <a:t>Оценку “5”-</a:t>
                </a:r>
                <a:r>
                  <a:rPr lang="ru-RU" sz="1200" b="1" dirty="0">
                    <a:solidFill>
                      <a:srgbClr val="0070C0"/>
                    </a:solidFill>
                  </a:rPr>
                  <a:t> </a:t>
                </a:r>
                <a14:m>
                  <m:oMath xmlns:m="http://schemas.openxmlformats.org/officeDocument/2006/math">
                    <m:f>
                      <m:fPr>
                        <m:ctrlPr>
                          <a:rPr lang="ru-RU" sz="1200" b="1" i="1">
                            <a:solidFill>
                              <a:srgbClr val="0070C0"/>
                            </a:solidFill>
                            <a:latin typeface="Cambria Math" panose="02040503050406030204" pitchFamily="18" charset="0"/>
                          </a:rPr>
                        </m:ctrlPr>
                      </m:fPr>
                      <m:num>
                        <m:r>
                          <a:rPr lang="ru-RU" sz="1200" b="1" i="1">
                            <a:solidFill>
                              <a:srgbClr val="0070C0"/>
                            </a:solidFill>
                            <a:latin typeface="Cambria Math" panose="02040503050406030204" pitchFamily="18" charset="0"/>
                          </a:rPr>
                          <m:t>𝟕</m:t>
                        </m:r>
                      </m:num>
                      <m:den>
                        <m:r>
                          <a:rPr lang="ru-RU" sz="1200" b="1" i="1">
                            <a:solidFill>
                              <a:srgbClr val="0070C0"/>
                            </a:solidFill>
                            <a:latin typeface="Cambria Math" panose="02040503050406030204" pitchFamily="18" charset="0"/>
                          </a:rPr>
                          <m:t>𝟏𝟓</m:t>
                        </m:r>
                      </m:den>
                    </m:f>
                  </m:oMath>
                </a14:m>
                <a:r>
                  <a:rPr lang="ru-RU" sz="1200" b="1" dirty="0">
                    <a:solidFill>
                      <a:srgbClr val="0070C0"/>
                    </a:solidFill>
                    <a:latin typeface="Arial" panose="020B0604020202020204" pitchFamily="34" charset="0"/>
                  </a:rPr>
                  <a:t> всех учащихся </a:t>
                </a:r>
              </a:p>
              <a:p>
                <a:r>
                  <a:rPr lang="ru-RU" sz="1200" b="1" dirty="0">
                    <a:solidFill>
                      <a:srgbClr val="0070C0"/>
                    </a:solidFill>
                    <a:latin typeface="Arial" panose="020B0604020202020204" pitchFamily="34" charset="0"/>
                  </a:rPr>
                  <a:t>Оценку “4”-</a:t>
                </a:r>
                <a:r>
                  <a:rPr lang="ru-RU" sz="1200" b="1" dirty="0">
                    <a:solidFill>
                      <a:srgbClr val="0070C0"/>
                    </a:solidFill>
                  </a:rPr>
                  <a:t> </a:t>
                </a:r>
                <a14:m>
                  <m:oMath xmlns:m="http://schemas.openxmlformats.org/officeDocument/2006/math">
                    <m:f>
                      <m:fPr>
                        <m:ctrlPr>
                          <a:rPr lang="ru-RU" sz="1200" b="1" i="1">
                            <a:solidFill>
                              <a:srgbClr val="0070C0"/>
                            </a:solidFill>
                            <a:latin typeface="Cambria Math" panose="02040503050406030204" pitchFamily="18" charset="0"/>
                          </a:rPr>
                        </m:ctrlPr>
                      </m:fPr>
                      <m:num>
                        <m:r>
                          <a:rPr lang="ru-RU" sz="1200" b="1" i="1" smtClean="0">
                            <a:solidFill>
                              <a:srgbClr val="0070C0"/>
                            </a:solidFill>
                            <a:latin typeface="Cambria Math" panose="02040503050406030204" pitchFamily="18" charset="0"/>
                          </a:rPr>
                          <m:t>𝟓</m:t>
                        </m:r>
                      </m:num>
                      <m:den>
                        <m:r>
                          <a:rPr lang="ru-RU" sz="1200" b="1" i="1">
                            <a:solidFill>
                              <a:srgbClr val="0070C0"/>
                            </a:solidFill>
                            <a:latin typeface="Cambria Math" panose="02040503050406030204" pitchFamily="18" charset="0"/>
                          </a:rPr>
                          <m:t>𝟏𝟓</m:t>
                        </m:r>
                      </m:den>
                    </m:f>
                  </m:oMath>
                </a14:m>
                <a:r>
                  <a:rPr lang="ru-RU" sz="1200" b="1" dirty="0">
                    <a:solidFill>
                      <a:srgbClr val="0070C0"/>
                    </a:solidFill>
                    <a:latin typeface="Arial" panose="020B0604020202020204" pitchFamily="34" charset="0"/>
                  </a:rPr>
                  <a:t> всех учащихся</a:t>
                </a:r>
              </a:p>
              <a:p>
                <a:r>
                  <a:rPr lang="ru-RU" sz="1200" b="1" dirty="0">
                    <a:solidFill>
                      <a:srgbClr val="0070C0"/>
                    </a:solidFill>
                    <a:latin typeface="Arial" panose="020B0604020202020204" pitchFamily="34" charset="0"/>
                  </a:rPr>
                  <a:t>Оценку “3”-</a:t>
                </a:r>
                <a:r>
                  <a:rPr lang="ru-RU" sz="1200" b="1" dirty="0">
                    <a:solidFill>
                      <a:srgbClr val="0070C0"/>
                    </a:solidFill>
                  </a:rPr>
                  <a:t> ? остальные </a:t>
                </a:r>
                <a:r>
                  <a:rPr lang="ru-RU" sz="1200" b="1" dirty="0">
                    <a:solidFill>
                      <a:srgbClr val="0070C0"/>
                    </a:solidFill>
                    <a:latin typeface="Arial" panose="020B0604020202020204" pitchFamily="34" charset="0"/>
                  </a:rPr>
                  <a:t>учащиеся</a:t>
                </a:r>
              </a:p>
              <a:p>
                <a:r>
                  <a:rPr lang="ru-RU" sz="1200" b="1" dirty="0">
                    <a:solidFill>
                      <a:srgbClr val="0070C0"/>
                    </a:solidFill>
                    <a:latin typeface="Arial" panose="020B0604020202020204" pitchFamily="34" charset="0"/>
                  </a:rPr>
                  <a:t>Решение: </a:t>
                </a:r>
              </a:p>
              <a:p>
                <a:r>
                  <a:rPr lang="ru-RU" sz="1200" b="1" dirty="0">
                    <a:solidFill>
                      <a:srgbClr val="0070C0"/>
                    </a:solidFill>
                    <a:latin typeface="Arial" panose="020B0604020202020204" pitchFamily="34" charset="0"/>
                  </a:rPr>
                  <a:t>1) 30 : 15</a:t>
                </a:r>
                <a:r>
                  <a:rPr lang="ru-RU" sz="1200"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sz="12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200" b="1" dirty="0">
                    <a:solidFill>
                      <a:srgbClr val="0070C0"/>
                    </a:solidFill>
                    <a:latin typeface="Arial" panose="020B0604020202020204" pitchFamily="34" charset="0"/>
                    <a:cs typeface="Arial" panose="020B0604020202020204" pitchFamily="34" charset="0"/>
                  </a:rPr>
                  <a:t> 7 =</a:t>
                </a:r>
                <a:r>
                  <a:rPr lang="ru-RU" sz="1200" b="1" dirty="0">
                    <a:solidFill>
                      <a:srgbClr val="0070C0"/>
                    </a:solidFill>
                    <a:latin typeface="Arial" panose="020B0604020202020204" pitchFamily="34" charset="0"/>
                  </a:rPr>
                  <a:t> 14 (уч.) – оценку «5»</a:t>
                </a:r>
              </a:p>
              <a:p>
                <a:r>
                  <a:rPr lang="ru-RU" sz="1200" b="1" dirty="0">
                    <a:solidFill>
                      <a:srgbClr val="0070C0"/>
                    </a:solidFill>
                    <a:latin typeface="Arial" panose="020B0604020202020204" pitchFamily="34" charset="0"/>
                  </a:rPr>
                  <a:t>2) 30 : 15</a:t>
                </a:r>
                <a:r>
                  <a:rPr lang="ru-RU" sz="1200"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sz="12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200" b="1" dirty="0">
                    <a:solidFill>
                      <a:srgbClr val="0070C0"/>
                    </a:solidFill>
                    <a:latin typeface="Arial" panose="020B0604020202020204" pitchFamily="34" charset="0"/>
                    <a:cs typeface="Arial" panose="020B0604020202020204" pitchFamily="34" charset="0"/>
                  </a:rPr>
                  <a:t> 5 =</a:t>
                </a:r>
                <a:r>
                  <a:rPr lang="ru-RU" sz="1200" b="1" dirty="0">
                    <a:solidFill>
                      <a:srgbClr val="0070C0"/>
                    </a:solidFill>
                    <a:latin typeface="Arial" panose="020B0604020202020204" pitchFamily="34" charset="0"/>
                  </a:rPr>
                  <a:t> 10 (уч.) – оценку «4»</a:t>
                </a:r>
              </a:p>
              <a:p>
                <a:r>
                  <a:rPr lang="ru-RU" sz="1200" b="1" dirty="0">
                    <a:solidFill>
                      <a:srgbClr val="0070C0"/>
                    </a:solidFill>
                    <a:latin typeface="Arial" panose="020B0604020202020204" pitchFamily="34" charset="0"/>
                  </a:rPr>
                  <a:t>3) 30 – (14 + 10) = 6 (уч.) – оценку «3»</a:t>
                </a:r>
              </a:p>
              <a:p>
                <a:endParaRPr lang="ru-RU" sz="12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Ответ: 6 учеников получили оценку «3»</a:t>
                </a:r>
              </a:p>
            </p:txBody>
          </p:sp>
        </mc:Choice>
        <mc:Fallback xmlns="">
          <p:sp>
            <p:nvSpPr>
              <p:cNvPr id="4" name="Прямоугольник 3">
                <a:extLst>
                  <a:ext uri="{FF2B5EF4-FFF2-40B4-BE49-F238E27FC236}">
                    <a16:creationId xmlns:a16="http://schemas.microsoft.com/office/drawing/2014/main" id="{0A15541A-5624-4371-AD74-B35D4D97AD86}"/>
                  </a:ext>
                </a:extLst>
              </p:cNvPr>
              <p:cNvSpPr>
                <a:spLocks noRot="1" noChangeAspect="1" noMove="1" noResize="1" noEditPoints="1" noAdjustHandles="1" noChangeArrowheads="1" noChangeShapeType="1" noTextEdit="1"/>
              </p:cNvSpPr>
              <p:nvPr/>
            </p:nvSpPr>
            <p:spPr>
              <a:xfrm>
                <a:off x="15484" y="1086023"/>
                <a:ext cx="3721340" cy="1951175"/>
              </a:xfrm>
              <a:prstGeom prst="rect">
                <a:avLst/>
              </a:prstGeom>
              <a:blipFill>
                <a:blip r:embed="rId5"/>
                <a:stretch>
                  <a:fillRect l="-492" b="-2500"/>
                </a:stretch>
              </a:blipFill>
            </p:spPr>
            <p:txBody>
              <a:bodyPr/>
              <a:lstStyle/>
              <a:p>
                <a:r>
                  <a:rPr lang="ru-RU">
                    <a:noFill/>
                  </a:rPr>
                  <a:t> </a:t>
                </a:r>
              </a:p>
            </p:txBody>
          </p:sp>
        </mc:Fallback>
      </mc:AlternateContent>
      <p:sp>
        <p:nvSpPr>
          <p:cNvPr id="5" name="Правая фигурная скобка 4">
            <a:extLst>
              <a:ext uri="{FF2B5EF4-FFF2-40B4-BE49-F238E27FC236}">
                <a16:creationId xmlns:a16="http://schemas.microsoft.com/office/drawing/2014/main" id="{95251A86-D39D-4CCF-BABF-2A1A9C6F0B12}"/>
              </a:ext>
            </a:extLst>
          </p:cNvPr>
          <p:cNvSpPr/>
          <p:nvPr/>
        </p:nvSpPr>
        <p:spPr>
          <a:xfrm>
            <a:off x="2628739" y="1127743"/>
            <a:ext cx="212953" cy="716217"/>
          </a:xfrm>
          <a:prstGeom prst="righ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ru-RU"/>
          </a:p>
        </p:txBody>
      </p:sp>
      <p:sp>
        <p:nvSpPr>
          <p:cNvPr id="6" name="Прямоугольник 5">
            <a:extLst>
              <a:ext uri="{FF2B5EF4-FFF2-40B4-BE49-F238E27FC236}">
                <a16:creationId xmlns:a16="http://schemas.microsoft.com/office/drawing/2014/main" id="{C2559971-08A0-4D71-9F76-175FB4793081}"/>
              </a:ext>
            </a:extLst>
          </p:cNvPr>
          <p:cNvSpPr/>
          <p:nvPr/>
        </p:nvSpPr>
        <p:spPr>
          <a:xfrm>
            <a:off x="2752009" y="1331962"/>
            <a:ext cx="686406" cy="307777"/>
          </a:xfrm>
          <a:prstGeom prst="rect">
            <a:avLst/>
          </a:prstGeom>
        </p:spPr>
        <p:txBody>
          <a:bodyPr wrap="none">
            <a:spAutoFit/>
          </a:bodyPr>
          <a:lstStyle/>
          <a:p>
            <a:r>
              <a:rPr lang="ru-RU" sz="1400" b="1" dirty="0">
                <a:solidFill>
                  <a:srgbClr val="0070C0"/>
                </a:solidFill>
                <a:latin typeface="Arial" panose="020B0604020202020204" pitchFamily="34" charset="0"/>
              </a:rPr>
              <a:t>30 уч.</a:t>
            </a:r>
            <a:endParaRPr lang="ru-RU" sz="1400" dirty="0">
              <a:solidFill>
                <a:srgbClr val="0070C0"/>
              </a:solidFill>
            </a:endParaRPr>
          </a:p>
        </p:txBody>
      </p:sp>
    </p:spTree>
    <p:extLst>
      <p:ext uri="{BB962C8B-B14F-4D97-AF65-F5344CB8AC3E}">
        <p14:creationId xmlns:p14="http://schemas.microsoft.com/office/powerpoint/2010/main" val="3360918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248BAADE-0251-45C7-BBB8-BCD9A7502D83}"/>
              </a:ext>
            </a:extLst>
          </p:cNvPr>
          <p:cNvSpPr/>
          <p:nvPr/>
        </p:nvSpPr>
        <p:spPr>
          <a:xfrm>
            <a:off x="141288" y="468263"/>
            <a:ext cx="4184650" cy="830997"/>
          </a:xfrm>
          <a:prstGeom prst="rect">
            <a:avLst/>
          </a:prstGeom>
        </p:spPr>
        <p:txBody>
          <a:bodyPr wrap="square">
            <a:spAutoFit/>
          </a:bodyPr>
          <a:lstStyle/>
          <a:p>
            <a:pPr algn="just"/>
            <a:r>
              <a:rPr lang="ru-RU" sz="1200" b="1" dirty="0">
                <a:solidFill>
                  <a:srgbClr val="0070C0"/>
                </a:solidFill>
                <a:latin typeface="Arial" panose="020B0604020202020204" pitchFamily="34" charset="0"/>
              </a:rPr>
              <a:t>205. </a:t>
            </a:r>
            <a:r>
              <a:rPr lang="ru-RU" sz="1200" b="1" dirty="0" err="1">
                <a:solidFill>
                  <a:srgbClr val="211D1E"/>
                </a:solidFill>
                <a:latin typeface="Arial" panose="020B0604020202020204" pitchFamily="34" charset="0"/>
              </a:rPr>
              <a:t>Хадича</a:t>
            </a:r>
            <a:r>
              <a:rPr lang="ru-RU" sz="1200" b="1" dirty="0">
                <a:solidFill>
                  <a:srgbClr val="211D1E"/>
                </a:solidFill>
                <a:latin typeface="Arial" panose="020B0604020202020204" pitchFamily="34" charset="0"/>
              </a:rPr>
              <a:t> задумала дробь, значение которой больше 5 и меньше 6. Знаменатель этой дроби равен 8, а числитель меньше 42. Какое число было задумано? </a:t>
            </a:r>
          </a:p>
        </p:txBody>
      </p:sp>
      <p:pic>
        <p:nvPicPr>
          <p:cNvPr id="5122" name="Picture 2" descr="Империя Поздравлений - - | Детские картинки, Детский рисунок, Детский сад  портфолио">
            <a:extLst>
              <a:ext uri="{FF2B5EF4-FFF2-40B4-BE49-F238E27FC236}">
                <a16:creationId xmlns:a16="http://schemas.microsoft.com/office/drawing/2014/main" id="{2F6DBA4A-0A9E-4F52-B2CE-85E7CF46CED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999" t="8730" r="18000" b="5555"/>
          <a:stretch/>
        </p:blipFill>
        <p:spPr bwMode="auto">
          <a:xfrm>
            <a:off x="4272455" y="593725"/>
            <a:ext cx="1371601" cy="2057400"/>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23A3E3BC-19A4-444B-8FD8-C405BF875B2D}"/>
                  </a:ext>
                </a:extLst>
              </p:cNvPr>
              <p:cNvSpPr/>
              <p:nvPr/>
            </p:nvSpPr>
            <p:spPr>
              <a:xfrm>
                <a:off x="369887" y="1165225"/>
                <a:ext cx="3956051" cy="2100383"/>
              </a:xfrm>
              <a:prstGeom prst="rect">
                <a:avLst/>
              </a:prstGeom>
            </p:spPr>
            <p:txBody>
              <a:bodyPr wrap="square">
                <a:spAutoFit/>
              </a:bodyPr>
              <a:lstStyle/>
              <a:p>
                <a14:m>
                  <m:oMath xmlns:m="http://schemas.openxmlformats.org/officeDocument/2006/math">
                    <m:r>
                      <a:rPr lang="ru-RU" sz="2000" b="1" i="1" smtClean="0">
                        <a:solidFill>
                          <a:srgbClr val="0070C0"/>
                        </a:solidFill>
                        <a:latin typeface="Cambria Math" panose="02040503050406030204" pitchFamily="18" charset="0"/>
                      </a:rPr>
                      <m:t>𝟓</m:t>
                    </m:r>
                    <m:r>
                      <a:rPr lang="ru-RU" sz="2000" b="1" i="1" smtClean="0">
                        <a:solidFill>
                          <a:srgbClr val="0070C0"/>
                        </a:solidFill>
                        <a:latin typeface="Cambria Math" panose="02040503050406030204" pitchFamily="18" charset="0"/>
                      </a:rPr>
                      <m:t>&lt;</m:t>
                    </m:r>
                    <m:f>
                      <m:fPr>
                        <m:ctrlPr>
                          <a:rPr lang="ru-RU" sz="2000" b="1" i="1" smtClean="0">
                            <a:solidFill>
                              <a:srgbClr val="0070C0"/>
                            </a:solidFill>
                            <a:latin typeface="Cambria Math" panose="02040503050406030204" pitchFamily="18" charset="0"/>
                          </a:rPr>
                        </m:ctrlPr>
                      </m:fPr>
                      <m:num>
                        <m:r>
                          <a:rPr lang="ru-RU" sz="2000" b="1" i="1" smtClean="0">
                            <a:solidFill>
                              <a:srgbClr val="C00000"/>
                            </a:solidFill>
                            <a:latin typeface="Cambria Math" panose="02040503050406030204" pitchFamily="18" charset="0"/>
                          </a:rPr>
                          <m:t>а</m:t>
                        </m:r>
                      </m:num>
                      <m:den>
                        <m:r>
                          <a:rPr lang="ru-RU" sz="2000" b="1" i="1" smtClean="0">
                            <a:solidFill>
                              <a:srgbClr val="0070C0"/>
                            </a:solidFill>
                            <a:latin typeface="Cambria Math" panose="02040503050406030204" pitchFamily="18" charset="0"/>
                          </a:rPr>
                          <m:t>𝟖</m:t>
                        </m:r>
                      </m:den>
                    </m:f>
                    <m:r>
                      <a:rPr lang="ru-RU" sz="2000" b="1" i="1" smtClean="0">
                        <a:solidFill>
                          <a:srgbClr val="0070C0"/>
                        </a:solidFill>
                        <a:latin typeface="Cambria Math" panose="02040503050406030204" pitchFamily="18" charset="0"/>
                      </a:rPr>
                      <m:t>&lt;</m:t>
                    </m:r>
                  </m:oMath>
                </a14:m>
                <a:r>
                  <a:rPr lang="ru-RU" b="1" dirty="0">
                    <a:solidFill>
                      <a:srgbClr val="211D1E"/>
                    </a:solidFill>
                    <a:latin typeface="Arial" panose="020B0604020202020204" pitchFamily="34" charset="0"/>
                  </a:rPr>
                  <a:t> </a:t>
                </a:r>
                <a:r>
                  <a:rPr lang="ru-RU" b="1" dirty="0">
                    <a:solidFill>
                      <a:srgbClr val="0070C0"/>
                    </a:solidFill>
                    <a:latin typeface="Arial" panose="020B0604020202020204" pitchFamily="34" charset="0"/>
                  </a:rPr>
                  <a:t>6</a:t>
                </a:r>
                <a:r>
                  <a:rPr lang="ru-RU" b="1" dirty="0">
                    <a:solidFill>
                      <a:srgbClr val="211D1E"/>
                    </a:solidFill>
                    <a:latin typeface="Arial" panose="020B0604020202020204" pitchFamily="34" charset="0"/>
                  </a:rPr>
                  <a:t>,      </a:t>
                </a:r>
                <a:r>
                  <a:rPr lang="ru-RU" b="1" dirty="0">
                    <a:solidFill>
                      <a:srgbClr val="C00000"/>
                    </a:solidFill>
                    <a:latin typeface="Arial" panose="020B0604020202020204" pitchFamily="34" charset="0"/>
                  </a:rPr>
                  <a:t>а</a:t>
                </a:r>
                <a:r>
                  <a:rPr lang="ru-RU" b="1" dirty="0">
                    <a:solidFill>
                      <a:srgbClr val="C00000"/>
                    </a:solidFill>
                  </a:rPr>
                  <a:t> </a:t>
                </a:r>
                <a14:m>
                  <m:oMath xmlns:m="http://schemas.openxmlformats.org/officeDocument/2006/math">
                    <m:r>
                      <a:rPr lang="ru-RU" b="1" i="1">
                        <a:solidFill>
                          <a:srgbClr val="C00000"/>
                        </a:solidFill>
                        <a:latin typeface="Cambria Math" panose="02040503050406030204" pitchFamily="18" charset="0"/>
                      </a:rPr>
                      <m:t>&lt;</m:t>
                    </m:r>
                  </m:oMath>
                </a14:m>
                <a:r>
                  <a:rPr lang="ru-RU" b="1" dirty="0">
                    <a:solidFill>
                      <a:srgbClr val="C00000"/>
                    </a:solidFill>
                    <a:latin typeface="Arial" panose="020B0604020202020204" pitchFamily="34" charset="0"/>
                  </a:rPr>
                  <a:t> 42</a:t>
                </a:r>
              </a:p>
              <a:p>
                <a:r>
                  <a:rPr lang="ru-RU" b="1" dirty="0">
                    <a:solidFill>
                      <a:srgbClr val="0070C0"/>
                    </a:solidFill>
                    <a:latin typeface="Arial" panose="020B0604020202020204" pitchFamily="34" charset="0"/>
                  </a:rPr>
                  <a:t>Если</a:t>
                </a:r>
                <a:r>
                  <a:rPr lang="ru-RU" b="1" dirty="0">
                    <a:solidFill>
                      <a:srgbClr val="C00000"/>
                    </a:solidFill>
                    <a:latin typeface="Arial" panose="020B0604020202020204" pitchFamily="34" charset="0"/>
                  </a:rPr>
                  <a:t> а = 40, </a:t>
                </a:r>
                <a:r>
                  <a:rPr lang="ru-RU" b="1" dirty="0">
                    <a:solidFill>
                      <a:srgbClr val="0070C0"/>
                    </a:solidFill>
                    <a:latin typeface="Arial" panose="020B0604020202020204" pitchFamily="34" charset="0"/>
                  </a:rPr>
                  <a:t>то</a:t>
                </a:r>
                <a:r>
                  <a:rPr lang="ru-RU" b="1" dirty="0">
                    <a:solidFill>
                      <a:srgbClr val="0070C0"/>
                    </a:solidFill>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smtClean="0">
                            <a:solidFill>
                              <a:srgbClr val="C00000"/>
                            </a:solidFill>
                            <a:latin typeface="Cambria Math" panose="02040503050406030204" pitchFamily="18" charset="0"/>
                          </a:rPr>
                          <m:t>𝟒𝟎</m:t>
                        </m:r>
                      </m:num>
                      <m:den>
                        <m:r>
                          <a:rPr lang="ru-RU" b="1" i="1">
                            <a:solidFill>
                              <a:srgbClr val="0070C0"/>
                            </a:solidFill>
                            <a:latin typeface="Cambria Math" panose="02040503050406030204" pitchFamily="18" charset="0"/>
                          </a:rPr>
                          <m:t>𝟖</m:t>
                        </m:r>
                      </m:den>
                    </m:f>
                  </m:oMath>
                </a14:m>
                <a:r>
                  <a:rPr lang="ru-RU" b="1" dirty="0">
                    <a:solidFill>
                      <a:srgbClr val="C00000"/>
                    </a:solidFill>
                    <a:latin typeface="Arial" panose="020B0604020202020204" pitchFamily="34" charset="0"/>
                  </a:rPr>
                  <a:t> = 5</a:t>
                </a:r>
              </a:p>
              <a:p>
                <a:r>
                  <a:rPr lang="ru-RU" b="1" dirty="0">
                    <a:solidFill>
                      <a:srgbClr val="0070C0"/>
                    </a:solidFill>
                    <a:latin typeface="Arial" panose="020B0604020202020204" pitchFamily="34" charset="0"/>
                  </a:rPr>
                  <a:t>Возьмём</a:t>
                </a:r>
                <a:r>
                  <a:rPr lang="ru-RU" b="1" dirty="0">
                    <a:solidFill>
                      <a:srgbClr val="C00000"/>
                    </a:solidFill>
                    <a:latin typeface="Arial" panose="020B0604020202020204" pitchFamily="34" charset="0"/>
                  </a:rPr>
                  <a:t> а = 41, </a:t>
                </a:r>
                <a:r>
                  <a:rPr lang="ru-RU" b="1" dirty="0">
                    <a:solidFill>
                      <a:srgbClr val="0070C0"/>
                    </a:solidFill>
                    <a:latin typeface="Arial" panose="020B0604020202020204" pitchFamily="34" charset="0"/>
                  </a:rPr>
                  <a:t>то</a:t>
                </a:r>
                <a:r>
                  <a:rPr lang="ru-RU" b="1" dirty="0">
                    <a:solidFill>
                      <a:srgbClr val="C00000"/>
                    </a:solidFill>
                    <a:latin typeface="Arial" panose="020B0604020202020204" pitchFamily="34" charset="0"/>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C00000"/>
                            </a:solidFill>
                            <a:latin typeface="Cambria Math" panose="02040503050406030204" pitchFamily="18" charset="0"/>
                          </a:rPr>
                          <m:t>𝟒</m:t>
                        </m:r>
                        <m:r>
                          <a:rPr lang="ru-RU" b="1" i="1" smtClean="0">
                            <a:solidFill>
                              <a:srgbClr val="C00000"/>
                            </a:solidFill>
                            <a:latin typeface="Cambria Math" panose="02040503050406030204" pitchFamily="18" charset="0"/>
                          </a:rPr>
                          <m:t>𝟏</m:t>
                        </m:r>
                      </m:num>
                      <m:den>
                        <m:r>
                          <a:rPr lang="ru-RU" b="1" i="1">
                            <a:solidFill>
                              <a:srgbClr val="0070C0"/>
                            </a:solidFill>
                            <a:latin typeface="Cambria Math" panose="02040503050406030204" pitchFamily="18" charset="0"/>
                          </a:rPr>
                          <m:t>𝟖</m:t>
                        </m:r>
                      </m:den>
                    </m:f>
                  </m:oMath>
                </a14:m>
                <a:r>
                  <a:rPr lang="ru-RU" b="1" dirty="0">
                    <a:solidFill>
                      <a:srgbClr val="C00000"/>
                    </a:solidFill>
                    <a:latin typeface="Arial" panose="020B0604020202020204" pitchFamily="34" charset="0"/>
                  </a:rPr>
                  <a:t> = 5 </a:t>
                </a:r>
                <a14:m>
                  <m:oMath xmlns:m="http://schemas.openxmlformats.org/officeDocument/2006/math">
                    <m:f>
                      <m:fPr>
                        <m:ctrlPr>
                          <a:rPr lang="ru-RU" b="1" i="1">
                            <a:solidFill>
                              <a:srgbClr val="0070C0"/>
                            </a:solidFill>
                            <a:latin typeface="Cambria Math" panose="02040503050406030204" pitchFamily="18" charset="0"/>
                          </a:rPr>
                        </m:ctrlPr>
                      </m:fPr>
                      <m:num>
                        <m:r>
                          <a:rPr lang="ru-RU" b="1" i="1" smtClean="0">
                            <a:solidFill>
                              <a:srgbClr val="0070C0"/>
                            </a:solidFill>
                            <a:latin typeface="Cambria Math" panose="02040503050406030204" pitchFamily="18" charset="0"/>
                          </a:rPr>
                          <m:t>𝟏</m:t>
                        </m:r>
                      </m:num>
                      <m:den>
                        <m:r>
                          <a:rPr lang="ru-RU" b="1" i="1">
                            <a:solidFill>
                              <a:srgbClr val="0070C0"/>
                            </a:solidFill>
                            <a:latin typeface="Cambria Math" panose="02040503050406030204" pitchFamily="18" charset="0"/>
                          </a:rPr>
                          <m:t>𝟖</m:t>
                        </m:r>
                      </m:den>
                    </m:f>
                  </m:oMath>
                </a14:m>
                <a:r>
                  <a:rPr lang="ru-RU" b="1" dirty="0">
                    <a:solidFill>
                      <a:srgbClr val="C00000"/>
                    </a:solidFill>
                    <a:latin typeface="Arial" panose="020B0604020202020204" pitchFamily="34" charset="0"/>
                  </a:rPr>
                  <a:t> </a:t>
                </a:r>
              </a:p>
              <a:p>
                <a14:m>
                  <m:oMath xmlns:m="http://schemas.openxmlformats.org/officeDocument/2006/math">
                    <m:r>
                      <a:rPr lang="ru-RU" b="1" i="1">
                        <a:solidFill>
                          <a:srgbClr val="0070C0"/>
                        </a:solidFill>
                        <a:latin typeface="Cambria Math" panose="02040503050406030204" pitchFamily="18" charset="0"/>
                      </a:rPr>
                      <m:t>𝟓</m:t>
                    </m:r>
                    <m:r>
                      <a:rPr lang="ru-RU" b="1" i="1">
                        <a:solidFill>
                          <a:srgbClr val="0070C0"/>
                        </a:solidFill>
                        <a:latin typeface="Cambria Math" panose="02040503050406030204" pitchFamily="18" charset="0"/>
                      </a:rPr>
                      <m:t>&lt;</m:t>
                    </m:r>
                    <m:f>
                      <m:fPr>
                        <m:ctrlPr>
                          <a:rPr lang="ru-RU" b="1" i="1">
                            <a:solidFill>
                              <a:srgbClr val="0070C0"/>
                            </a:solidFill>
                            <a:latin typeface="Cambria Math" panose="02040503050406030204" pitchFamily="18" charset="0"/>
                          </a:rPr>
                        </m:ctrlPr>
                      </m:fPr>
                      <m:num>
                        <m:r>
                          <a:rPr lang="ru-RU" b="1" i="1">
                            <a:solidFill>
                              <a:srgbClr val="C00000"/>
                            </a:solidFill>
                            <a:latin typeface="Cambria Math" panose="02040503050406030204" pitchFamily="18" charset="0"/>
                          </a:rPr>
                          <m:t>𝟒𝟏</m:t>
                        </m:r>
                      </m:num>
                      <m:den>
                        <m:r>
                          <a:rPr lang="ru-RU" b="1" i="1">
                            <a:solidFill>
                              <a:srgbClr val="0070C0"/>
                            </a:solidFill>
                            <a:latin typeface="Cambria Math" panose="02040503050406030204" pitchFamily="18" charset="0"/>
                          </a:rPr>
                          <m:t>𝟖</m:t>
                        </m:r>
                      </m:den>
                    </m:f>
                    <m:r>
                      <a:rPr lang="ru-RU" b="1" i="1">
                        <a:solidFill>
                          <a:srgbClr val="0070C0"/>
                        </a:solidFill>
                        <a:latin typeface="Cambria Math" panose="02040503050406030204" pitchFamily="18" charset="0"/>
                      </a:rPr>
                      <m:t>&lt;</m:t>
                    </m:r>
                  </m:oMath>
                </a14:m>
                <a:r>
                  <a:rPr lang="ru-RU" b="1" dirty="0">
                    <a:solidFill>
                      <a:srgbClr val="211D1E"/>
                    </a:solidFill>
                    <a:latin typeface="Arial" panose="020B0604020202020204" pitchFamily="34" charset="0"/>
                  </a:rPr>
                  <a:t> </a:t>
                </a:r>
                <a:r>
                  <a:rPr lang="ru-RU" b="1" dirty="0">
                    <a:solidFill>
                      <a:srgbClr val="0070C0"/>
                    </a:solidFill>
                    <a:latin typeface="Arial" panose="020B0604020202020204" pitchFamily="34" charset="0"/>
                  </a:rPr>
                  <a:t>6</a:t>
                </a:r>
                <a14:m>
                  <m:oMath xmlns:m="http://schemas.openxmlformats.org/officeDocument/2006/math">
                    <m:r>
                      <a:rPr lang="ru-RU" b="1" dirty="0">
                        <a:solidFill>
                          <a:srgbClr val="0070C0"/>
                        </a:solidFill>
                        <a:latin typeface="Cambria Math" panose="02040503050406030204" pitchFamily="18" charset="0"/>
                      </a:rPr>
                      <m:t>,</m:t>
                    </m:r>
                    <m:r>
                      <a:rPr lang="ru-RU" b="1" i="0" smtClean="0">
                        <a:solidFill>
                          <a:srgbClr val="0070C0"/>
                        </a:solidFill>
                        <a:latin typeface="Cambria Math" panose="02040503050406030204" pitchFamily="18" charset="0"/>
                      </a:rPr>
                      <m:t>      </m:t>
                    </m:r>
                    <m:r>
                      <a:rPr lang="ru-RU" b="1" i="1">
                        <a:solidFill>
                          <a:srgbClr val="0070C0"/>
                        </a:solidFill>
                        <a:latin typeface="Cambria Math" panose="02040503050406030204" pitchFamily="18" charset="0"/>
                      </a:rPr>
                      <m:t>𝟓</m:t>
                    </m:r>
                    <m:r>
                      <a:rPr lang="ru-RU" b="1" i="1">
                        <a:solidFill>
                          <a:srgbClr val="0070C0"/>
                        </a:solidFill>
                        <a:latin typeface="Cambria Math" panose="02040503050406030204" pitchFamily="18" charset="0"/>
                      </a:rPr>
                      <m:t>&lt;</m:t>
                    </m:r>
                    <m:r>
                      <m:rPr>
                        <m:nor/>
                      </m:rPr>
                      <a:rPr lang="ru-RU" b="1" dirty="0">
                        <a:solidFill>
                          <a:srgbClr val="C00000"/>
                        </a:solidFill>
                        <a:latin typeface="Arial" panose="020B0604020202020204" pitchFamily="34" charset="0"/>
                      </a:rPr>
                      <m:t>5 </m:t>
                    </m:r>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𝟏</m:t>
                        </m:r>
                      </m:num>
                      <m:den>
                        <m:r>
                          <a:rPr lang="ru-RU" b="1" i="1">
                            <a:solidFill>
                              <a:srgbClr val="0070C0"/>
                            </a:solidFill>
                            <a:latin typeface="Cambria Math" panose="02040503050406030204" pitchFamily="18" charset="0"/>
                          </a:rPr>
                          <m:t>𝟖</m:t>
                        </m:r>
                      </m:den>
                    </m:f>
                    <m:r>
                      <a:rPr lang="ru-RU" b="1" i="1">
                        <a:solidFill>
                          <a:srgbClr val="0070C0"/>
                        </a:solidFill>
                        <a:latin typeface="Cambria Math" panose="02040503050406030204" pitchFamily="18" charset="0"/>
                      </a:rPr>
                      <m:t>&lt;</m:t>
                    </m:r>
                  </m:oMath>
                </a14:m>
                <a:r>
                  <a:rPr lang="ru-RU" b="1" dirty="0">
                    <a:solidFill>
                      <a:srgbClr val="211D1E"/>
                    </a:solidFill>
                    <a:latin typeface="Arial" panose="020B0604020202020204" pitchFamily="34" charset="0"/>
                  </a:rPr>
                  <a:t> </a:t>
                </a:r>
                <a:r>
                  <a:rPr lang="ru-RU" b="1" dirty="0">
                    <a:solidFill>
                      <a:srgbClr val="0070C0"/>
                    </a:solidFill>
                    <a:latin typeface="Arial" panose="020B0604020202020204" pitchFamily="34" charset="0"/>
                  </a:rPr>
                  <a:t>6</a:t>
                </a:r>
              </a:p>
              <a:p>
                <a:r>
                  <a:rPr lang="ru-RU" b="1" dirty="0">
                    <a:solidFill>
                      <a:srgbClr val="0070C0"/>
                    </a:solidFill>
                    <a:latin typeface="Arial" panose="020B0604020202020204" pitchFamily="34" charset="0"/>
                  </a:rPr>
                  <a:t>Ответ: </a:t>
                </a:r>
                <a:r>
                  <a:rPr lang="ru-RU" b="1" dirty="0" err="1">
                    <a:solidFill>
                      <a:srgbClr val="0070C0"/>
                    </a:solidFill>
                    <a:latin typeface="Arial" panose="020B0604020202020204" pitchFamily="34" charset="0"/>
                  </a:rPr>
                  <a:t>Хадича</a:t>
                </a:r>
                <a:r>
                  <a:rPr lang="ru-RU" b="1" dirty="0">
                    <a:solidFill>
                      <a:srgbClr val="0070C0"/>
                    </a:solidFill>
                    <a:latin typeface="Arial" panose="020B0604020202020204" pitchFamily="34" charset="0"/>
                  </a:rPr>
                  <a:t> задумала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C00000"/>
                            </a:solidFill>
                            <a:latin typeface="Cambria Math" panose="02040503050406030204" pitchFamily="18" charset="0"/>
                          </a:rPr>
                          <m:t>𝟒𝟏</m:t>
                        </m:r>
                      </m:num>
                      <m:den>
                        <m:r>
                          <a:rPr lang="ru-RU" b="1" i="1">
                            <a:solidFill>
                              <a:srgbClr val="0070C0"/>
                            </a:solidFill>
                            <a:latin typeface="Cambria Math" panose="02040503050406030204" pitchFamily="18" charset="0"/>
                          </a:rPr>
                          <m:t>𝟖</m:t>
                        </m:r>
                      </m:den>
                    </m:f>
                  </m:oMath>
                </a14:m>
                <a:r>
                  <a:rPr lang="ru-RU" dirty="0"/>
                  <a:t> =</a:t>
                </a:r>
                <a:r>
                  <a:rPr lang="ru-RU" b="1" dirty="0">
                    <a:solidFill>
                      <a:srgbClr val="C00000"/>
                    </a:solidFill>
                  </a:rPr>
                  <a:t> </a:t>
                </a:r>
                <a14:m>
                  <m:oMath xmlns:m="http://schemas.openxmlformats.org/officeDocument/2006/math">
                    <m:r>
                      <m:rPr>
                        <m:nor/>
                      </m:rPr>
                      <a:rPr lang="ru-RU" b="1" dirty="0">
                        <a:solidFill>
                          <a:srgbClr val="C00000"/>
                        </a:solidFill>
                        <a:latin typeface="Arial" panose="020B0604020202020204" pitchFamily="34" charset="0"/>
                      </a:rPr>
                      <m:t>5 </m:t>
                    </m:r>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𝟏</m:t>
                        </m:r>
                      </m:num>
                      <m:den>
                        <m:r>
                          <a:rPr lang="ru-RU" b="1" i="1">
                            <a:solidFill>
                              <a:srgbClr val="0070C0"/>
                            </a:solidFill>
                            <a:latin typeface="Cambria Math" panose="02040503050406030204" pitchFamily="18" charset="0"/>
                          </a:rPr>
                          <m:t>𝟖</m:t>
                        </m:r>
                      </m:den>
                    </m:f>
                  </m:oMath>
                </a14:m>
                <a:endParaRPr lang="ru-RU" dirty="0"/>
              </a:p>
            </p:txBody>
          </p:sp>
        </mc:Choice>
        <mc:Fallback xmlns="">
          <p:sp>
            <p:nvSpPr>
              <p:cNvPr id="4" name="Прямоугольник 3">
                <a:extLst>
                  <a:ext uri="{FF2B5EF4-FFF2-40B4-BE49-F238E27FC236}">
                    <a16:creationId xmlns:a16="http://schemas.microsoft.com/office/drawing/2014/main" id="{23A3E3BC-19A4-444B-8FD8-C405BF875B2D}"/>
                  </a:ext>
                </a:extLst>
              </p:cNvPr>
              <p:cNvSpPr>
                <a:spLocks noRot="1" noChangeAspect="1" noMove="1" noResize="1" noEditPoints="1" noAdjustHandles="1" noChangeArrowheads="1" noChangeShapeType="1" noTextEdit="1"/>
              </p:cNvSpPr>
              <p:nvPr/>
            </p:nvSpPr>
            <p:spPr>
              <a:xfrm>
                <a:off x="369887" y="1165225"/>
                <a:ext cx="3956051" cy="2100383"/>
              </a:xfrm>
              <a:prstGeom prst="rect">
                <a:avLst/>
              </a:prstGeom>
              <a:blipFill>
                <a:blip r:embed="rId4"/>
                <a:stretch>
                  <a:fillRect l="-1387" b="-580"/>
                </a:stretch>
              </a:blipFill>
            </p:spPr>
            <p:txBody>
              <a:bodyPr/>
              <a:lstStyle/>
              <a:p>
                <a:r>
                  <a:rPr lang="ru-RU">
                    <a:noFill/>
                  </a:rPr>
                  <a:t> </a:t>
                </a:r>
              </a:p>
            </p:txBody>
          </p:sp>
        </mc:Fallback>
      </mc:AlternateContent>
    </p:spTree>
    <p:extLst>
      <p:ext uri="{BB962C8B-B14F-4D97-AF65-F5344CB8AC3E}">
        <p14:creationId xmlns:p14="http://schemas.microsoft.com/office/powerpoint/2010/main" val="798651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B092DCFC-718E-4987-88A0-F0102B53DF8F}"/>
                  </a:ext>
                </a:extLst>
              </p:cNvPr>
              <p:cNvSpPr/>
              <p:nvPr/>
            </p:nvSpPr>
            <p:spPr>
              <a:xfrm>
                <a:off x="64292" y="358645"/>
                <a:ext cx="5638800" cy="618952"/>
              </a:xfrm>
              <a:prstGeom prst="rect">
                <a:avLst/>
              </a:prstGeom>
            </p:spPr>
            <p:txBody>
              <a:bodyPr wrap="square">
                <a:spAutoFit/>
              </a:bodyPr>
              <a:lstStyle/>
              <a:p>
                <a:pPr algn="just"/>
                <a:r>
                  <a:rPr lang="ru-RU" sz="1400" b="1" dirty="0">
                    <a:solidFill>
                      <a:srgbClr val="0070C0"/>
                    </a:solidFill>
                    <a:latin typeface="Arial" panose="020B0604020202020204" pitchFamily="34" charset="0"/>
                  </a:rPr>
                  <a:t>206. </a:t>
                </a:r>
                <a:r>
                  <a:rPr lang="ru-RU" sz="1400" b="1" dirty="0">
                    <a:solidFill>
                      <a:srgbClr val="211D1E"/>
                    </a:solidFill>
                    <a:latin typeface="Arial" panose="020B0604020202020204" pitchFamily="34" charset="0"/>
                  </a:rPr>
                  <a:t>Площадь спальни равна 18 м</a:t>
                </a:r>
                <a:r>
                  <a:rPr lang="ru-RU" sz="1400" b="1" baseline="60000" dirty="0">
                    <a:solidFill>
                      <a:srgbClr val="211D1E"/>
                    </a:solidFill>
                    <a:latin typeface="Arial" panose="020B0604020202020204" pitchFamily="34" charset="0"/>
                  </a:rPr>
                  <a:t>2</a:t>
                </a:r>
                <a:r>
                  <a:rPr lang="ru-RU" sz="1400" b="1" dirty="0">
                    <a:solidFill>
                      <a:srgbClr val="211D1E"/>
                    </a:solidFill>
                    <a:latin typeface="Arial" panose="020B0604020202020204" pitchFamily="34" charset="0"/>
                  </a:rPr>
                  <a:t>, что составляет</a:t>
                </a:r>
                <a:r>
                  <a:rPr lang="ru-RU" sz="1400" b="1" dirty="0">
                    <a:solidFill>
                      <a:srgbClr val="0070C0"/>
                    </a:solidFill>
                  </a:rPr>
                  <a:t>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a:solidFill>
                              <a:srgbClr val="0070C0"/>
                            </a:solidFill>
                            <a:latin typeface="Cambria Math" panose="02040503050406030204" pitchFamily="18" charset="0"/>
                          </a:rPr>
                          <m:t>𝟏</m:t>
                        </m:r>
                      </m:num>
                      <m:den>
                        <m:r>
                          <a:rPr lang="ru-RU" sz="1400" b="1" i="1" smtClean="0">
                            <a:solidFill>
                              <a:srgbClr val="0070C0"/>
                            </a:solidFill>
                            <a:latin typeface="Cambria Math" panose="02040503050406030204" pitchFamily="18" charset="0"/>
                          </a:rPr>
                          <m:t>𝟗</m:t>
                        </m:r>
                      </m:den>
                    </m:f>
                  </m:oMath>
                </a14:m>
                <a:r>
                  <a:rPr lang="ru-RU" sz="1400" b="1" dirty="0">
                    <a:solidFill>
                      <a:srgbClr val="211D1E"/>
                    </a:solidFill>
                    <a:latin typeface="Arial" panose="020B0604020202020204" pitchFamily="34" charset="0"/>
                  </a:rPr>
                  <a:t> часть всей квартиры. Найдите площадь квартиры. </a:t>
                </a:r>
                <a:endParaRPr lang="ru-RU" sz="1400" b="1" dirty="0"/>
              </a:p>
            </p:txBody>
          </p:sp>
        </mc:Choice>
        <mc:Fallback xmlns="">
          <p:sp>
            <p:nvSpPr>
              <p:cNvPr id="2" name="Прямоугольник 1">
                <a:extLst>
                  <a:ext uri="{FF2B5EF4-FFF2-40B4-BE49-F238E27FC236}">
                    <a16:creationId xmlns:a16="http://schemas.microsoft.com/office/drawing/2014/main" id="{B092DCFC-718E-4987-88A0-F0102B53DF8F}"/>
                  </a:ext>
                </a:extLst>
              </p:cNvPr>
              <p:cNvSpPr>
                <a:spLocks noRot="1" noChangeAspect="1" noMove="1" noResize="1" noEditPoints="1" noAdjustHandles="1" noChangeArrowheads="1" noChangeShapeType="1" noTextEdit="1"/>
              </p:cNvSpPr>
              <p:nvPr/>
            </p:nvSpPr>
            <p:spPr>
              <a:xfrm>
                <a:off x="64292" y="358645"/>
                <a:ext cx="5638800" cy="618952"/>
              </a:xfrm>
              <a:prstGeom prst="rect">
                <a:avLst/>
              </a:prstGeom>
              <a:blipFill>
                <a:blip r:embed="rId3"/>
                <a:stretch>
                  <a:fillRect l="-324" r="-324" b="-9901"/>
                </a:stretch>
              </a:blipFill>
            </p:spPr>
            <p:txBody>
              <a:bodyPr/>
              <a:lstStyle/>
              <a:p>
                <a:r>
                  <a:rPr lang="ru-RU">
                    <a:noFill/>
                  </a:rPr>
                  <a:t> </a:t>
                </a:r>
              </a:p>
            </p:txBody>
          </p:sp>
        </mc:Fallback>
      </mc:AlternateContent>
      <p:pic>
        <p:nvPicPr>
          <p:cNvPr id="4098" name="Picture 2" descr="Уроки рисования">
            <a:extLst>
              <a:ext uri="{FF2B5EF4-FFF2-40B4-BE49-F238E27FC236}">
                <a16:creationId xmlns:a16="http://schemas.microsoft.com/office/drawing/2014/main" id="{97BECD90-AC39-4EEF-92EA-6D2879DE3B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2687" y="977597"/>
            <a:ext cx="1980405" cy="138499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F54700CA-FCFB-49CE-98D7-022B6331EB2F}"/>
                  </a:ext>
                </a:extLst>
              </p:cNvPr>
              <p:cNvSpPr/>
              <p:nvPr/>
            </p:nvSpPr>
            <p:spPr>
              <a:xfrm>
                <a:off x="64292" y="967231"/>
                <a:ext cx="3810795" cy="2062103"/>
              </a:xfrm>
              <a:prstGeom prst="rect">
                <a:avLst/>
              </a:prstGeom>
            </p:spPr>
            <p:txBody>
              <a:bodyPr wrap="square">
                <a:spAutoFit/>
              </a:bodyPr>
              <a:lstStyle/>
              <a:p>
                <a:r>
                  <a:rPr lang="en-US" b="1" dirty="0">
                    <a:solidFill>
                      <a:srgbClr val="0070C0"/>
                    </a:solidFill>
                    <a:latin typeface="Arial" panose="020B0604020202020204" pitchFamily="34" charset="0"/>
                  </a:rPr>
                  <a:t>S</a:t>
                </a:r>
                <a:r>
                  <a:rPr lang="ru-RU" b="1" baseline="-25000" dirty="0" err="1">
                    <a:solidFill>
                      <a:srgbClr val="0070C0"/>
                    </a:solidFill>
                    <a:latin typeface="Arial" panose="020B0604020202020204" pitchFamily="34" charset="0"/>
                  </a:rPr>
                  <a:t>сп</a:t>
                </a:r>
                <a:r>
                  <a:rPr lang="ru-RU" b="1" baseline="-25000" dirty="0">
                    <a:solidFill>
                      <a:srgbClr val="0070C0"/>
                    </a:solidFill>
                    <a:latin typeface="Arial" panose="020B0604020202020204" pitchFamily="34" charset="0"/>
                  </a:rPr>
                  <a:t>.</a:t>
                </a:r>
                <a:r>
                  <a:rPr lang="ru-RU" b="1" dirty="0">
                    <a:solidFill>
                      <a:srgbClr val="0070C0"/>
                    </a:solidFill>
                    <a:latin typeface="Arial" panose="020B0604020202020204" pitchFamily="34" charset="0"/>
                  </a:rPr>
                  <a:t> </a:t>
                </a:r>
                <a:r>
                  <a:rPr lang="en-US" b="1" dirty="0">
                    <a:solidFill>
                      <a:srgbClr val="0070C0"/>
                    </a:solidFill>
                    <a:latin typeface="Arial" panose="020B0604020202020204" pitchFamily="34" charset="0"/>
                  </a:rPr>
                  <a:t>=</a:t>
                </a:r>
                <a:r>
                  <a:rPr lang="ru-RU" b="1" dirty="0">
                    <a:solidFill>
                      <a:srgbClr val="0070C0"/>
                    </a:solidFill>
                    <a:latin typeface="Arial" panose="020B0604020202020204" pitchFamily="34" charset="0"/>
                  </a:rPr>
                  <a:t> 18 м</a:t>
                </a:r>
                <a:r>
                  <a:rPr lang="ru-RU" b="1" baseline="60000" dirty="0">
                    <a:solidFill>
                      <a:srgbClr val="0070C0"/>
                    </a:solidFill>
                    <a:latin typeface="Arial" panose="020B0604020202020204" pitchFamily="34" charset="0"/>
                  </a:rPr>
                  <a:t>2</a:t>
                </a:r>
                <a:r>
                  <a:rPr lang="en-US" b="1" dirty="0">
                    <a:solidFill>
                      <a:srgbClr val="0070C0"/>
                    </a:solidFill>
                    <a:latin typeface="Arial" panose="020B0604020202020204" pitchFamily="34" charset="0"/>
                  </a:rPr>
                  <a:t> – </a:t>
                </a:r>
                <a:r>
                  <a:rPr lang="ru-RU" b="1" dirty="0">
                    <a:solidFill>
                      <a:srgbClr val="0070C0"/>
                    </a:solidFill>
                    <a:latin typeface="Arial" panose="020B0604020202020204" pitchFamily="34" charset="0"/>
                  </a:rPr>
                  <a:t>это </a:t>
                </a:r>
                <a:r>
                  <a:rPr lang="ru-RU" b="1" dirty="0">
                    <a:solidFill>
                      <a:srgbClr val="0070C0"/>
                    </a:solidFill>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𝟏</m:t>
                        </m:r>
                      </m:num>
                      <m:den>
                        <m:r>
                          <a:rPr lang="ru-RU" b="1" i="1">
                            <a:solidFill>
                              <a:srgbClr val="0070C0"/>
                            </a:solidFill>
                            <a:latin typeface="Cambria Math" panose="02040503050406030204" pitchFamily="18" charset="0"/>
                          </a:rPr>
                          <m:t>𝟗</m:t>
                        </m:r>
                      </m:den>
                    </m:f>
                  </m:oMath>
                </a14:m>
                <a:r>
                  <a:rPr lang="ru-RU" b="1" dirty="0">
                    <a:solidFill>
                      <a:srgbClr val="0070C0"/>
                    </a:solidFill>
                    <a:latin typeface="Arial" panose="020B0604020202020204" pitchFamily="34" charset="0"/>
                  </a:rPr>
                  <a:t> от </a:t>
                </a:r>
                <a:r>
                  <a:rPr lang="en-US" b="1" dirty="0">
                    <a:solidFill>
                      <a:srgbClr val="0070C0"/>
                    </a:solidFill>
                    <a:latin typeface="Arial" panose="020B0604020202020204" pitchFamily="34" charset="0"/>
                  </a:rPr>
                  <a:t>S</a:t>
                </a:r>
                <a:r>
                  <a:rPr lang="ru-RU" b="1" baseline="-25000" dirty="0">
                    <a:solidFill>
                      <a:srgbClr val="0070C0"/>
                    </a:solidFill>
                    <a:latin typeface="Arial" panose="020B0604020202020204" pitchFamily="34" charset="0"/>
                  </a:rPr>
                  <a:t>кв.</a:t>
                </a:r>
              </a:p>
              <a:p>
                <a:r>
                  <a:rPr lang="en-US" b="1" dirty="0">
                    <a:solidFill>
                      <a:srgbClr val="0070C0"/>
                    </a:solidFill>
                    <a:latin typeface="Arial" panose="020B0604020202020204" pitchFamily="34" charset="0"/>
                  </a:rPr>
                  <a:t>S</a:t>
                </a:r>
                <a:r>
                  <a:rPr lang="ru-RU" b="1" baseline="-25000" dirty="0">
                    <a:solidFill>
                      <a:srgbClr val="0070C0"/>
                    </a:solidFill>
                    <a:latin typeface="Arial" panose="020B0604020202020204" pitchFamily="34" charset="0"/>
                  </a:rPr>
                  <a:t>кв.</a:t>
                </a:r>
                <a:r>
                  <a:rPr lang="en-US" b="1" dirty="0">
                    <a:solidFill>
                      <a:srgbClr val="0070C0"/>
                    </a:solidFill>
                    <a:latin typeface="Arial" panose="020B0604020202020204" pitchFamily="34" charset="0"/>
                  </a:rPr>
                  <a:t> – </a:t>
                </a:r>
                <a:r>
                  <a:rPr lang="ru-RU" b="1" dirty="0">
                    <a:solidFill>
                      <a:srgbClr val="0070C0"/>
                    </a:solidFill>
                    <a:latin typeface="Arial" panose="020B0604020202020204" pitchFamily="34" charset="0"/>
                  </a:rPr>
                  <a:t>? м</a:t>
                </a:r>
                <a:r>
                  <a:rPr lang="ru-RU" b="1" baseline="60000" dirty="0">
                    <a:solidFill>
                      <a:srgbClr val="0070C0"/>
                    </a:solidFill>
                    <a:latin typeface="Arial" panose="020B0604020202020204" pitchFamily="34" charset="0"/>
                  </a:rPr>
                  <a:t>2</a:t>
                </a:r>
                <a:endParaRPr lang="ru-RU" b="1" baseline="-25000" dirty="0">
                  <a:solidFill>
                    <a:srgbClr val="0070C0"/>
                  </a:solidFill>
                  <a:latin typeface="Arial" panose="020B0604020202020204" pitchFamily="34" charset="0"/>
                </a:endParaRPr>
              </a:p>
              <a:p>
                <a:endParaRPr lang="ru-RU" b="1" baseline="-25000" dirty="0">
                  <a:solidFill>
                    <a:srgbClr val="0070C0"/>
                  </a:solidFill>
                  <a:latin typeface="Arial" panose="020B0604020202020204" pitchFamily="34" charset="0"/>
                </a:endParaRPr>
              </a:p>
              <a:p>
                <a:r>
                  <a:rPr lang="ru-RU" b="1" dirty="0">
                    <a:solidFill>
                      <a:srgbClr val="0070C0"/>
                    </a:solidFill>
                    <a:latin typeface="Arial" panose="020B0604020202020204" pitchFamily="34" charset="0"/>
                  </a:rPr>
                  <a:t>Решение :</a:t>
                </a:r>
              </a:p>
              <a:p>
                <a:r>
                  <a:rPr lang="ru-RU" b="1" dirty="0">
                    <a:solidFill>
                      <a:srgbClr val="0070C0"/>
                    </a:solidFill>
                    <a:latin typeface="Arial" panose="020B0604020202020204" pitchFamily="34" charset="0"/>
                  </a:rPr>
                  <a:t>18 : 1</a:t>
                </a:r>
                <a:r>
                  <a:rPr lang="ru-RU"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b="1" dirty="0">
                    <a:solidFill>
                      <a:srgbClr val="0070C0"/>
                    </a:solidFill>
                    <a:latin typeface="Arial" panose="020B0604020202020204" pitchFamily="34" charset="0"/>
                    <a:cs typeface="Arial" panose="020B0604020202020204" pitchFamily="34" charset="0"/>
                  </a:rPr>
                  <a:t> 9 =</a:t>
                </a:r>
                <a:r>
                  <a:rPr lang="ru-RU" b="1" dirty="0">
                    <a:solidFill>
                      <a:srgbClr val="0070C0"/>
                    </a:solidFill>
                    <a:latin typeface="Arial" panose="020B0604020202020204" pitchFamily="34" charset="0"/>
                  </a:rPr>
                  <a:t> 162 (м</a:t>
                </a:r>
                <a:r>
                  <a:rPr lang="ru-RU" b="1" baseline="60000" dirty="0">
                    <a:solidFill>
                      <a:srgbClr val="0070C0"/>
                    </a:solidFill>
                    <a:latin typeface="Arial" panose="020B0604020202020204" pitchFamily="34" charset="0"/>
                  </a:rPr>
                  <a:t>2</a:t>
                </a:r>
                <a:r>
                  <a:rPr lang="ru-RU" b="1" dirty="0">
                    <a:solidFill>
                      <a:srgbClr val="0070C0"/>
                    </a:solidFill>
                    <a:latin typeface="Arial" panose="020B0604020202020204" pitchFamily="34" charset="0"/>
                  </a:rPr>
                  <a:t>) -</a:t>
                </a:r>
                <a:r>
                  <a:rPr lang="en-US" b="1" dirty="0">
                    <a:solidFill>
                      <a:srgbClr val="0070C0"/>
                    </a:solidFill>
                    <a:latin typeface="Arial" panose="020B0604020202020204" pitchFamily="34" charset="0"/>
                  </a:rPr>
                  <a:t> S</a:t>
                </a:r>
                <a:r>
                  <a:rPr lang="ru-RU" b="1" baseline="-25000" dirty="0">
                    <a:solidFill>
                      <a:srgbClr val="0070C0"/>
                    </a:solidFill>
                    <a:latin typeface="Arial" panose="020B0604020202020204" pitchFamily="34" charset="0"/>
                  </a:rPr>
                  <a:t>кв.</a:t>
                </a:r>
                <a:r>
                  <a:rPr lang="en-US" b="1" dirty="0">
                    <a:solidFill>
                      <a:srgbClr val="0070C0"/>
                    </a:solidFill>
                    <a:latin typeface="Arial" panose="020B0604020202020204" pitchFamily="34" charset="0"/>
                  </a:rPr>
                  <a:t> </a:t>
                </a:r>
                <a:endParaRPr lang="ru-RU" b="1" dirty="0">
                  <a:solidFill>
                    <a:srgbClr val="0070C0"/>
                  </a:solidFill>
                  <a:latin typeface="Arial" panose="020B0604020202020204" pitchFamily="34" charset="0"/>
                </a:endParaRPr>
              </a:p>
              <a:p>
                <a:r>
                  <a:rPr lang="ru-RU" b="1" dirty="0">
                    <a:solidFill>
                      <a:srgbClr val="0070C0"/>
                    </a:solidFill>
                    <a:latin typeface="Arial" panose="020B0604020202020204" pitchFamily="34" charset="0"/>
                  </a:rPr>
                  <a:t>Ответ: 162 м</a:t>
                </a:r>
                <a:r>
                  <a:rPr lang="ru-RU" b="1" baseline="60000" dirty="0">
                    <a:solidFill>
                      <a:srgbClr val="0070C0"/>
                    </a:solidFill>
                    <a:latin typeface="Arial" panose="020B0604020202020204" pitchFamily="34" charset="0"/>
                  </a:rPr>
                  <a:t>2</a:t>
                </a:r>
                <a:r>
                  <a:rPr lang="ru-RU" b="1" dirty="0">
                    <a:solidFill>
                      <a:srgbClr val="0070C0"/>
                    </a:solidFill>
                    <a:latin typeface="Arial" panose="020B0604020202020204" pitchFamily="34" charset="0"/>
                  </a:rPr>
                  <a:t> – площадь всей квартиры</a:t>
                </a:r>
              </a:p>
            </p:txBody>
          </p:sp>
        </mc:Choice>
        <mc:Fallback xmlns="">
          <p:sp>
            <p:nvSpPr>
              <p:cNvPr id="4" name="Прямоугольник 3">
                <a:extLst>
                  <a:ext uri="{FF2B5EF4-FFF2-40B4-BE49-F238E27FC236}">
                    <a16:creationId xmlns:a16="http://schemas.microsoft.com/office/drawing/2014/main" id="{F54700CA-FCFB-49CE-98D7-022B6331EB2F}"/>
                  </a:ext>
                </a:extLst>
              </p:cNvPr>
              <p:cNvSpPr>
                <a:spLocks noRot="1" noChangeAspect="1" noMove="1" noResize="1" noEditPoints="1" noAdjustHandles="1" noChangeArrowheads="1" noChangeShapeType="1" noTextEdit="1"/>
              </p:cNvSpPr>
              <p:nvPr/>
            </p:nvSpPr>
            <p:spPr>
              <a:xfrm>
                <a:off x="64292" y="967231"/>
                <a:ext cx="3810795" cy="2062103"/>
              </a:xfrm>
              <a:prstGeom prst="rect">
                <a:avLst/>
              </a:prstGeom>
              <a:blipFill>
                <a:blip r:embed="rId5"/>
                <a:stretch>
                  <a:fillRect l="-1440" t="-888" b="-3846"/>
                </a:stretch>
              </a:blipFill>
            </p:spPr>
            <p:txBody>
              <a:bodyPr/>
              <a:lstStyle/>
              <a:p>
                <a:r>
                  <a:rPr lang="ru-RU">
                    <a:noFill/>
                  </a:rPr>
                  <a:t> </a:t>
                </a:r>
              </a:p>
            </p:txBody>
          </p:sp>
        </mc:Fallback>
      </mc:AlternateContent>
    </p:spTree>
    <p:extLst>
      <p:ext uri="{BB962C8B-B14F-4D97-AF65-F5344CB8AC3E}">
        <p14:creationId xmlns:p14="http://schemas.microsoft.com/office/powerpoint/2010/main" val="3030358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9032969E-E000-462B-AC8D-04EC20377FC5}"/>
                  </a:ext>
                </a:extLst>
              </p:cNvPr>
              <p:cNvSpPr/>
              <p:nvPr/>
            </p:nvSpPr>
            <p:spPr>
              <a:xfrm>
                <a:off x="108550" y="351789"/>
                <a:ext cx="5519137" cy="619016"/>
              </a:xfrm>
              <a:prstGeom prst="rect">
                <a:avLst/>
              </a:prstGeom>
            </p:spPr>
            <p:txBody>
              <a:bodyPr wrap="square">
                <a:spAutoFit/>
              </a:bodyPr>
              <a:lstStyle/>
              <a:p>
                <a:pPr algn="just"/>
                <a:r>
                  <a:rPr lang="ru-RU" sz="1400" b="1" dirty="0">
                    <a:solidFill>
                      <a:srgbClr val="0070C0"/>
                    </a:solidFill>
                    <a:latin typeface="Arial" panose="020B0604020202020204" pitchFamily="34" charset="0"/>
                  </a:rPr>
                  <a:t>207.</a:t>
                </a:r>
                <a:r>
                  <a:rPr lang="ru-RU" sz="1400" b="1" dirty="0">
                    <a:solidFill>
                      <a:srgbClr val="211D1E"/>
                    </a:solidFill>
                    <a:latin typeface="Arial" panose="020B0604020202020204" pitchFamily="34" charset="0"/>
                  </a:rPr>
                  <a:t> Штукатуры выполнили </a:t>
                </a:r>
                <a14:m>
                  <m:oMath xmlns:m="http://schemas.openxmlformats.org/officeDocument/2006/math">
                    <m:f>
                      <m:fPr>
                        <m:ctrlPr>
                          <a:rPr lang="ru-RU" sz="1400" b="1" i="1">
                            <a:solidFill>
                              <a:srgbClr val="0070C0"/>
                            </a:solidFill>
                            <a:latin typeface="Cambria Math" panose="02040503050406030204" pitchFamily="18" charset="0"/>
                          </a:rPr>
                        </m:ctrlPr>
                      </m:fPr>
                      <m:num>
                        <m:r>
                          <a:rPr lang="ru-RU" sz="1400" b="1" i="1" smtClean="0">
                            <a:solidFill>
                              <a:srgbClr val="0070C0"/>
                            </a:solidFill>
                            <a:latin typeface="Cambria Math" panose="02040503050406030204" pitchFamily="18" charset="0"/>
                          </a:rPr>
                          <m:t>𝟑</m:t>
                        </m:r>
                      </m:num>
                      <m:den>
                        <m:r>
                          <a:rPr lang="ru-RU" sz="1400" b="1" i="1" smtClean="0">
                            <a:solidFill>
                              <a:srgbClr val="0070C0"/>
                            </a:solidFill>
                            <a:latin typeface="Cambria Math" panose="02040503050406030204" pitchFamily="18" charset="0"/>
                          </a:rPr>
                          <m:t>𝟖</m:t>
                        </m:r>
                      </m:den>
                    </m:f>
                  </m:oMath>
                </a14:m>
                <a:r>
                  <a:rPr lang="ru-RU" sz="1400" b="1" dirty="0">
                    <a:solidFill>
                      <a:srgbClr val="211D1E"/>
                    </a:solidFill>
                    <a:latin typeface="Arial" panose="020B0604020202020204" pitchFamily="34" charset="0"/>
                  </a:rPr>
                  <a:t> всей работы за 6 часов. За сколько часов они выполнят всю работу? </a:t>
                </a:r>
                <a:endParaRPr lang="ru-RU" sz="1400" b="1" dirty="0"/>
              </a:p>
            </p:txBody>
          </p:sp>
        </mc:Choice>
        <mc:Fallback xmlns="">
          <p:sp>
            <p:nvSpPr>
              <p:cNvPr id="2" name="Прямоугольник 1">
                <a:extLst>
                  <a:ext uri="{FF2B5EF4-FFF2-40B4-BE49-F238E27FC236}">
                    <a16:creationId xmlns:a16="http://schemas.microsoft.com/office/drawing/2014/main" id="{9032969E-E000-462B-AC8D-04EC20377FC5}"/>
                  </a:ext>
                </a:extLst>
              </p:cNvPr>
              <p:cNvSpPr>
                <a:spLocks noRot="1" noChangeAspect="1" noMove="1" noResize="1" noEditPoints="1" noAdjustHandles="1" noChangeArrowheads="1" noChangeShapeType="1" noTextEdit="1"/>
              </p:cNvSpPr>
              <p:nvPr/>
            </p:nvSpPr>
            <p:spPr>
              <a:xfrm>
                <a:off x="108550" y="351789"/>
                <a:ext cx="5519137" cy="619016"/>
              </a:xfrm>
              <a:prstGeom prst="rect">
                <a:avLst/>
              </a:prstGeom>
              <a:blipFill>
                <a:blip r:embed="rId3"/>
                <a:stretch>
                  <a:fillRect l="-331" r="-331" b="-9901"/>
                </a:stretch>
              </a:blipFill>
            </p:spPr>
            <p:txBody>
              <a:bodyPr/>
              <a:lstStyle/>
              <a:p>
                <a:r>
                  <a:rPr lang="ru-RU">
                    <a:noFill/>
                  </a:rPr>
                  <a:t> </a:t>
                </a:r>
              </a:p>
            </p:txBody>
          </p:sp>
        </mc:Fallback>
      </mc:AlternateContent>
      <p:pic>
        <p:nvPicPr>
          <p:cNvPr id="3074" name="Picture 2" descr="Вакансия Работник на отделку жилых помещений в Каменске-Уральском | Работа  | Авито">
            <a:extLst>
              <a:ext uri="{FF2B5EF4-FFF2-40B4-BE49-F238E27FC236}">
                <a16:creationId xmlns:a16="http://schemas.microsoft.com/office/drawing/2014/main" id="{BCB7F8BB-E816-4461-AD0E-8F2126E6A89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7532"/>
          <a:stretch/>
        </p:blipFill>
        <p:spPr bwMode="auto">
          <a:xfrm>
            <a:off x="3341687" y="913540"/>
            <a:ext cx="2338854" cy="169948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25F6384D-1D3E-4C58-B71E-8BE64B3453E9}"/>
                  </a:ext>
                </a:extLst>
              </p:cNvPr>
              <p:cNvSpPr/>
              <p:nvPr/>
            </p:nvSpPr>
            <p:spPr>
              <a:xfrm>
                <a:off x="161405" y="1012825"/>
                <a:ext cx="5519136" cy="2154501"/>
              </a:xfrm>
              <a:prstGeom prst="rect">
                <a:avLst/>
              </a:prstGeom>
            </p:spPr>
            <p:txBody>
              <a:bodyPr wrap="square">
                <a:spAutoFit/>
              </a:bodyPr>
              <a:lstStyle/>
              <a:p>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𝟑</m:t>
                        </m:r>
                      </m:num>
                      <m:den>
                        <m:r>
                          <a:rPr lang="ru-RU" b="1" i="1">
                            <a:solidFill>
                              <a:srgbClr val="0070C0"/>
                            </a:solidFill>
                            <a:latin typeface="Cambria Math" panose="02040503050406030204" pitchFamily="18" charset="0"/>
                          </a:rPr>
                          <m:t>𝟖</m:t>
                        </m:r>
                      </m:den>
                    </m:f>
                  </m:oMath>
                </a14:m>
                <a:r>
                  <a:rPr lang="ru-RU" b="1" dirty="0">
                    <a:solidFill>
                      <a:srgbClr val="211D1E"/>
                    </a:solidFill>
                    <a:latin typeface="Arial" panose="020B0604020202020204" pitchFamily="34" charset="0"/>
                  </a:rPr>
                  <a:t> </a:t>
                </a:r>
                <a:r>
                  <a:rPr lang="ru-RU" b="1" dirty="0">
                    <a:solidFill>
                      <a:srgbClr val="0070C0"/>
                    </a:solidFill>
                    <a:latin typeface="Arial" panose="020B0604020202020204" pitchFamily="34" charset="0"/>
                  </a:rPr>
                  <a:t>всей работы - за 6 ч. </a:t>
                </a:r>
              </a:p>
              <a:p>
                <a:r>
                  <a:rPr lang="ru-RU" b="1" dirty="0">
                    <a:solidFill>
                      <a:srgbClr val="0070C0"/>
                    </a:solidFill>
                    <a:latin typeface="Arial" panose="020B0604020202020204" pitchFamily="34" charset="0"/>
                  </a:rPr>
                  <a:t>Вся работа - ? ч.</a:t>
                </a:r>
              </a:p>
              <a:p>
                <a:r>
                  <a:rPr lang="ru-RU" b="1" dirty="0">
                    <a:solidFill>
                      <a:srgbClr val="0070C0"/>
                    </a:solidFill>
                    <a:latin typeface="Arial" panose="020B0604020202020204" pitchFamily="34" charset="0"/>
                  </a:rPr>
                  <a:t>Решение:</a:t>
                </a:r>
              </a:p>
              <a:p>
                <a:r>
                  <a:rPr lang="ru-RU" b="1" dirty="0">
                    <a:solidFill>
                      <a:srgbClr val="0070C0"/>
                    </a:solidFill>
                    <a:latin typeface="Arial" panose="020B0604020202020204" pitchFamily="34" charset="0"/>
                  </a:rPr>
                  <a:t>6 : 3 </a:t>
                </a:r>
                <a14:m>
                  <m:oMath xmlns:m="http://schemas.openxmlformats.org/officeDocument/2006/math">
                    <m:r>
                      <a:rPr lang="ru-RU"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b="1" dirty="0">
                    <a:solidFill>
                      <a:srgbClr val="0070C0"/>
                    </a:solidFill>
                    <a:latin typeface="Arial" panose="020B0604020202020204" pitchFamily="34" charset="0"/>
                    <a:cs typeface="Arial" panose="020B0604020202020204" pitchFamily="34" charset="0"/>
                  </a:rPr>
                  <a:t> 8 =</a:t>
                </a:r>
                <a:r>
                  <a:rPr lang="ru-RU" b="1" dirty="0">
                    <a:solidFill>
                      <a:srgbClr val="0070C0"/>
                    </a:solidFill>
                    <a:latin typeface="Arial" panose="020B0604020202020204" pitchFamily="34" charset="0"/>
                  </a:rPr>
                  <a:t> 16 (ч) – вся работа</a:t>
                </a:r>
              </a:p>
              <a:p>
                <a:endParaRPr lang="ru-RU" b="1" dirty="0">
                  <a:solidFill>
                    <a:srgbClr val="0070C0"/>
                  </a:solidFill>
                  <a:latin typeface="Arial" panose="020B0604020202020204" pitchFamily="34" charset="0"/>
                </a:endParaRPr>
              </a:p>
              <a:p>
                <a:r>
                  <a:rPr lang="ru-RU" b="1" dirty="0">
                    <a:solidFill>
                      <a:srgbClr val="0070C0"/>
                    </a:solidFill>
                    <a:latin typeface="Arial" panose="020B0604020202020204" pitchFamily="34" charset="0"/>
                  </a:rPr>
                  <a:t>Ответ: за 16 часов штукатуры выполнят всю работу </a:t>
                </a:r>
                <a:endParaRPr lang="ru-RU" dirty="0"/>
              </a:p>
            </p:txBody>
          </p:sp>
        </mc:Choice>
        <mc:Fallback xmlns="">
          <p:sp>
            <p:nvSpPr>
              <p:cNvPr id="4" name="Прямоугольник 3">
                <a:extLst>
                  <a:ext uri="{FF2B5EF4-FFF2-40B4-BE49-F238E27FC236}">
                    <a16:creationId xmlns:a16="http://schemas.microsoft.com/office/drawing/2014/main" id="{25F6384D-1D3E-4C58-B71E-8BE64B3453E9}"/>
                  </a:ext>
                </a:extLst>
              </p:cNvPr>
              <p:cNvSpPr>
                <a:spLocks noRot="1" noChangeAspect="1" noMove="1" noResize="1" noEditPoints="1" noAdjustHandles="1" noChangeArrowheads="1" noChangeShapeType="1" noTextEdit="1"/>
              </p:cNvSpPr>
              <p:nvPr/>
            </p:nvSpPr>
            <p:spPr>
              <a:xfrm>
                <a:off x="161405" y="1012825"/>
                <a:ext cx="5519136" cy="2154501"/>
              </a:xfrm>
              <a:prstGeom prst="rect">
                <a:avLst/>
              </a:prstGeom>
              <a:blipFill>
                <a:blip r:embed="rId5"/>
                <a:stretch>
                  <a:fillRect l="-883" b="-3390"/>
                </a:stretch>
              </a:blipFill>
            </p:spPr>
            <p:txBody>
              <a:bodyPr/>
              <a:lstStyle/>
              <a:p>
                <a:r>
                  <a:rPr lang="ru-RU">
                    <a:noFill/>
                  </a:rPr>
                  <a:t> </a:t>
                </a:r>
              </a:p>
            </p:txBody>
          </p:sp>
        </mc:Fallback>
      </mc:AlternateContent>
    </p:spTree>
    <p:extLst>
      <p:ext uri="{BB962C8B-B14F-4D97-AF65-F5344CB8AC3E}">
        <p14:creationId xmlns:p14="http://schemas.microsoft.com/office/powerpoint/2010/main" val="2679477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mc:AlternateContent xmlns:mc="http://schemas.openxmlformats.org/markup-compatibility/2006" xmlns:a14="http://schemas.microsoft.com/office/drawing/2010/main">
        <mc:Choice Requires="a14">
          <p:sp>
            <p:nvSpPr>
              <p:cNvPr id="2" name="Прямоугольник 1">
                <a:extLst>
                  <a:ext uri="{FF2B5EF4-FFF2-40B4-BE49-F238E27FC236}">
                    <a16:creationId xmlns:a16="http://schemas.microsoft.com/office/drawing/2014/main" id="{41131080-2095-4330-988E-4C754322E999}"/>
                  </a:ext>
                </a:extLst>
              </p:cNvPr>
              <p:cNvSpPr/>
              <p:nvPr/>
            </p:nvSpPr>
            <p:spPr>
              <a:xfrm>
                <a:off x="85206" y="354307"/>
                <a:ext cx="5638799" cy="697820"/>
              </a:xfrm>
              <a:prstGeom prst="rect">
                <a:avLst/>
              </a:prstGeom>
            </p:spPr>
            <p:txBody>
              <a:bodyPr wrap="square">
                <a:spAutoFit/>
              </a:bodyPr>
              <a:lstStyle/>
              <a:p>
                <a:pPr algn="just"/>
                <a:r>
                  <a:rPr lang="ru-RU" sz="1600" b="1" dirty="0">
                    <a:solidFill>
                      <a:srgbClr val="0070C0"/>
                    </a:solidFill>
                    <a:latin typeface="Arial" panose="020B0604020202020204" pitchFamily="34" charset="0"/>
                  </a:rPr>
                  <a:t>208.</a:t>
                </a:r>
                <a:r>
                  <a:rPr lang="ru-RU" sz="1600" b="1" dirty="0">
                    <a:solidFill>
                      <a:srgbClr val="211D1E"/>
                    </a:solidFill>
                    <a:latin typeface="Arial" panose="020B0604020202020204" pitchFamily="34" charset="0"/>
                  </a:rPr>
                  <a:t>Найдите число: </a:t>
                </a:r>
                <a:r>
                  <a:rPr lang="en-US" sz="1600" b="1" dirty="0">
                    <a:solidFill>
                      <a:srgbClr val="211D1E"/>
                    </a:solidFill>
                    <a:latin typeface="Arial" panose="020B0604020202020204" pitchFamily="34" charset="0"/>
                  </a:rPr>
                  <a:t>a) </a:t>
                </a:r>
                <a14:m>
                  <m:oMath xmlns:m="http://schemas.openxmlformats.org/officeDocument/2006/math">
                    <m:f>
                      <m:fPr>
                        <m:ctrlPr>
                          <a:rPr lang="ru-RU" sz="1600" b="1" i="1">
                            <a:solidFill>
                              <a:srgbClr val="0070C0"/>
                            </a:solidFill>
                            <a:latin typeface="Cambria Math" panose="02040503050406030204" pitchFamily="18" charset="0"/>
                          </a:rPr>
                        </m:ctrlPr>
                      </m:fPr>
                      <m:num>
                        <m:r>
                          <a:rPr lang="ru-RU" sz="1600" b="1" i="1" smtClean="0">
                            <a:solidFill>
                              <a:srgbClr val="0070C0"/>
                            </a:solidFill>
                            <a:latin typeface="Cambria Math" panose="02040503050406030204" pitchFamily="18" charset="0"/>
                          </a:rPr>
                          <m:t>𝟓</m:t>
                        </m:r>
                      </m:num>
                      <m:den>
                        <m:r>
                          <a:rPr lang="ru-RU" sz="1600" b="1" i="1" smtClean="0">
                            <a:solidFill>
                              <a:srgbClr val="0070C0"/>
                            </a:solidFill>
                            <a:latin typeface="Cambria Math" panose="02040503050406030204" pitchFamily="18" charset="0"/>
                          </a:rPr>
                          <m:t>𝟗</m:t>
                        </m:r>
                      </m:den>
                    </m:f>
                  </m:oMath>
                </a14:m>
                <a:r>
                  <a:rPr lang="ru-RU" sz="1600" b="1" dirty="0">
                    <a:solidFill>
                      <a:srgbClr val="211D1E"/>
                    </a:solidFill>
                    <a:latin typeface="Arial" panose="020B0604020202020204" pitchFamily="34" charset="0"/>
                  </a:rPr>
                  <a:t> которого равна 125; б)</a:t>
                </a:r>
                <a:r>
                  <a:rPr lang="ru-RU" sz="1600" b="1" dirty="0">
                    <a:solidFill>
                      <a:srgbClr val="0070C0"/>
                    </a:solidFill>
                  </a:rPr>
                  <a:t> </a:t>
                </a:r>
                <a14:m>
                  <m:oMath xmlns:m="http://schemas.openxmlformats.org/officeDocument/2006/math">
                    <m:f>
                      <m:fPr>
                        <m:ctrlPr>
                          <a:rPr lang="ru-RU" sz="1600" b="1" i="1">
                            <a:solidFill>
                              <a:srgbClr val="0070C0"/>
                            </a:solidFill>
                            <a:latin typeface="Cambria Math" panose="02040503050406030204" pitchFamily="18" charset="0"/>
                          </a:rPr>
                        </m:ctrlPr>
                      </m:fPr>
                      <m:num>
                        <m:r>
                          <a:rPr lang="ru-RU" sz="1600" b="1" i="1">
                            <a:solidFill>
                              <a:srgbClr val="0070C0"/>
                            </a:solidFill>
                            <a:latin typeface="Cambria Math" panose="02040503050406030204" pitchFamily="18" charset="0"/>
                          </a:rPr>
                          <m:t>𝟕</m:t>
                        </m:r>
                      </m:num>
                      <m:den>
                        <m:r>
                          <a:rPr lang="ru-RU" sz="1600" b="1" i="1">
                            <a:solidFill>
                              <a:srgbClr val="0070C0"/>
                            </a:solidFill>
                            <a:latin typeface="Cambria Math" panose="02040503050406030204" pitchFamily="18" charset="0"/>
                          </a:rPr>
                          <m:t>𝟏𝟐</m:t>
                        </m:r>
                      </m:den>
                    </m:f>
                  </m:oMath>
                </a14:m>
                <a:r>
                  <a:rPr lang="ru-RU" sz="1600" b="1" dirty="0">
                    <a:solidFill>
                      <a:srgbClr val="211D1E"/>
                    </a:solidFill>
                    <a:latin typeface="Arial" panose="020B0604020202020204" pitchFamily="34" charset="0"/>
                  </a:rPr>
                  <a:t>  которого равна 14.</a:t>
                </a:r>
              </a:p>
            </p:txBody>
          </p:sp>
        </mc:Choice>
        <mc:Fallback xmlns="">
          <p:sp>
            <p:nvSpPr>
              <p:cNvPr id="2" name="Прямоугольник 1">
                <a:extLst>
                  <a:ext uri="{FF2B5EF4-FFF2-40B4-BE49-F238E27FC236}">
                    <a16:creationId xmlns:a16="http://schemas.microsoft.com/office/drawing/2014/main" id="{41131080-2095-4330-988E-4C754322E999}"/>
                  </a:ext>
                </a:extLst>
              </p:cNvPr>
              <p:cNvSpPr>
                <a:spLocks noRot="1" noChangeAspect="1" noMove="1" noResize="1" noEditPoints="1" noAdjustHandles="1" noChangeArrowheads="1" noChangeShapeType="1" noTextEdit="1"/>
              </p:cNvSpPr>
              <p:nvPr/>
            </p:nvSpPr>
            <p:spPr>
              <a:xfrm>
                <a:off x="85206" y="354307"/>
                <a:ext cx="5638799" cy="697820"/>
              </a:xfrm>
              <a:prstGeom prst="rect">
                <a:avLst/>
              </a:prstGeom>
              <a:blipFill>
                <a:blip r:embed="rId3"/>
                <a:stretch>
                  <a:fillRect l="-649" b="-10435"/>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FC970578-2770-46DC-9E9C-11ED5D1BB651}"/>
                  </a:ext>
                </a:extLst>
              </p:cNvPr>
              <p:cNvSpPr/>
              <p:nvPr/>
            </p:nvSpPr>
            <p:spPr>
              <a:xfrm>
                <a:off x="85206" y="1089025"/>
                <a:ext cx="2329869" cy="1881541"/>
              </a:xfrm>
              <a:prstGeom prst="rect">
                <a:avLst/>
              </a:prstGeom>
            </p:spPr>
            <p:txBody>
              <a:bodyPr wrap="none">
                <a:spAutoFit/>
              </a:bodyPr>
              <a:lstStyle/>
              <a:p>
                <a:r>
                  <a:rPr lang="en-US" b="1" dirty="0">
                    <a:solidFill>
                      <a:srgbClr val="0070C0"/>
                    </a:solidFill>
                    <a:latin typeface="Arial" panose="020B0604020202020204" pitchFamily="34" charset="0"/>
                  </a:rPr>
                  <a:t>a) </a:t>
                </a:r>
                <a14:m>
                  <m:oMath xmlns:m="http://schemas.openxmlformats.org/officeDocument/2006/math">
                    <m:f>
                      <m:fPr>
                        <m:ctrlPr>
                          <a:rPr lang="ru-RU" b="1" i="1">
                            <a:solidFill>
                              <a:srgbClr val="0070C0"/>
                            </a:solidFill>
                            <a:latin typeface="Cambria Math" panose="02040503050406030204" pitchFamily="18" charset="0"/>
                          </a:rPr>
                        </m:ctrlPr>
                      </m:fPr>
                      <m:num>
                        <m:r>
                          <a:rPr lang="ru-RU" b="1" i="1">
                            <a:solidFill>
                              <a:srgbClr val="0070C0"/>
                            </a:solidFill>
                            <a:latin typeface="Cambria Math" panose="02040503050406030204" pitchFamily="18" charset="0"/>
                          </a:rPr>
                          <m:t>𝟓</m:t>
                        </m:r>
                      </m:num>
                      <m:den>
                        <m:r>
                          <a:rPr lang="ru-RU" b="1" i="1">
                            <a:solidFill>
                              <a:srgbClr val="0070C0"/>
                            </a:solidFill>
                            <a:latin typeface="Cambria Math" panose="02040503050406030204" pitchFamily="18" charset="0"/>
                          </a:rPr>
                          <m:t>𝟗</m:t>
                        </m:r>
                      </m:den>
                    </m:f>
                  </m:oMath>
                </a14:m>
                <a:r>
                  <a:rPr lang="ru-RU" b="1" dirty="0">
                    <a:solidFill>
                      <a:srgbClr val="0070C0"/>
                    </a:solidFill>
                    <a:latin typeface="Arial" panose="020B0604020202020204" pitchFamily="34" charset="0"/>
                  </a:rPr>
                  <a:t> числа - это 125</a:t>
                </a:r>
              </a:p>
              <a:p>
                <a:r>
                  <a:rPr lang="ru-RU" b="1" dirty="0">
                    <a:solidFill>
                      <a:srgbClr val="0070C0"/>
                    </a:solidFill>
                    <a:latin typeface="Arial" panose="020B0604020202020204" pitchFamily="34" charset="0"/>
                  </a:rPr>
                  <a:t>Число -?</a:t>
                </a:r>
              </a:p>
              <a:p>
                <a:r>
                  <a:rPr lang="ru-RU" b="1" dirty="0">
                    <a:solidFill>
                      <a:srgbClr val="0070C0"/>
                    </a:solidFill>
                    <a:latin typeface="Arial" panose="020B0604020202020204" pitchFamily="34" charset="0"/>
                  </a:rPr>
                  <a:t>Решение: </a:t>
                </a:r>
              </a:p>
              <a:p>
                <a:r>
                  <a:rPr lang="ru-RU" b="1" dirty="0">
                    <a:solidFill>
                      <a:srgbClr val="0070C0"/>
                    </a:solidFill>
                    <a:latin typeface="Arial" panose="020B0604020202020204" pitchFamily="34" charset="0"/>
                  </a:rPr>
                  <a:t>125 : 5</a:t>
                </a:r>
                <a:r>
                  <a:rPr lang="ru-RU"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b="1" dirty="0">
                    <a:solidFill>
                      <a:srgbClr val="0070C0"/>
                    </a:solidFill>
                    <a:latin typeface="Arial" panose="020B0604020202020204" pitchFamily="34" charset="0"/>
                    <a:cs typeface="Arial" panose="020B0604020202020204" pitchFamily="34" charset="0"/>
                  </a:rPr>
                  <a:t> 9 =</a:t>
                </a:r>
                <a:r>
                  <a:rPr lang="ru-RU" b="1" dirty="0">
                    <a:solidFill>
                      <a:srgbClr val="0070C0"/>
                    </a:solidFill>
                    <a:latin typeface="Arial" panose="020B0604020202020204" pitchFamily="34" charset="0"/>
                  </a:rPr>
                  <a:t> 225</a:t>
                </a:r>
              </a:p>
              <a:p>
                <a:endParaRPr lang="ru-RU" b="1" dirty="0">
                  <a:solidFill>
                    <a:srgbClr val="0070C0"/>
                  </a:solidFill>
                  <a:latin typeface="Arial" panose="020B0604020202020204" pitchFamily="34" charset="0"/>
                </a:endParaRPr>
              </a:p>
              <a:p>
                <a:r>
                  <a:rPr lang="ru-RU" b="1" dirty="0">
                    <a:solidFill>
                      <a:srgbClr val="0070C0"/>
                    </a:solidFill>
                    <a:latin typeface="Arial" panose="020B0604020202020204" pitchFamily="34" charset="0"/>
                  </a:rPr>
                  <a:t>Ответ: число 225</a:t>
                </a:r>
                <a:endParaRPr lang="ru-RU" dirty="0">
                  <a:solidFill>
                    <a:srgbClr val="0070C0"/>
                  </a:solidFill>
                </a:endParaRPr>
              </a:p>
            </p:txBody>
          </p:sp>
        </mc:Choice>
        <mc:Fallback xmlns="">
          <p:sp>
            <p:nvSpPr>
              <p:cNvPr id="4" name="Прямоугольник 3">
                <a:extLst>
                  <a:ext uri="{FF2B5EF4-FFF2-40B4-BE49-F238E27FC236}">
                    <a16:creationId xmlns:a16="http://schemas.microsoft.com/office/drawing/2014/main" id="{FC970578-2770-46DC-9E9C-11ED5D1BB651}"/>
                  </a:ext>
                </a:extLst>
              </p:cNvPr>
              <p:cNvSpPr>
                <a:spLocks noRot="1" noChangeAspect="1" noMove="1" noResize="1" noEditPoints="1" noAdjustHandles="1" noChangeArrowheads="1" noChangeShapeType="1" noTextEdit="1"/>
              </p:cNvSpPr>
              <p:nvPr/>
            </p:nvSpPr>
            <p:spPr>
              <a:xfrm>
                <a:off x="85206" y="1089025"/>
                <a:ext cx="2329869" cy="1881541"/>
              </a:xfrm>
              <a:prstGeom prst="rect">
                <a:avLst/>
              </a:prstGeom>
              <a:blipFill>
                <a:blip r:embed="rId4"/>
                <a:stretch>
                  <a:fillRect l="-2356" r="-1309" b="-4545"/>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6" name="Прямоугольник 5">
                <a:extLst>
                  <a:ext uri="{FF2B5EF4-FFF2-40B4-BE49-F238E27FC236}">
                    <a16:creationId xmlns:a16="http://schemas.microsoft.com/office/drawing/2014/main" id="{CC9425CF-E8F4-457C-ACFB-0D5652C8062A}"/>
                  </a:ext>
                </a:extLst>
              </p:cNvPr>
              <p:cNvSpPr/>
              <p:nvPr/>
            </p:nvSpPr>
            <p:spPr>
              <a:xfrm>
                <a:off x="3070078" y="1052127"/>
                <a:ext cx="2317045" cy="1874809"/>
              </a:xfrm>
              <a:prstGeom prst="rect">
                <a:avLst/>
              </a:prstGeom>
            </p:spPr>
            <p:txBody>
              <a:bodyPr wrap="none">
                <a:spAutoFit/>
              </a:bodyPr>
              <a:lstStyle/>
              <a:p>
                <a:r>
                  <a:rPr lang="ru-RU" b="1" dirty="0">
                    <a:solidFill>
                      <a:srgbClr val="0070C0"/>
                    </a:solidFill>
                    <a:latin typeface="Arial" panose="020B0604020202020204" pitchFamily="34" charset="0"/>
                  </a:rPr>
                  <a:t>б</a:t>
                </a:r>
                <a:r>
                  <a:rPr lang="en-US" b="1" dirty="0">
                    <a:solidFill>
                      <a:srgbClr val="0070C0"/>
                    </a:solidFill>
                    <a:latin typeface="Arial" panose="020B0604020202020204" pitchFamily="34" charset="0"/>
                  </a:rPr>
                  <a:t>) </a:t>
                </a:r>
                <a14:m>
                  <m:oMath xmlns:m="http://schemas.openxmlformats.org/officeDocument/2006/math">
                    <m:f>
                      <m:fPr>
                        <m:ctrlPr>
                          <a:rPr lang="ru-RU" b="1" i="1">
                            <a:solidFill>
                              <a:srgbClr val="0070C0"/>
                            </a:solidFill>
                            <a:latin typeface="Cambria Math" panose="02040503050406030204" pitchFamily="18" charset="0"/>
                          </a:rPr>
                        </m:ctrlPr>
                      </m:fPr>
                      <m:num>
                        <m:r>
                          <a:rPr lang="ru-RU" b="1" i="1" smtClean="0">
                            <a:solidFill>
                              <a:srgbClr val="0070C0"/>
                            </a:solidFill>
                            <a:latin typeface="Cambria Math" panose="02040503050406030204" pitchFamily="18" charset="0"/>
                          </a:rPr>
                          <m:t>𝟕</m:t>
                        </m:r>
                      </m:num>
                      <m:den>
                        <m:r>
                          <a:rPr lang="ru-RU" b="1" i="1" smtClean="0">
                            <a:solidFill>
                              <a:srgbClr val="0070C0"/>
                            </a:solidFill>
                            <a:latin typeface="Cambria Math" panose="02040503050406030204" pitchFamily="18" charset="0"/>
                          </a:rPr>
                          <m:t>𝟏𝟐</m:t>
                        </m:r>
                      </m:den>
                    </m:f>
                  </m:oMath>
                </a14:m>
                <a:r>
                  <a:rPr lang="ru-RU" b="1" dirty="0">
                    <a:solidFill>
                      <a:srgbClr val="0070C0"/>
                    </a:solidFill>
                    <a:latin typeface="Arial" panose="020B0604020202020204" pitchFamily="34" charset="0"/>
                  </a:rPr>
                  <a:t> числа - это 14</a:t>
                </a:r>
              </a:p>
              <a:p>
                <a:r>
                  <a:rPr lang="ru-RU" b="1" dirty="0">
                    <a:solidFill>
                      <a:srgbClr val="0070C0"/>
                    </a:solidFill>
                    <a:latin typeface="Arial" panose="020B0604020202020204" pitchFamily="34" charset="0"/>
                  </a:rPr>
                  <a:t>Число -?</a:t>
                </a:r>
              </a:p>
              <a:p>
                <a:r>
                  <a:rPr lang="ru-RU" b="1" dirty="0">
                    <a:solidFill>
                      <a:srgbClr val="0070C0"/>
                    </a:solidFill>
                    <a:latin typeface="Arial" panose="020B0604020202020204" pitchFamily="34" charset="0"/>
                  </a:rPr>
                  <a:t>Решение: </a:t>
                </a:r>
              </a:p>
              <a:p>
                <a:r>
                  <a:rPr lang="ru-RU" b="1" dirty="0">
                    <a:solidFill>
                      <a:srgbClr val="0070C0"/>
                    </a:solidFill>
                    <a:latin typeface="Arial" panose="020B0604020202020204" pitchFamily="34" charset="0"/>
                  </a:rPr>
                  <a:t>14 : 7</a:t>
                </a:r>
                <a:r>
                  <a:rPr lang="ru-RU"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b="1" dirty="0">
                    <a:solidFill>
                      <a:srgbClr val="0070C0"/>
                    </a:solidFill>
                    <a:latin typeface="Arial" panose="020B0604020202020204" pitchFamily="34" charset="0"/>
                    <a:cs typeface="Arial" panose="020B0604020202020204" pitchFamily="34" charset="0"/>
                  </a:rPr>
                  <a:t> 12 =</a:t>
                </a:r>
                <a:r>
                  <a:rPr lang="ru-RU" b="1" dirty="0">
                    <a:solidFill>
                      <a:srgbClr val="0070C0"/>
                    </a:solidFill>
                    <a:latin typeface="Arial" panose="020B0604020202020204" pitchFamily="34" charset="0"/>
                  </a:rPr>
                  <a:t> 24</a:t>
                </a:r>
              </a:p>
              <a:p>
                <a:endParaRPr lang="ru-RU" b="1" dirty="0">
                  <a:solidFill>
                    <a:srgbClr val="0070C0"/>
                  </a:solidFill>
                  <a:latin typeface="Arial" panose="020B0604020202020204" pitchFamily="34" charset="0"/>
                </a:endParaRPr>
              </a:p>
              <a:p>
                <a:r>
                  <a:rPr lang="ru-RU" b="1" dirty="0">
                    <a:solidFill>
                      <a:srgbClr val="0070C0"/>
                    </a:solidFill>
                    <a:latin typeface="Arial" panose="020B0604020202020204" pitchFamily="34" charset="0"/>
                  </a:rPr>
                  <a:t>Ответ: число 24</a:t>
                </a:r>
                <a:endParaRPr lang="ru-RU" dirty="0">
                  <a:solidFill>
                    <a:srgbClr val="0070C0"/>
                  </a:solidFill>
                </a:endParaRPr>
              </a:p>
            </p:txBody>
          </p:sp>
        </mc:Choice>
        <mc:Fallback xmlns="">
          <p:sp>
            <p:nvSpPr>
              <p:cNvPr id="6" name="Прямоугольник 5">
                <a:extLst>
                  <a:ext uri="{FF2B5EF4-FFF2-40B4-BE49-F238E27FC236}">
                    <a16:creationId xmlns:a16="http://schemas.microsoft.com/office/drawing/2014/main" id="{CC9425CF-E8F4-457C-ACFB-0D5652C8062A}"/>
                  </a:ext>
                </a:extLst>
              </p:cNvPr>
              <p:cNvSpPr>
                <a:spLocks noRot="1" noChangeAspect="1" noMove="1" noResize="1" noEditPoints="1" noAdjustHandles="1" noChangeArrowheads="1" noChangeShapeType="1" noTextEdit="1"/>
              </p:cNvSpPr>
              <p:nvPr/>
            </p:nvSpPr>
            <p:spPr>
              <a:xfrm>
                <a:off x="3070078" y="1052127"/>
                <a:ext cx="2317045" cy="1874809"/>
              </a:xfrm>
              <a:prstGeom prst="rect">
                <a:avLst/>
              </a:prstGeom>
              <a:blipFill>
                <a:blip r:embed="rId5"/>
                <a:stretch>
                  <a:fillRect l="-2368" r="-1316" b="-4560"/>
                </a:stretch>
              </a:blipFill>
            </p:spPr>
            <p:txBody>
              <a:bodyPr/>
              <a:lstStyle/>
              <a:p>
                <a:r>
                  <a:rPr lang="ru-RU">
                    <a:noFill/>
                  </a:rPr>
                  <a:t> </a:t>
                </a:r>
              </a:p>
            </p:txBody>
          </p:sp>
        </mc:Fallback>
      </mc:AlternateContent>
    </p:spTree>
    <p:extLst>
      <p:ext uri="{BB962C8B-B14F-4D97-AF65-F5344CB8AC3E}">
        <p14:creationId xmlns:p14="http://schemas.microsoft.com/office/powerpoint/2010/main" val="19651804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28894fd3cdfd233c3e99ae538a8a45d2b0bf95"/>
</p:tagLst>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24703</TotalTime>
  <Words>778</Words>
  <Application>Microsoft Office PowerPoint</Application>
  <PresentationFormat>Произвольный</PresentationFormat>
  <Paragraphs>122</Paragraphs>
  <Slides>13</Slides>
  <Notes>13</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Calibri</vt:lpstr>
      <vt:lpstr>Cambria Math</vt:lpstr>
      <vt:lpstr>Times New Roman</vt:lpstr>
      <vt:lpstr>Trebuchet MS</vt:lpstr>
      <vt:lpstr>Wingdings 3</vt:lpstr>
      <vt:lpstr>Грань</vt:lpstr>
      <vt:lpstr>МАТЕМАТИКА</vt:lpstr>
      <vt:lpstr>ПРОВЕРКА  САМОСТОЯТЕЛЬНОЙ  РАБОТЫ</vt:lpstr>
      <vt:lpstr>РЕШЕНИЕ  ЗАДАЧ</vt:lpstr>
      <vt:lpstr>РЕШЕНИЕ  ЗАДАЧ</vt:lpstr>
      <vt:lpstr>РЕШЕНИЕ  ЗАДАЧ</vt:lpstr>
      <vt:lpstr>РЕШЕНИЕ  ЗАДАЧ</vt:lpstr>
      <vt:lpstr>РЕШЕНИЕ  ЗАДАЧ</vt:lpstr>
      <vt:lpstr>РЕШЕНИЕ  ЗАДАЧ</vt:lpstr>
      <vt:lpstr>РЕШЕНИЕ  ЗАДАЧ</vt:lpstr>
      <vt:lpstr>РЕШЕНИЕ  ЗАДАЧ</vt:lpstr>
      <vt:lpstr>РЕШЕНИЕ  ЗАДАЧ</vt:lpstr>
      <vt:lpstr>РЕШЕНИЕ  ЗАДАЧ</vt:lpstr>
      <vt:lpstr>ЗАДАНИЯ ДЛЯ  САМОСТОЯТЕЛЬНОЙ  РАБОТЫ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Презентация.cdr</dc:title>
  <dc:creator>Komilov</dc:creator>
  <cp:lastModifiedBy>Пользователь Windows</cp:lastModifiedBy>
  <cp:revision>1980</cp:revision>
  <cp:lastPrinted>2020-09-30T03:25:16Z</cp:lastPrinted>
  <dcterms:created xsi:type="dcterms:W3CDTF">2020-04-09T07:32:19Z</dcterms:created>
  <dcterms:modified xsi:type="dcterms:W3CDTF">2020-11-30T15:14:19Z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2020-04-09T00:00:00Z</vt:filetime>
  </property>
  <property fmtid="{D5CDD505-2E9C-101B-9397-08002B2CF9AE}" pid="3" name="Creator">
    <vt:lpwstr>CorelDRAW 2019</vt:lpwstr>
  </property>
  <property fmtid="{D5CDD505-2E9C-101B-9397-08002B2CF9AE}" pid="4" name="LastSaved">
    <vt:filetime>2020-04-09T00:00:00Z</vt:filetime>
  </property>
</Properties>
</file>