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2"/>
  </p:notesMasterIdLst>
  <p:handoutMasterIdLst>
    <p:handoutMasterId r:id="rId13"/>
  </p:handoutMasterIdLst>
  <p:sldIdLst>
    <p:sldId id="528" r:id="rId2"/>
    <p:sldId id="997" r:id="rId3"/>
    <p:sldId id="1014" r:id="rId4"/>
    <p:sldId id="1017" r:id="rId5"/>
    <p:sldId id="1018" r:id="rId6"/>
    <p:sldId id="1019" r:id="rId7"/>
    <p:sldId id="1016" r:id="rId8"/>
    <p:sldId id="1015" r:id="rId9"/>
    <p:sldId id="1020" r:id="rId10"/>
    <p:sldId id="480" r:id="rId11"/>
  </p:sldIdLst>
  <p:sldSz cx="5768975" cy="3244850"/>
  <p:notesSz cx="9866313" cy="6735763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08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082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156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672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97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4936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250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7815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20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30.11.2020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jpe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83415" y="1335977"/>
            <a:ext cx="2829709" cy="1442697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РЕШЕНИЕ</a:t>
            </a:r>
            <a:b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ЗАДАЧ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36541" y="1608461"/>
            <a:ext cx="304799" cy="10668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5B1F7C0-5D3C-4F00-A524-884A7DE64A56}"/>
              </a:ext>
            </a:extLst>
          </p:cNvPr>
          <p:cNvSpPr/>
          <p:nvPr/>
        </p:nvSpPr>
        <p:spPr>
          <a:xfrm>
            <a:off x="2808287" y="2900239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Смешанные числа: целая и дробная часть | Математика">
            <a:extLst>
              <a:ext uri="{FF2B5EF4-FFF2-40B4-BE49-F238E27FC236}">
                <a16:creationId xmlns:a16="http://schemas.microsoft.com/office/drawing/2014/main" id="{F6F6381D-D692-4F13-BD0F-ABC4518B4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287" y="1046330"/>
            <a:ext cx="2147917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5DE0A64-E98E-47BB-8E1E-173F2A82E55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80"/>
          <a:stretch/>
        </p:blipFill>
        <p:spPr>
          <a:xfrm>
            <a:off x="155668" y="454585"/>
            <a:ext cx="5579755" cy="26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7E7B307-944B-42A9-9DBB-8FAD23A7029A}"/>
              </a:ext>
            </a:extLst>
          </p:cNvPr>
          <p:cNvSpPr/>
          <p:nvPr/>
        </p:nvSpPr>
        <p:spPr>
          <a:xfrm>
            <a:off x="141288" y="446988"/>
            <a:ext cx="2920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179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</a:rPr>
              <a:t>.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Найдите разность: 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9EF4F06-0079-47D1-8AD4-C62C499A10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42" t="33362"/>
          <a:stretch/>
        </p:blipFill>
        <p:spPr>
          <a:xfrm>
            <a:off x="178893" y="853535"/>
            <a:ext cx="5281932" cy="41103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140B956D-1965-4152-B368-30F197AAD956}"/>
                  </a:ext>
                </a:extLst>
              </p:cNvPr>
              <p:cNvSpPr/>
              <p:nvPr/>
            </p:nvSpPr>
            <p:spPr>
              <a:xfrm>
                <a:off x="170279" y="1470025"/>
                <a:ext cx="5013950" cy="12677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5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0070C0"/>
                    </a:solidFill>
                  </a:rPr>
                  <a:t> </a:t>
                </a:r>
                <a:r>
                  <a:rPr lang="pt-BR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ru-RU" sz="2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              в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4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m:rPr>
                        <m:nor/>
                      </m:rPr>
                      <a:rPr lang="ru-RU" sz="2000" dirty="0">
                        <a:solidFill>
                          <a:srgbClr val="0070C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 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4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</a:rPr>
                      <m:t> 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2000" b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б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7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0070C0"/>
                    </a:solidFill>
                  </a:rPr>
                  <a:t> </a:t>
                </a:r>
                <a:r>
                  <a:rPr lang="pt-BR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7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г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10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0070C0"/>
                    </a:solidFill>
                  </a:rPr>
                  <a:t> </a:t>
                </a:r>
                <a:r>
                  <a:rPr lang="pt-BR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10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sz="2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140B956D-1965-4152-B368-30F197AAD9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279" y="1470025"/>
                <a:ext cx="5013950" cy="12677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2224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1B6D123-158C-47EB-8ABF-FEE0B416CDFD}"/>
              </a:ext>
            </a:extLst>
          </p:cNvPr>
          <p:cNvSpPr/>
          <p:nvPr/>
        </p:nvSpPr>
        <p:spPr>
          <a:xfrm>
            <a:off x="0" y="409053"/>
            <a:ext cx="43448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180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</a:rPr>
              <a:t>.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Найдите разность: 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45159BC-E4C1-43ED-91D9-C97B270F495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32" t="30794" r="2449" b="11589"/>
          <a:stretch/>
        </p:blipFill>
        <p:spPr>
          <a:xfrm>
            <a:off x="112289" y="778385"/>
            <a:ext cx="5181601" cy="45720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19C495B-C409-4AF7-AAC0-C3BCDAB672E1}"/>
                  </a:ext>
                </a:extLst>
              </p:cNvPr>
              <p:cNvSpPr/>
              <p:nvPr/>
            </p:nvSpPr>
            <p:spPr>
              <a:xfrm>
                <a:off x="141288" y="1454609"/>
                <a:ext cx="5349670" cy="9816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а)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6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m:rPr>
                        <m:nor/>
                      </m:rPr>
                      <a:rPr lang="ru-RU" sz="2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в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 </m:t>
                    </m:r>
                    <m:r>
                      <a:rPr lang="ru-RU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sz="20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1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2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ru-RU" sz="2000" b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б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 </m:t>
                    </m:r>
                    <m:r>
                      <a:rPr lang="ru-RU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sz="20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  <m:f>
                      <m:fPr>
                        <m:ctrlP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2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г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9</m:t>
                    </m:r>
                    <m:f>
                      <m:fPr>
                        <m:ctrlP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m:rPr>
                        <m:nor/>
                      </m:rPr>
                      <a:rPr lang="ru-RU" sz="20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8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19C495B-C409-4AF7-AAC0-C3BCDAB672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1454609"/>
                <a:ext cx="5349670" cy="981615"/>
              </a:xfrm>
              <a:prstGeom prst="rect">
                <a:avLst/>
              </a:prstGeom>
              <a:blipFill>
                <a:blip r:embed="rId4"/>
                <a:stretch>
                  <a:fillRect b="-31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9239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428FF8A-EC0F-4119-B848-04577C8E21A7}"/>
              </a:ext>
            </a:extLst>
          </p:cNvPr>
          <p:cNvSpPr/>
          <p:nvPr/>
        </p:nvSpPr>
        <p:spPr>
          <a:xfrm>
            <a:off x="52465" y="328365"/>
            <a:ext cx="2920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181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</a:rPr>
              <a:t>.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Найдите разность: 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BCBDAC8-8C43-4A55-A9BB-1C5E6817DD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41" t="22846" r="2450" b="21290"/>
          <a:stretch/>
        </p:blipFill>
        <p:spPr>
          <a:xfrm>
            <a:off x="52465" y="654215"/>
            <a:ext cx="5140645" cy="41103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598A1F4-8666-44BA-AF16-2577B1B3E074}"/>
                  </a:ext>
                </a:extLst>
              </p:cNvPr>
              <p:cNvSpPr/>
              <p:nvPr/>
            </p:nvSpPr>
            <p:spPr>
              <a:xfrm>
                <a:off x="979487" y="1165225"/>
                <a:ext cx="4114800" cy="19628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0070C0"/>
                    </a:solidFill>
                  </a:rPr>
                  <a:t> </a:t>
                </a:r>
                <a:r>
                  <a:rPr lang="pt-BR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b="1" dirty="0">
                  <a:solidFill>
                    <a:srgbClr val="0070C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b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б</m:t>
                      </m:r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)1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m:rPr>
                          <m:nor/>
                        </m:rPr>
                        <a:rPr lang="ru-RU" dirty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pt-BR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</a:rPr>
                        <m:t>–</m:t>
                      </m:r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 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</m:t>
                      </m:r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</a:rPr>
                        <m:t> 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m:rPr>
                          <m:nor/>
                        </m:rPr>
                        <a:rPr lang="pt-BR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</a:rPr>
                        <m:t>–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 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в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8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m:rPr>
                        <m:nor/>
                      </m:rPr>
                      <a:rPr lang="ru-RU" sz="2000" dirty="0">
                        <a:solidFill>
                          <a:srgbClr val="0070C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5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7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5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2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2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г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a:rPr lang="ru-RU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sz="2000" dirty="0">
                        <a:solidFill>
                          <a:srgbClr val="0070C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2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2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598A1F4-8666-44BA-AF16-2577B1B3E0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487" y="1165225"/>
                <a:ext cx="4114800" cy="19628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1039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F9677E8-1F2D-452E-B505-6A6FCB5A7129}"/>
              </a:ext>
            </a:extLst>
          </p:cNvPr>
          <p:cNvSpPr/>
          <p:nvPr/>
        </p:nvSpPr>
        <p:spPr>
          <a:xfrm>
            <a:off x="0" y="422993"/>
            <a:ext cx="57689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182. Заполните фигуры на рис.9 и найдите с их помощью разность </a:t>
            </a:r>
            <a:endParaRPr lang="ru-RU" sz="12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9F48C44-9FC8-446F-9E78-94193AE2767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364" t="8080" r="1745" b="-2840"/>
          <a:stretch/>
        </p:blipFill>
        <p:spPr>
          <a:xfrm>
            <a:off x="648654" y="713932"/>
            <a:ext cx="4267200" cy="136569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449AE357-99A0-438D-9168-44413D3F7CB1}"/>
                  </a:ext>
                </a:extLst>
              </p:cNvPr>
              <p:cNvSpPr/>
              <p:nvPr/>
            </p:nvSpPr>
            <p:spPr>
              <a:xfrm>
                <a:off x="1131887" y="2093565"/>
                <a:ext cx="4114800" cy="8912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ru-RU" dirty="0">
                    <a:solidFill>
                      <a:srgbClr val="0070C0"/>
                    </a:solidFill>
                  </a:rPr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2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m:rPr>
                        <m:nor/>
                      </m:rPr>
                      <a:rPr lang="pt-BR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1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б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4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ru-RU" dirty="0">
                        <a:solidFill>
                          <a:srgbClr val="0070C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pt-BR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pt-BR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2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ru-RU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449AE357-99A0-438D-9168-44413D3F7C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887" y="2093565"/>
                <a:ext cx="4114800" cy="891206"/>
              </a:xfrm>
              <a:prstGeom prst="rect">
                <a:avLst/>
              </a:prstGeom>
              <a:blipFill>
                <a:blip r:embed="rId4"/>
                <a:stretch>
                  <a:fillRect l="-444" b="-20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79EF65B-ADE2-44F6-A7F5-2B7FA4F515D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366" t="8080" r="67148" b="60606"/>
          <a:stretch/>
        </p:blipFill>
        <p:spPr>
          <a:xfrm>
            <a:off x="3798887" y="738316"/>
            <a:ext cx="533401" cy="45129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A133D8F-5C84-4801-AF50-1755744EDF8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806" t="8080" r="26700" b="69489"/>
          <a:stretch/>
        </p:blipFill>
        <p:spPr>
          <a:xfrm>
            <a:off x="4395469" y="802323"/>
            <a:ext cx="228601" cy="323277"/>
          </a:xfrm>
          <a:prstGeom prst="rect">
            <a:avLst/>
          </a:prstGeom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92A623E1-C7D0-4ED9-A397-34FE4B558036}"/>
              </a:ext>
            </a:extLst>
          </p:cNvPr>
          <p:cNvCxnSpPr>
            <a:cxnSpLocks/>
          </p:cNvCxnSpPr>
          <p:nvPr/>
        </p:nvCxnSpPr>
        <p:spPr>
          <a:xfrm flipV="1">
            <a:off x="4395469" y="860425"/>
            <a:ext cx="0" cy="1541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A6F9507-EBDA-42FF-921F-E79A432D79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868" t="55254" r="70144" b="18309"/>
          <a:stretch/>
        </p:blipFill>
        <p:spPr>
          <a:xfrm>
            <a:off x="4789486" y="1396778"/>
            <a:ext cx="457201" cy="38100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656632AF-120A-4810-850D-985EAB60EC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3786" t="55254" r="7226" b="18309"/>
          <a:stretch/>
        </p:blipFill>
        <p:spPr>
          <a:xfrm>
            <a:off x="5321908" y="1396778"/>
            <a:ext cx="45719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26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89E57717-EB5D-429B-8734-75A33C19681F}"/>
                  </a:ext>
                </a:extLst>
              </p:cNvPr>
              <p:cNvSpPr/>
              <p:nvPr/>
            </p:nvSpPr>
            <p:spPr>
              <a:xfrm>
                <a:off x="52226" y="375825"/>
                <a:ext cx="5662932" cy="808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183.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Скорость течения реки равна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км/ч, а собственная скорость лодки в стоячей воде равна 14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км/ч. Найдите скорость лодки против течения реки. 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89E57717-EB5D-429B-8734-75A33C1968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6" y="375825"/>
                <a:ext cx="5662932" cy="808683"/>
              </a:xfrm>
              <a:prstGeom prst="rect">
                <a:avLst/>
              </a:prstGeom>
              <a:blipFill>
                <a:blip r:embed="rId3"/>
                <a:stretch>
                  <a:fillRect l="-108" b="-53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C06AB14-0E7F-48F8-9DED-FBDA10E74B89}"/>
                  </a:ext>
                </a:extLst>
              </p:cNvPr>
              <p:cNvSpPr/>
              <p:nvPr/>
            </p:nvSpPr>
            <p:spPr>
              <a:xfrm>
                <a:off x="598487" y="1026952"/>
                <a:ext cx="1743106" cy="12050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соб. </a:t>
                </a:r>
                <a:r>
                  <a:rPr lang="pt-BR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14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км/ч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</a:t>
                </a:r>
                <a:r>
                  <a:rPr lang="pt-BR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–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2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км/ч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пр.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</a:t>
                </a:r>
                <a:r>
                  <a:rPr lang="pt-BR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–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? км/ч</a:t>
                </a:r>
                <a:endParaRPr lang="ru-RU" sz="1400" dirty="0">
                  <a:solidFill>
                    <a:srgbClr val="0070C0"/>
                  </a:solidFill>
                </a:endParaRPr>
              </a:p>
              <a:p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C06AB14-0E7F-48F8-9DED-FBDA10E74B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87" y="1026952"/>
                <a:ext cx="1743106" cy="1205073"/>
              </a:xfrm>
              <a:prstGeom prst="rect">
                <a:avLst/>
              </a:prstGeom>
              <a:blipFill>
                <a:blip r:embed="rId4"/>
                <a:stretch>
                  <a:fillRect l="-10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E636033-CAC3-480A-8D4B-4768ADEBEEBA}"/>
                  </a:ext>
                </a:extLst>
              </p:cNvPr>
              <p:cNvSpPr/>
              <p:nvPr/>
            </p:nvSpPr>
            <p:spPr>
              <a:xfrm>
                <a:off x="598487" y="1886591"/>
                <a:ext cx="3894079" cy="12218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пр.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.=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V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соб.-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V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</a:t>
                </a:r>
              </a:p>
              <a:p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пр.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.=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14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pt-BR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2</a:t>
                </a:r>
                <a:r>
                  <a:rPr lang="ru-RU" sz="14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pt-BR" sz="1400" b="1" dirty="0">
                    <a:latin typeface="Arial" panose="020B0604020202020204" pitchFamily="34" charset="0"/>
                  </a:rPr>
                  <a:t>–</a:t>
                </a:r>
                <a:r>
                  <a:rPr lang="ru-RU" sz="1400" b="1" dirty="0">
                    <a:latin typeface="Arial" panose="020B0604020202020204" pitchFamily="34" charset="0"/>
                  </a:rPr>
                  <a:t> 2</a:t>
                </a:r>
                <a:r>
                  <a:rPr lang="ru-RU" sz="14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</a:rPr>
                  <a:t>= 11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1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</a:rPr>
                  <a:t>(км/ч)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пр. </a:t>
                </a:r>
                <a:r>
                  <a:rPr lang="ru-RU" sz="16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.= 11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км/ч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E636033-CAC3-480A-8D4B-4768ADEBEE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87" y="1886591"/>
                <a:ext cx="3894079" cy="1221809"/>
              </a:xfrm>
              <a:prstGeom prst="rect">
                <a:avLst/>
              </a:prstGeom>
              <a:blipFill>
                <a:blip r:embed="rId5"/>
                <a:stretch>
                  <a:fillRect l="-782" t="-1493" b="-9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Как нарисовать яхту (рисуем с детьми) » Анимационная лаборатория для всех">
            <a:extLst>
              <a:ext uri="{FF2B5EF4-FFF2-40B4-BE49-F238E27FC236}">
                <a16:creationId xmlns:a16="http://schemas.microsoft.com/office/drawing/2014/main" id="{0E441454-D2EB-426D-AB17-7D4531BD60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778" y="942229"/>
            <a:ext cx="2200306" cy="1360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237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C73A326-4495-4F48-8A29-F801836481F0}"/>
                  </a:ext>
                </a:extLst>
              </p:cNvPr>
              <p:cNvSpPr/>
              <p:nvPr/>
            </p:nvSpPr>
            <p:spPr>
              <a:xfrm>
                <a:off x="102392" y="395321"/>
                <a:ext cx="5562600" cy="652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184.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Найдите длину прямоугольника, если его ширина равна 12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sz="14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 err="1">
                    <a:solidFill>
                      <a:srgbClr val="211D1E"/>
                    </a:solidFill>
                    <a:latin typeface="Arial" panose="020B0604020202020204" pitchFamily="34" charset="0"/>
                  </a:rPr>
                  <a:t>c</a:t>
                </a:r>
                <a:r>
                  <a:rPr lang="ru-RU" sz="1100" b="1" dirty="0" err="1">
                    <a:solidFill>
                      <a:srgbClr val="211D1E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, а длина на 7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sz="1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см больше ширины. </a:t>
                </a:r>
                <a:endParaRPr lang="ru-RU" sz="14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C73A326-4495-4F48-8A29-F801836481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92" y="395321"/>
                <a:ext cx="5562600" cy="652999"/>
              </a:xfrm>
              <a:prstGeom prst="rect">
                <a:avLst/>
              </a:prstGeom>
              <a:blipFill>
                <a:blip r:embed="rId3"/>
                <a:stretch>
                  <a:fillRect l="-658" t="-2804" r="-329" b="-9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405D82DF-8F28-4E24-A404-2F1EDDC9B5A8}"/>
                  </a:ext>
                </a:extLst>
              </p:cNvPr>
              <p:cNvSpPr/>
              <p:nvPr/>
            </p:nvSpPr>
            <p:spPr>
              <a:xfrm>
                <a:off x="1528786" y="1048320"/>
                <a:ext cx="3957174" cy="1734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Дано: прямоугольник</a:t>
                </a:r>
                <a:endParaRPr lang="ru-RU" sz="1600" b="1" dirty="0">
                  <a:latin typeface="Arial" panose="020B0604020202020204" pitchFamily="34" charset="0"/>
                </a:endParaRPr>
              </a:p>
              <a:p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12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sz="16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</a:p>
              <a:p>
                <a:r>
                  <a:rPr lang="ru-RU" b="1" dirty="0">
                    <a:latin typeface="Arial" panose="020B0604020202020204" pitchFamily="34" charset="0"/>
                  </a:rPr>
                  <a:t>а</a:t>
                </a:r>
                <a:r>
                  <a:rPr lang="en-US" sz="1600" b="1" dirty="0"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</a:rPr>
                  <a:t>-?</a:t>
                </a:r>
                <a:r>
                  <a:rPr lang="en-US" sz="1600" b="1" dirty="0">
                    <a:latin typeface="Arial" panose="020B0604020202020204" pitchFamily="34" charset="0"/>
                  </a:rPr>
                  <a:t>c</a:t>
                </a:r>
                <a:r>
                  <a:rPr lang="ru-RU" sz="1600" b="1" dirty="0">
                    <a:latin typeface="Arial" panose="020B0604020202020204" pitchFamily="34" charset="0"/>
                  </a:rPr>
                  <a:t>м, на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7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sz="16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см больше </a:t>
                </a:r>
                <a:endParaRPr lang="ru-RU" sz="1600" b="1" dirty="0"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12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7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= 19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b="1" dirty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= 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20(см)</m:t>
                    </m:r>
                  </m:oMath>
                </a14:m>
                <a:endParaRPr lang="ru-RU" b="1" dirty="0">
                  <a:solidFill>
                    <a:srgbClr val="211D1E"/>
                  </a:solidFill>
                </a:endParaRPr>
              </a:p>
              <a:p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405D82DF-8F28-4E24-A404-2F1EDDC9B5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786" y="1048320"/>
                <a:ext cx="3957174" cy="1734962"/>
              </a:xfrm>
              <a:prstGeom prst="rect">
                <a:avLst/>
              </a:prstGeom>
              <a:blipFill>
                <a:blip r:embed="rId4"/>
                <a:stretch>
                  <a:fillRect l="-1387" t="-10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трелка: изогнутая вверх 3">
            <a:extLst>
              <a:ext uri="{FF2B5EF4-FFF2-40B4-BE49-F238E27FC236}">
                <a16:creationId xmlns:a16="http://schemas.microsoft.com/office/drawing/2014/main" id="{9B59292F-6D96-46F2-B28E-3E2C0E67941C}"/>
              </a:ext>
            </a:extLst>
          </p:cNvPr>
          <p:cNvSpPr/>
          <p:nvPr/>
        </p:nvSpPr>
        <p:spPr>
          <a:xfrm rot="16044295">
            <a:off x="4063433" y="1603426"/>
            <a:ext cx="457200" cy="15247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2CB132B-C37A-4A44-BDC3-164E9F3FFF0C}"/>
              </a:ext>
            </a:extLst>
          </p:cNvPr>
          <p:cNvSpPr/>
          <p:nvPr/>
        </p:nvSpPr>
        <p:spPr>
          <a:xfrm>
            <a:off x="217487" y="1241425"/>
            <a:ext cx="990599" cy="60898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67CB40-EB32-411A-A286-4CCC694CEAC2}"/>
              </a:ext>
            </a:extLst>
          </p:cNvPr>
          <p:cNvSpPr/>
          <p:nvPr/>
        </p:nvSpPr>
        <p:spPr>
          <a:xfrm>
            <a:off x="538187" y="1743642"/>
            <a:ext cx="370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а</a:t>
            </a:r>
            <a:r>
              <a:rPr lang="en-US" sz="1600" b="1" dirty="0">
                <a:latin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2E793DF-265B-4C38-8507-B9F3EC75CEBE}"/>
              </a:ext>
            </a:extLst>
          </p:cNvPr>
          <p:cNvSpPr/>
          <p:nvPr/>
        </p:nvSpPr>
        <p:spPr>
          <a:xfrm>
            <a:off x="1134737" y="1335112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D18AA72-E0B9-477B-93AD-8DF4141AC35B}"/>
              </a:ext>
            </a:extLst>
          </p:cNvPr>
          <p:cNvSpPr/>
          <p:nvPr/>
        </p:nvSpPr>
        <p:spPr>
          <a:xfrm>
            <a:off x="235105" y="2729900"/>
            <a:ext cx="53621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длина прямоугольника а = 20 см</a:t>
            </a:r>
          </a:p>
        </p:txBody>
      </p:sp>
    </p:spTree>
    <p:extLst>
      <p:ext uri="{BB962C8B-B14F-4D97-AF65-F5344CB8AC3E}">
        <p14:creationId xmlns:p14="http://schemas.microsoft.com/office/powerpoint/2010/main" val="2516104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BB9A1B0-77D1-427D-92A0-34FF416C90B1}"/>
              </a:ext>
            </a:extLst>
          </p:cNvPr>
          <p:cNvSpPr/>
          <p:nvPr/>
        </p:nvSpPr>
        <p:spPr>
          <a:xfrm>
            <a:off x="141287" y="395321"/>
            <a:ext cx="49529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189. Выполните действия: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B9C21A6-1368-480D-9B59-85EC31BB5AB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552" t="24873" r="2272"/>
          <a:stretch/>
        </p:blipFill>
        <p:spPr>
          <a:xfrm>
            <a:off x="229553" y="733875"/>
            <a:ext cx="5029200" cy="36933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FD75FABA-C5E3-48AF-BBE9-19EFEA1D4A18}"/>
                  </a:ext>
                </a:extLst>
              </p:cNvPr>
              <p:cNvSpPr/>
              <p:nvPr/>
            </p:nvSpPr>
            <p:spPr>
              <a:xfrm>
                <a:off x="979487" y="1165225"/>
                <a:ext cx="4789488" cy="20412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0070C0"/>
                    </a:solidFill>
                  </a:rPr>
                  <a:t>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+ 2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7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7 +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8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b="1" dirty="0">
                  <a:solidFill>
                    <a:srgbClr val="0070C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1600" b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б</m:t>
                      </m:r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7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m:rPr>
                          <m:nor/>
                        </m:rPr>
                        <a:rPr lang="ru-RU" sz="1600" dirty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</a:rPr>
                        <m:t>–</m:t>
                      </m:r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4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6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1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m:rPr>
                          <m:nor/>
                        </m:rPr>
                        <a:rPr lang="ru-RU" sz="1600" b="1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pt-BR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</a:rPr>
                        <m:t>–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</a:rPr>
                        <m:t> 4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 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2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b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в</m:t>
                      </m:r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 8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m:rPr>
                          <m:nor/>
                        </m:rPr>
                        <a:rPr lang="ru-RU" dirty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ru-RU" b="1" i="0" dirty="0" smtClean="0">
                          <a:solidFill>
                            <a:srgbClr val="0070C0"/>
                          </a:solidFill>
                        </a:rPr>
                        <m:t>+</m:t>
                      </m:r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5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 </m:t>
                      </m:r>
                      <m:r>
                        <m:rPr>
                          <m:nor/>
                        </m:rPr>
                        <a:rPr lang="ru-RU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13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</m:t>
                      </m:r>
                      <m:r>
                        <m:rPr>
                          <m:nor/>
                        </m:rPr>
                        <a:rPr lang="ru-RU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13 + 1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ru-RU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𝟏𝟒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2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г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a:rPr lang="ru-RU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sz="2000" dirty="0">
                        <a:solidFill>
                          <a:srgbClr val="0070C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2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2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FD75FABA-C5E3-48AF-BBE9-19EFEA1D4A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487" y="1165225"/>
                <a:ext cx="4789488" cy="20412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7857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F12DCFE-FE96-4D9B-99BF-583D9DF4F923}"/>
                  </a:ext>
                </a:extLst>
              </p:cNvPr>
              <p:cNvSpPr/>
              <p:nvPr/>
            </p:nvSpPr>
            <p:spPr>
              <a:xfrm>
                <a:off x="27153" y="415507"/>
                <a:ext cx="5740233" cy="7141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200.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Рабочие выполнили в первый день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всей работы, а во второй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Какую часть работы они выполнят за два дня? 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F12DCFE-FE96-4D9B-99BF-583D9DF4F9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53" y="415507"/>
                <a:ext cx="5740233" cy="714106"/>
              </a:xfrm>
              <a:prstGeom prst="rect">
                <a:avLst/>
              </a:prstGeom>
              <a:blipFill>
                <a:blip r:embed="rId3"/>
                <a:stretch>
                  <a:fillRect l="-318" b="-17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9C83CDA-EF8E-46AB-8A0F-83B78BC92B9E}"/>
                  </a:ext>
                </a:extLst>
              </p:cNvPr>
              <p:cNvSpPr/>
              <p:nvPr/>
            </p:nvSpPr>
            <p:spPr>
              <a:xfrm>
                <a:off x="217487" y="1149799"/>
                <a:ext cx="3505200" cy="10799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1 день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всей работы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Во 2 день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всей работы</a:t>
                </a:r>
                <a:endParaRPr lang="ru-RU" sz="1600" dirty="0">
                  <a:solidFill>
                    <a:srgbClr val="0070C0"/>
                  </a:solidFill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9C83CDA-EF8E-46AB-8A0F-83B78BC92B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7" y="1149799"/>
                <a:ext cx="3505200" cy="1079911"/>
              </a:xfrm>
              <a:prstGeom prst="rect">
                <a:avLst/>
              </a:prstGeom>
              <a:blipFill>
                <a:blip r:embed="rId4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id="{3C4E900F-76D2-4E78-BCE2-F1D68E83FC57}"/>
              </a:ext>
            </a:extLst>
          </p:cNvPr>
          <p:cNvSpPr/>
          <p:nvPr/>
        </p:nvSpPr>
        <p:spPr>
          <a:xfrm>
            <a:off x="3036887" y="1317625"/>
            <a:ext cx="152400" cy="45720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EAE85AB-22BB-47E4-B363-BE896D2AABFA}"/>
              </a:ext>
            </a:extLst>
          </p:cNvPr>
          <p:cNvSpPr/>
          <p:nvPr/>
        </p:nvSpPr>
        <p:spPr>
          <a:xfrm>
            <a:off x="3125708" y="1348594"/>
            <a:ext cx="16619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всей работы</a:t>
            </a:r>
            <a:endParaRPr lang="ru-RU" sz="16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3597B1-56A9-4759-BF22-2A47702E9D24}"/>
                  </a:ext>
                </a:extLst>
              </p:cNvPr>
              <p:cNvSpPr/>
              <p:nvPr/>
            </p:nvSpPr>
            <p:spPr>
              <a:xfrm>
                <a:off x="217487" y="1880564"/>
                <a:ext cx="4946803" cy="11682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всей работы</m:t>
                    </m:r>
                  </m:oMath>
                </a14:m>
                <a:r>
                  <a:rPr lang="ru-RU" dirty="0">
                    <a:solidFill>
                      <a:srgbClr val="0070C0"/>
                    </a:solidFill>
                  </a:rPr>
                  <a:t>)</a:t>
                </a:r>
              </a:p>
              <a:p>
                <a:endParaRPr lang="ru-RU" dirty="0">
                  <a:solidFill>
                    <a:srgbClr val="0070C0"/>
                  </a:solidFill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за 2 дня выполнят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всей работы</m:t>
                    </m:r>
                  </m:oMath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3597B1-56A9-4759-BF22-2A47702E9D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7" y="1880564"/>
                <a:ext cx="4946803" cy="1168269"/>
              </a:xfrm>
              <a:prstGeom prst="rect">
                <a:avLst/>
              </a:prstGeom>
              <a:blipFill>
                <a:blip r:embed="rId5"/>
                <a:stretch>
                  <a:fillRect l="-1110" b="-20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24308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24161</TotalTime>
  <Words>544</Words>
  <Application>Microsoft Office PowerPoint</Application>
  <PresentationFormat>Произвольный</PresentationFormat>
  <Paragraphs>70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1952</cp:revision>
  <cp:lastPrinted>2020-09-30T03:25:16Z</cp:lastPrinted>
  <dcterms:created xsi:type="dcterms:W3CDTF">2020-04-09T07:32:19Z</dcterms:created>
  <dcterms:modified xsi:type="dcterms:W3CDTF">2020-11-30T14:14:18Z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