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4"/>
  </p:notesMasterIdLst>
  <p:handoutMasterIdLst>
    <p:handoutMasterId r:id="rId15"/>
  </p:handoutMasterIdLst>
  <p:sldIdLst>
    <p:sldId id="528" r:id="rId2"/>
    <p:sldId id="969" r:id="rId3"/>
    <p:sldId id="1006" r:id="rId4"/>
    <p:sldId id="1007" r:id="rId5"/>
    <p:sldId id="1008" r:id="rId6"/>
    <p:sldId id="997" r:id="rId7"/>
    <p:sldId id="1009" r:id="rId8"/>
    <p:sldId id="1010" r:id="rId9"/>
    <p:sldId id="1011" r:id="rId10"/>
    <p:sldId id="1012" r:id="rId11"/>
    <p:sldId id="1013" r:id="rId12"/>
    <p:sldId id="480" r:id="rId13"/>
  </p:sldIdLst>
  <p:sldSz cx="5768975" cy="3244850"/>
  <p:notesSz cx="9866313" cy="6735763"/>
  <p:custDataLst>
    <p:tags r:id="rId1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00A859"/>
    <a:srgbClr val="F0FFFF"/>
    <a:srgbClr val="FFFCFF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08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2057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33752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08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5221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006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46760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8082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62564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658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978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30.11.2020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3.jpe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14.jpeg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8.jpe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23737" y="1154528"/>
            <a:ext cx="3124200" cy="1763297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РАЗНОСТЬ </a:t>
            </a:r>
          </a:p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СМЕШАННЫХ</a:t>
            </a:r>
            <a:b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ЧИСЕЛ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2738" y="1356224"/>
            <a:ext cx="304799" cy="156160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B5B1F7C0-5D3C-4F00-A524-884A7DE64A56}"/>
              </a:ext>
            </a:extLst>
          </p:cNvPr>
          <p:cNvSpPr/>
          <p:nvPr/>
        </p:nvSpPr>
        <p:spPr>
          <a:xfrm>
            <a:off x="2808287" y="2900239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18594D99-98C1-4FA6-A22A-3F148D47C04D}"/>
              </a:ext>
            </a:extLst>
          </p:cNvPr>
          <p:cNvPicPr/>
          <p:nvPr/>
        </p:nvPicPr>
        <p:blipFill rotWithShape="1">
          <a:blip r:embed="rId4"/>
          <a:srcRect l="12096" t="26770" r="11408" b="8864"/>
          <a:stretch/>
        </p:blipFill>
        <p:spPr bwMode="auto">
          <a:xfrm>
            <a:off x="3189287" y="1233380"/>
            <a:ext cx="2436950" cy="17681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9F73AC6-FD7D-4DC6-8053-5312DED584DB}"/>
                  </a:ext>
                </a:extLst>
              </p:cNvPr>
              <p:cNvSpPr/>
              <p:nvPr/>
            </p:nvSpPr>
            <p:spPr>
              <a:xfrm>
                <a:off x="140493" y="376252"/>
                <a:ext cx="5486398" cy="86517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173.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Собственная скорость парохода в стоячей воде равна 22 км/ч. Найдите его скорость против течения реки и по течению, если скорость реки равна 2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км/ч.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9F73AC6-FD7D-4DC6-8053-5312DED584D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493" y="376252"/>
                <a:ext cx="5486398" cy="865173"/>
              </a:xfrm>
              <a:prstGeom prst="rect">
                <a:avLst/>
              </a:prstGeom>
              <a:blipFill>
                <a:blip r:embed="rId3"/>
                <a:stretch>
                  <a:fillRect l="-556" t="-2113" r="-333" b="-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969425C-33EF-4EF8-B007-9E09FC4C42C4}"/>
                  </a:ext>
                </a:extLst>
              </p:cNvPr>
              <p:cNvSpPr/>
              <p:nvPr/>
            </p:nvSpPr>
            <p:spPr>
              <a:xfrm>
                <a:off x="10123" y="1277922"/>
                <a:ext cx="1743106" cy="13268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соб. </a:t>
                </a:r>
                <a:r>
                  <a:rPr lang="pt-BR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22 км/ч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</a:t>
                </a:r>
                <a:r>
                  <a:rPr lang="pt-BR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–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км/ч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по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</a:t>
                </a:r>
                <a:r>
                  <a:rPr lang="pt-BR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–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? км/ч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пр.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</a:t>
                </a:r>
                <a:r>
                  <a:rPr lang="pt-BR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–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? км/ч</a:t>
                </a:r>
                <a:endParaRPr lang="ru-RU" sz="1400" dirty="0">
                  <a:solidFill>
                    <a:srgbClr val="0070C0"/>
                  </a:solidFill>
                </a:endParaRPr>
              </a:p>
              <a:p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1969425C-33EF-4EF8-B007-9E09FC4C42C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23" y="1277922"/>
                <a:ext cx="1743106" cy="1326838"/>
              </a:xfrm>
              <a:prstGeom prst="rect">
                <a:avLst/>
              </a:prstGeom>
              <a:blipFill>
                <a:blip r:embed="rId4"/>
                <a:stretch>
                  <a:fillRect l="-1049" t="-9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1DFA2DE1-374A-4F5A-9ABA-381D80E6F328}"/>
                  </a:ext>
                </a:extLst>
              </p:cNvPr>
              <p:cNvSpPr/>
              <p:nvPr/>
            </p:nvSpPr>
            <p:spPr>
              <a:xfrm>
                <a:off x="1665287" y="1241425"/>
                <a:ext cx="3825406" cy="16721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по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.=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V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соб.+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V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</a:t>
                </a: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latin typeface="Arial" panose="020B0604020202020204" pitchFamily="34" charset="0"/>
                  </a:rPr>
                  <a:t> по </a:t>
                </a:r>
                <a:r>
                  <a:rPr lang="ru-RU" sz="1400" b="1" dirty="0" err="1"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latin typeface="Arial" panose="020B0604020202020204" pitchFamily="34" charset="0"/>
                  </a:rPr>
                  <a:t>.=</a:t>
                </a:r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</a:rPr>
                  <a:t>22 +</a:t>
                </a:r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latin typeface="Arial" panose="020B0604020202020204" pitchFamily="34" charset="0"/>
                  </a:rPr>
                  <a:t> по </a:t>
                </a:r>
                <a:r>
                  <a:rPr lang="ru-RU" sz="1400" b="1" dirty="0" err="1"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latin typeface="Arial" panose="020B0604020202020204" pitchFamily="34" charset="0"/>
                  </a:rPr>
                  <a:t>.=</a:t>
                </a:r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</a:rPr>
                  <a:t>24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</a:rPr>
                  <a:t>(км/ч)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пр.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.=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V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соб.-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V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</a:t>
                </a:r>
              </a:p>
              <a:p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пр. </a:t>
                </a:r>
                <a:r>
                  <a:rPr lang="ru-RU" sz="14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.=</a:t>
                </a:r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22 </a:t>
                </a:r>
                <a:r>
                  <a:rPr lang="pt-BR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2</a:t>
                </a:r>
                <a:r>
                  <a:rPr lang="ru-RU" sz="14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= 21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pt-BR" sz="1400" b="1" dirty="0">
                    <a:latin typeface="Arial" panose="020B0604020202020204" pitchFamily="34" charset="0"/>
                  </a:rPr>
                  <a:t>–</a:t>
                </a:r>
                <a:r>
                  <a:rPr lang="ru-RU" sz="1400" b="1" dirty="0">
                    <a:latin typeface="Arial" panose="020B0604020202020204" pitchFamily="34" charset="0"/>
                  </a:rPr>
                  <a:t> 2</a:t>
                </a:r>
                <a:r>
                  <a:rPr lang="ru-RU" sz="14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</a:rPr>
                  <a:t>= 19</a:t>
                </a:r>
                <a:r>
                  <a:rPr lang="ru-RU" sz="1400" b="1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sz="1400" b="1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</a:rPr>
                  <a:t>(км/ч)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1DFA2DE1-374A-4F5A-9ABA-381D80E6F32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287" y="1241425"/>
                <a:ext cx="3825406" cy="1672189"/>
              </a:xfrm>
              <a:prstGeom prst="rect">
                <a:avLst/>
              </a:prstGeom>
              <a:blipFill>
                <a:blip r:embed="rId5"/>
                <a:stretch>
                  <a:fillRect l="-478" t="-7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Катера на подводных крыльях | Журнал Популярная Механика">
            <a:extLst>
              <a:ext uri="{FF2B5EF4-FFF2-40B4-BE49-F238E27FC236}">
                <a16:creationId xmlns:a16="http://schemas.microsoft.com/office/drawing/2014/main" id="{326911B5-3EDA-41B6-B929-8DD94745AE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4033" y="1165225"/>
            <a:ext cx="1743106" cy="1326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6EE0F7A-9F56-4F23-821D-069E31280EC8}"/>
                  </a:ext>
                </a:extLst>
              </p:cNvPr>
              <p:cNvSpPr/>
              <p:nvPr/>
            </p:nvSpPr>
            <p:spPr>
              <a:xfrm>
                <a:off x="5256" y="2807836"/>
                <a:ext cx="5614140" cy="447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по </a:t>
                </a:r>
                <a:r>
                  <a:rPr lang="ru-RU" sz="16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.=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24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км/ч,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V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пр. </a:t>
                </a:r>
                <a:r>
                  <a:rPr lang="ru-RU" sz="16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теч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.=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19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км/ч</a:t>
                </a:r>
                <a:endParaRPr lang="ru-RU" sz="1600" b="1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16EE0F7A-9F56-4F23-821D-069E31280E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6" y="2807836"/>
                <a:ext cx="5614140" cy="447943"/>
              </a:xfrm>
              <a:prstGeom prst="rect">
                <a:avLst/>
              </a:prstGeom>
              <a:blipFill>
                <a:blip r:embed="rId7"/>
                <a:stretch>
                  <a:fillRect l="-651" b="-547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4035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7542AD1-C1EC-4AEB-ABD0-C7AED87A99EC}"/>
                  </a:ext>
                </a:extLst>
              </p:cNvPr>
              <p:cNvSpPr/>
              <p:nvPr/>
            </p:nvSpPr>
            <p:spPr>
              <a:xfrm>
                <a:off x="39054" y="412540"/>
                <a:ext cx="5486399" cy="6189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174. В магазине было продано 7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тонны картофеля из 12 тонн. Сколько тонн картофеля осталось?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7542AD1-C1EC-4AEB-ABD0-C7AED87A99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4" y="412540"/>
                <a:ext cx="5486399" cy="618952"/>
              </a:xfrm>
              <a:prstGeom prst="rect">
                <a:avLst/>
              </a:prstGeom>
              <a:blipFill>
                <a:blip r:embed="rId3"/>
                <a:stretch>
                  <a:fillRect l="-333" r="-333" b="-99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8DDD10B-05A2-4703-AF89-7AF19AF3FF20}"/>
                  </a:ext>
                </a:extLst>
              </p:cNvPr>
              <p:cNvSpPr/>
              <p:nvPr/>
            </p:nvSpPr>
            <p:spPr>
              <a:xfrm>
                <a:off x="39054" y="1031492"/>
                <a:ext cx="4217033" cy="23939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Было – 12 т. карт.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Продали –  7</a:t>
                </a:r>
                <a:r>
                  <a:rPr lang="ru-RU" sz="16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т. карт.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Осталось – ? т. карт.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12 – 7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chemeClr val="tx1"/>
                    </a:solidFill>
                  </a:rPr>
                  <a:t> =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11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chemeClr val="tx1"/>
                    </a:solidFill>
                  </a:rPr>
                  <a:t>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– 7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dirty="0">
                    <a:solidFill>
                      <a:schemeClr val="tx1"/>
                    </a:solidFill>
                  </a:rPr>
                  <a:t> =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sz="16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т.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)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карт.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− осталось</m:t>
                    </m:r>
                  </m:oMath>
                </a14:m>
                <a:endParaRPr lang="ru-RU" sz="1600" b="1" dirty="0">
                  <a:solidFill>
                    <a:srgbClr val="0070C0"/>
                  </a:solidFill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Ответ: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ru-RU" sz="1600" b="1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m:rPr>
                        <m:nor/>
                      </m:rPr>
                      <a: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т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онн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 карт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офеля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 осталось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</a:rPr>
                      <m:t>.</m:t>
                    </m:r>
                  </m:oMath>
                </a14:m>
                <a:endParaRPr lang="ru-RU" sz="1600" b="1" dirty="0">
                  <a:solidFill>
                    <a:schemeClr val="tx1"/>
                  </a:solidFill>
                </a:endParaRPr>
              </a:p>
              <a:p>
                <a:endParaRPr lang="ru-RU" sz="16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38DDD10B-05A2-4703-AF89-7AF19AF3FF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4" y="1031492"/>
                <a:ext cx="4217033" cy="2393925"/>
              </a:xfrm>
              <a:prstGeom prst="rect">
                <a:avLst/>
              </a:prstGeom>
              <a:blipFill>
                <a:blip r:embed="rId4"/>
                <a:stretch>
                  <a:fillRect l="-723" t="-7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Картофель фермерский">
            <a:extLst>
              <a:ext uri="{FF2B5EF4-FFF2-40B4-BE49-F238E27FC236}">
                <a16:creationId xmlns:a16="http://schemas.microsoft.com/office/drawing/2014/main" id="{2848FC59-BA03-430F-9EC2-B9D8D082A1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2687" y="1016511"/>
            <a:ext cx="1857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9039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C148A7-2D41-4F0B-8457-AB8447DE81E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027"/>
          <a:stretch/>
        </p:blipFill>
        <p:spPr>
          <a:xfrm>
            <a:off x="126147" y="476809"/>
            <a:ext cx="5594345" cy="266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9E5CE17-D1A2-4044-9886-B907590ADF0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449" t="2999"/>
          <a:stretch/>
        </p:blipFill>
        <p:spPr>
          <a:xfrm>
            <a:off x="69848" y="422785"/>
            <a:ext cx="5627687" cy="2257017"/>
          </a:xfrm>
          <a:prstGeom prst="rect">
            <a:avLst/>
          </a:prstGeom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AB1A277-280A-4A1F-B463-31355C87BE97}"/>
              </a:ext>
            </a:extLst>
          </p:cNvPr>
          <p:cNvSpPr/>
          <p:nvPr/>
        </p:nvSpPr>
        <p:spPr>
          <a:xfrm>
            <a:off x="141289" y="2637850"/>
            <a:ext cx="555624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        При вычитании смешанных чисел их целые и дробные части  вычитают по отдельности. </a:t>
            </a:r>
            <a:endParaRPr lang="ru-RU" sz="1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174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784B7B8-332D-4AF0-A4B5-B11A19CD22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288" y="446987"/>
            <a:ext cx="5410200" cy="272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36806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B7743EFA-273F-4B58-B5CC-F6B0096217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210" b="9933"/>
          <a:stretch/>
        </p:blipFill>
        <p:spPr>
          <a:xfrm>
            <a:off x="141288" y="631826"/>
            <a:ext cx="5410199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48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ОБОГАЩАЕМ  ЗНАНИЯ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2DD7819-5FBA-4154-86BC-1172577D3507}"/>
              </a:ext>
            </a:extLst>
          </p:cNvPr>
          <p:cNvSpPr/>
          <p:nvPr/>
        </p:nvSpPr>
        <p:spPr>
          <a:xfrm>
            <a:off x="217487" y="409053"/>
            <a:ext cx="914400" cy="1081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1CC6CED6-71C0-4358-A991-ED1E897BF0C7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74687" y="409053"/>
            <a:ext cx="4267200" cy="281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6004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D5C7205-0EF8-43A7-A03D-3A00A5C972A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053" t="30443" r="2449" b="18232"/>
          <a:stretch/>
        </p:blipFill>
        <p:spPr>
          <a:xfrm>
            <a:off x="229554" y="631825"/>
            <a:ext cx="5105400" cy="45018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94B5C08-03CF-4BE8-9B44-E233457E0E76}"/>
              </a:ext>
            </a:extLst>
          </p:cNvPr>
          <p:cNvSpPr/>
          <p:nvPr/>
        </p:nvSpPr>
        <p:spPr>
          <a:xfrm>
            <a:off x="-1" y="372576"/>
            <a:ext cx="37274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169</a:t>
            </a:r>
            <a:r>
              <a:rPr lang="ru-RU" dirty="0">
                <a:solidFill>
                  <a:srgbClr val="0070C0"/>
                </a:solidFill>
                <a:latin typeface="Arial" panose="020B0604020202020204" pitchFamily="34" charset="0"/>
              </a:rPr>
              <a:t>.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Найдите разность: </a:t>
            </a:r>
            <a:endParaRPr lang="ru-RU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D751472-D513-4785-B8E6-7E41EBC40F16}"/>
                  </a:ext>
                </a:extLst>
              </p:cNvPr>
              <p:cNvSpPr/>
              <p:nvPr/>
            </p:nvSpPr>
            <p:spPr>
              <a:xfrm>
                <a:off x="973103" y="1165226"/>
                <a:ext cx="1939442" cy="18663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а) </m:t>
                    </m:r>
                    <m:r>
                      <m:rPr>
                        <m:nor/>
                      </m:rPr>
                      <a:rPr lang="en-US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pt-BR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б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m:rPr>
                        <m:nor/>
                      </m:rPr>
                      <a:rPr lang="ru-RU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pt-BR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 </a:t>
                </a:r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в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en-US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5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BR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ru-RU" sz="20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2000" b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г</m:t>
                    </m:r>
                    <m:r>
                      <m:rPr>
                        <m:nor/>
                      </m:rPr>
                      <a:rPr lang="ru-RU" sz="2000" b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 </m:t>
                    </m:r>
                    <m:r>
                      <m:rPr>
                        <m:nor/>
                      </m:rPr>
                      <a:rPr lang="en-US" sz="2000" b="1" i="0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12</m:t>
                    </m:r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000" dirty="0">
                    <a:solidFill>
                      <a:srgbClr val="0070C0"/>
                    </a:solidFill>
                  </a:rPr>
                  <a:t> </a:t>
                </a:r>
                <a:r>
                  <a:rPr lang="pt-BR" sz="20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 </a:t>
                </a:r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2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D751472-D513-4785-B8E6-7E41EBC40F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103" y="1165226"/>
                <a:ext cx="1939442" cy="1866345"/>
              </a:xfrm>
              <a:prstGeom prst="rect">
                <a:avLst/>
              </a:prstGeom>
              <a:blipFill>
                <a:blip r:embed="rId4"/>
                <a:stretch>
                  <a:fillRect b="-13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 descr="Презентация по математике &quot;Ребусы&quot;(5-6 классы)">
            <a:extLst>
              <a:ext uri="{FF2B5EF4-FFF2-40B4-BE49-F238E27FC236}">
                <a16:creationId xmlns:a16="http://schemas.microsoft.com/office/drawing/2014/main" id="{3096210C-F809-414C-A132-B08AC409AC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4" t="52348" r="2423" b="5382"/>
          <a:stretch/>
        </p:blipFill>
        <p:spPr bwMode="auto">
          <a:xfrm>
            <a:off x="3271872" y="1258508"/>
            <a:ext cx="1524000" cy="156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2224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86F72BC-5952-407E-96D7-6E68848C11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695" t="44537" r="5091" b="4228"/>
          <a:stretch/>
        </p:blipFill>
        <p:spPr>
          <a:xfrm>
            <a:off x="381954" y="718484"/>
            <a:ext cx="4800600" cy="4572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2B7C298-BE44-4556-BBC5-A6352AE9C660}"/>
              </a:ext>
            </a:extLst>
          </p:cNvPr>
          <p:cNvSpPr/>
          <p:nvPr/>
        </p:nvSpPr>
        <p:spPr>
          <a:xfrm>
            <a:off x="141287" y="395321"/>
            <a:ext cx="5562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170.Найдите разность, «разбивая» единицу: </a:t>
            </a:r>
            <a:endParaRPr lang="ru-RU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8D8F825-4894-4875-9998-AAD8BDF2AA9C}"/>
                  </a:ext>
                </a:extLst>
              </p:cNvPr>
              <p:cNvSpPr/>
              <p:nvPr/>
            </p:nvSpPr>
            <p:spPr>
              <a:xfrm>
                <a:off x="70294" y="1519706"/>
                <a:ext cx="5697091" cy="146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а)</a:t>
                </a:r>
                <a:r>
                  <a:rPr lang="en-US" b="1" dirty="0">
                    <a:solidFill>
                      <a:srgbClr val="0070C0"/>
                    </a:solidFill>
                  </a:rPr>
                  <a:t> 1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:r>
                  <a:rPr lang="en-US" b="1" dirty="0">
                    <a:solidFill>
                      <a:srgbClr val="0070C0"/>
                    </a:solidFill>
                  </a:rPr>
                  <a:t>1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 </a:t>
                </a:r>
              </a:p>
              <a:p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 в) </a:t>
                </a:r>
                <a:r>
                  <a:rPr lang="en-US" b="1" dirty="0">
                    <a:solidFill>
                      <a:srgbClr val="0070C0"/>
                    </a:solidFill>
                  </a:rPr>
                  <a:t>1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en-US" dirty="0"/>
                  <a:t>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г) </a:t>
                </a:r>
                <a:r>
                  <a:rPr lang="en-US" b="1" dirty="0">
                    <a:solidFill>
                      <a:srgbClr val="0070C0"/>
                    </a:solidFill>
                  </a:rPr>
                  <a:t>1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58D8F825-4894-4875-9998-AAD8BDF2AA9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4" y="1519706"/>
                <a:ext cx="5697091" cy="14680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0538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86C6AB3-BC28-4813-8DFA-09F5EECC29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375" t="35533" r="3769" b="8491"/>
          <a:stretch/>
        </p:blipFill>
        <p:spPr>
          <a:xfrm>
            <a:off x="217487" y="708025"/>
            <a:ext cx="4953000" cy="457200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6E893B70-3071-4660-9C66-05EA90BAE3BC}"/>
              </a:ext>
            </a:extLst>
          </p:cNvPr>
          <p:cNvSpPr/>
          <p:nvPr/>
        </p:nvSpPr>
        <p:spPr>
          <a:xfrm>
            <a:off x="-1" y="409053"/>
            <a:ext cx="2920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171. Найдите разность: </a:t>
            </a:r>
            <a:endParaRPr lang="ru-RU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99CD804-BF5B-49F7-AAE9-6A5C4AB72289}"/>
                  </a:ext>
                </a:extLst>
              </p:cNvPr>
              <p:cNvSpPr/>
              <p:nvPr/>
            </p:nvSpPr>
            <p:spPr>
              <a:xfrm>
                <a:off x="70294" y="1519706"/>
                <a:ext cx="5697091" cy="14680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а)</a:t>
                </a:r>
                <a:r>
                  <a:rPr lang="en-US" b="1" dirty="0">
                    <a:solidFill>
                      <a:srgbClr val="0070C0"/>
                    </a:solidFill>
                  </a:rPr>
                  <a:t> 3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:r>
                  <a:rPr lang="en-US" b="1" dirty="0">
                    <a:solidFill>
                      <a:srgbClr val="0070C0"/>
                    </a:solidFill>
                  </a:rPr>
                  <a:t>6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5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5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dirty="0"/>
                  <a:t>  </a:t>
                </a:r>
              </a:p>
              <a:p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 в) </a:t>
                </a:r>
                <a:r>
                  <a:rPr lang="en-US" b="1" dirty="0">
                    <a:solidFill>
                      <a:srgbClr val="0070C0"/>
                    </a:solidFill>
                  </a:rPr>
                  <a:t>4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en-US" dirty="0"/>
                  <a:t>    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г) </a:t>
                </a:r>
                <a:r>
                  <a:rPr lang="en-US" b="1" dirty="0">
                    <a:solidFill>
                      <a:srgbClr val="0070C0"/>
                    </a:solidFill>
                  </a:rPr>
                  <a:t>8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:r>
                  <a:rPr lang="en-US" b="1" dirty="0"/>
                  <a:t>7</a:t>
                </a:r>
                <a:r>
                  <a:rPr lang="en-US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7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</a:p>
              <a:p>
                <a:endParaRPr lang="ru-RU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899CD804-BF5B-49F7-AAE9-6A5C4AB722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94" y="1519706"/>
                <a:ext cx="5697091" cy="146809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18369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CD2F66F-EE9B-4C39-B4FF-EB08BF9DBEB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410" t="29470" r="3397" b="15199"/>
          <a:stretch/>
        </p:blipFill>
        <p:spPr>
          <a:xfrm>
            <a:off x="305754" y="753538"/>
            <a:ext cx="4953000" cy="437374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C2DFC26-C395-49FA-A57E-2A7691BE7524}"/>
              </a:ext>
            </a:extLst>
          </p:cNvPr>
          <p:cNvSpPr/>
          <p:nvPr/>
        </p:nvSpPr>
        <p:spPr>
          <a:xfrm>
            <a:off x="27612" y="342507"/>
            <a:ext cx="2920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17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. Найдите разность: </a:t>
            </a:r>
            <a:endParaRPr lang="ru-RU" b="1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29F2DD5-82FE-4E99-9C17-C8AE0B7442EC}"/>
                  </a:ext>
                </a:extLst>
              </p:cNvPr>
              <p:cNvSpPr/>
              <p:nvPr/>
            </p:nvSpPr>
            <p:spPr>
              <a:xfrm>
                <a:off x="35146" y="1469019"/>
                <a:ext cx="5697091" cy="144930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</a:rPr>
                  <a:t> а)</a:t>
                </a:r>
                <a:r>
                  <a:rPr lang="en-US" b="1" dirty="0">
                    <a:solidFill>
                      <a:srgbClr val="0070C0"/>
                    </a:solidFill>
                  </a:rPr>
                  <a:t> 5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б) </a:t>
                </a:r>
                <a:r>
                  <a:rPr lang="en-US" b="1" dirty="0">
                    <a:solidFill>
                      <a:srgbClr val="0070C0"/>
                    </a:solidFill>
                  </a:rPr>
                  <a:t>6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4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ru-RU" dirty="0"/>
                  <a:t>  </a:t>
                </a:r>
              </a:p>
              <a:p>
                <a:endParaRPr lang="ru-RU" dirty="0"/>
              </a:p>
              <a:p>
                <a:r>
                  <a:rPr lang="ru-RU" b="1" dirty="0">
                    <a:solidFill>
                      <a:srgbClr val="0070C0"/>
                    </a:solidFill>
                  </a:rPr>
                  <a:t> в) </a:t>
                </a:r>
                <a:r>
                  <a:rPr lang="en-US" b="1" dirty="0">
                    <a:solidFill>
                      <a:srgbClr val="0070C0"/>
                    </a:solidFill>
                  </a:rPr>
                  <a:t>6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en-US" dirty="0"/>
                  <a:t>      </a:t>
                </a:r>
                <a:r>
                  <a:rPr lang="ru-RU" b="1" dirty="0">
                    <a:solidFill>
                      <a:srgbClr val="0070C0"/>
                    </a:solidFill>
                  </a:rPr>
                  <a:t>г) </a:t>
                </a:r>
                <a:r>
                  <a:rPr lang="en-US" b="1" dirty="0">
                    <a:solidFill>
                      <a:srgbClr val="0070C0"/>
                    </a:solidFill>
                  </a:rPr>
                  <a:t>4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b="1" dirty="0">
                    <a:solidFill>
                      <a:srgbClr val="0070C0"/>
                    </a:solidFill>
                  </a:rPr>
                  <a:t> </a:t>
                </a:r>
                <a:r>
                  <a:rPr lang="en-US" b="1" dirty="0"/>
                  <a:t>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pt-BR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–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</a:p>
              <a:p>
                <a:endParaRPr lang="ru-RU" dirty="0"/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29F2DD5-82FE-4E99-9C17-C8AE0B7442E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146" y="1469019"/>
                <a:ext cx="5697091" cy="14493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01166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24017</TotalTime>
  <Words>514</Words>
  <Application>Microsoft Office PowerPoint</Application>
  <PresentationFormat>Произвольный</PresentationFormat>
  <Paragraphs>69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ОБОГАЩАЕМ  ЗНАНИЯ</vt:lpstr>
      <vt:lpstr>ОБОГАЩАЕМ  ЗНАНИЯ</vt:lpstr>
      <vt:lpstr>ОБОГАЩАЕМ  ЗНАНИЯ</vt:lpstr>
      <vt:lpstr>ОБОГАЩАЕМ  ЗНАНИЯ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1939</cp:revision>
  <cp:lastPrinted>2020-09-30T03:25:16Z</cp:lastPrinted>
  <dcterms:created xsi:type="dcterms:W3CDTF">2020-04-09T07:32:19Z</dcterms:created>
  <dcterms:modified xsi:type="dcterms:W3CDTF">2020-11-30T14:15:00Z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