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2"/>
  </p:notesMasterIdLst>
  <p:handoutMasterIdLst>
    <p:handoutMasterId r:id="rId13"/>
  </p:handoutMasterIdLst>
  <p:sldIdLst>
    <p:sldId id="528" r:id="rId2"/>
    <p:sldId id="969" r:id="rId3"/>
    <p:sldId id="1000" r:id="rId4"/>
    <p:sldId id="997" r:id="rId5"/>
    <p:sldId id="1003" r:id="rId6"/>
    <p:sldId id="1004" r:id="rId7"/>
    <p:sldId id="1002" r:id="rId8"/>
    <p:sldId id="1005" r:id="rId9"/>
    <p:sldId id="1006" r:id="rId10"/>
    <p:sldId id="480" r:id="rId11"/>
  </p:sldIdLst>
  <p:sldSz cx="5768975" cy="3244850"/>
  <p:notesSz cx="9866313" cy="6735763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A859"/>
    <a:srgbClr val="F0FFFF"/>
    <a:srgbClr val="FFFCFF"/>
    <a:srgbClr val="EFE4F0"/>
    <a:srgbClr val="5FCBEF"/>
    <a:srgbClr val="00C695"/>
    <a:srgbClr val="000000"/>
    <a:srgbClr val="BAD7C3"/>
    <a:srgbClr val="CA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86372" autoAdjust="0"/>
  </p:normalViewPr>
  <p:slideViewPr>
    <p:cSldViewPr>
      <p:cViewPr varScale="1">
        <p:scale>
          <a:sx n="128" d="100"/>
          <a:sy n="128" d="100"/>
        </p:scale>
        <p:origin x="984" y="120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50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580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082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22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194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334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819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79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27.11.2020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7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23737" y="1154528"/>
            <a:ext cx="3124200" cy="1763297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ЛОЖЕНИЕ </a:t>
            </a: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СМЕШАННЫХ</a:t>
            </a:r>
            <a:b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ЧИСЕЛ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42738" y="1356224"/>
            <a:ext cx="304799" cy="156160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fs01.urokimatematiki.ru/e/001064-002.jpg">
            <a:extLst>
              <a:ext uri="{FF2B5EF4-FFF2-40B4-BE49-F238E27FC236}">
                <a16:creationId xmlns:a16="http://schemas.microsoft.com/office/drawing/2014/main" id="{761AF4B1-30E4-4777-9FDE-DE04574E9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087" y="1096691"/>
            <a:ext cx="2529936" cy="1974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5B1F7C0-5D3C-4F00-A524-884A7DE64A56}"/>
              </a:ext>
            </a:extLst>
          </p:cNvPr>
          <p:cNvSpPr/>
          <p:nvPr/>
        </p:nvSpPr>
        <p:spPr>
          <a:xfrm>
            <a:off x="2808287" y="2900239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71EBCBC-249D-424E-A56C-4DDBCDD817D2}"/>
              </a:ext>
            </a:extLst>
          </p:cNvPr>
          <p:cNvSpPr/>
          <p:nvPr/>
        </p:nvSpPr>
        <p:spPr>
          <a:xfrm>
            <a:off x="4775747" y="2917825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08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3C5E467-B476-430C-B764-99211A66AA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80"/>
          <a:stretch/>
        </p:blipFill>
        <p:spPr>
          <a:xfrm>
            <a:off x="55708" y="539277"/>
            <a:ext cx="5579755" cy="260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F62627A-7DCF-47BD-9518-188EF4B205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32" t="14521"/>
          <a:stretch/>
        </p:blipFill>
        <p:spPr>
          <a:xfrm>
            <a:off x="141289" y="446988"/>
            <a:ext cx="5475286" cy="2775637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DD7819-5FBA-4154-86BC-1172577D3507}"/>
              </a:ext>
            </a:extLst>
          </p:cNvPr>
          <p:cNvSpPr/>
          <p:nvPr/>
        </p:nvSpPr>
        <p:spPr>
          <a:xfrm>
            <a:off x="217487" y="409053"/>
            <a:ext cx="914400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17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7516ED1-33E6-4DC0-BBB5-0F4420EE34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90"/>
          <a:stretch/>
        </p:blipFill>
        <p:spPr>
          <a:xfrm>
            <a:off x="65087" y="555625"/>
            <a:ext cx="5703887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66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21F94FC-CB7A-4AE3-94A6-D7A0CFA49D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016" t="32952" b="15903"/>
          <a:stretch/>
        </p:blipFill>
        <p:spPr>
          <a:xfrm>
            <a:off x="374648" y="708025"/>
            <a:ext cx="5018087" cy="457201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490F960-B373-472E-9B46-A85E5A13F082}"/>
              </a:ext>
            </a:extLst>
          </p:cNvPr>
          <p:cNvSpPr/>
          <p:nvPr/>
        </p:nvSpPr>
        <p:spPr>
          <a:xfrm>
            <a:off x="293687" y="431287"/>
            <a:ext cx="533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159.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Вычислите и объясните, как вы нашли сумму. </a:t>
            </a:r>
            <a:endParaRPr lang="ru-RU" sz="1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A52B98D2-5DF3-458C-BBB8-6A2D6A19EAD2}"/>
                  </a:ext>
                </a:extLst>
              </p:cNvPr>
              <p:cNvSpPr/>
              <p:nvPr/>
            </p:nvSpPr>
            <p:spPr>
              <a:xfrm>
                <a:off x="973103" y="1165226"/>
                <a:ext cx="1910588" cy="1870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а) </m:t>
                    </m:r>
                    <m:r>
                      <m:rPr>
                        <m:nor/>
                      </m:rPr>
                      <a:rPr lang="ru-RU" sz="2000" b="1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2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rgbClr val="0070C0"/>
                    </a:solidFill>
                  </a:rPr>
                  <a:t> 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+ 1 = 3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б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rgbClr val="0070C0"/>
                    </a:solidFill>
                  </a:rPr>
                  <a:t> 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+ 2 = 5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в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4</m:t>
                    </m:r>
                    <m:r>
                      <m:rPr>
                        <m:nor/>
                      </m:rPr>
                      <a:rPr lang="en-US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+ 2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6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г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2000" dirty="0">
                    <a:solidFill>
                      <a:srgbClr val="0070C0"/>
                    </a:solidFill>
                  </a:rPr>
                  <a:t> </a:t>
                </a:r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3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A52B98D2-5DF3-458C-BBB8-6A2D6A19EA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103" y="1165226"/>
                <a:ext cx="1910588" cy="1870769"/>
              </a:xfrm>
              <a:prstGeom prst="rect">
                <a:avLst/>
              </a:prstGeom>
              <a:blipFill>
                <a:blip r:embed="rId4"/>
                <a:stretch>
                  <a:fillRect b="-13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 descr="Учитель сова рисунок – Трогательные совы художницы Инги Пальцер">
            <a:extLst>
              <a:ext uri="{FF2B5EF4-FFF2-40B4-BE49-F238E27FC236}">
                <a16:creationId xmlns:a16="http://schemas.microsoft.com/office/drawing/2014/main" id="{F09BA1AC-0370-4D09-B63D-43A77713E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687" y="1178514"/>
            <a:ext cx="1910588" cy="185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22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8B02F4D-EECC-4F94-8F0F-A35EDD8B7564}"/>
              </a:ext>
            </a:extLst>
          </p:cNvPr>
          <p:cNvSpPr/>
          <p:nvPr/>
        </p:nvSpPr>
        <p:spPr>
          <a:xfrm>
            <a:off x="141288" y="358835"/>
            <a:ext cx="2515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160. Найдите сумму 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30F57CE-7D06-4A27-91C3-CFBB0B2DF5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695" t="50698" r="2449"/>
          <a:stretch/>
        </p:blipFill>
        <p:spPr>
          <a:xfrm>
            <a:off x="180605" y="728167"/>
            <a:ext cx="4953000" cy="4110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01EA0F73-3A1E-43DA-B069-9D64AA92C81B}"/>
                  </a:ext>
                </a:extLst>
              </p:cNvPr>
              <p:cNvSpPr/>
              <p:nvPr/>
            </p:nvSpPr>
            <p:spPr>
              <a:xfrm>
                <a:off x="743370" y="1198630"/>
                <a:ext cx="2369623" cy="1873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а) 1</m:t>
                    </m:r>
                    <m:f>
                      <m:fPr>
                        <m:ctrlP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+ 2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3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б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+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1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4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в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4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+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1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5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г</m:t>
                    </m:r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  <m:f>
                      <m:fPr>
                        <m:ctrlP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m:rPr>
                        <m:nor/>
                      </m:rPr>
                      <a:rPr lang="ru-RU" sz="2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+ </m:t>
                    </m:r>
                    <m:r>
                      <m:rPr>
                        <m:nor/>
                      </m:rPr>
                      <a:rPr lang="ru-RU" sz="2000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1</m:t>
                    </m:r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4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01EA0F73-3A1E-43DA-B069-9D64AA92C8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370" y="1198630"/>
                <a:ext cx="2369623" cy="1873911"/>
              </a:xfrm>
              <a:prstGeom prst="rect">
                <a:avLst/>
              </a:prstGeom>
              <a:blipFill>
                <a:blip r:embed="rId4"/>
                <a:stretch>
                  <a:fillRect b="-13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Учитель сова рисунок – Трогательные совы художницы Инги Пальцер">
            <a:extLst>
              <a:ext uri="{FF2B5EF4-FFF2-40B4-BE49-F238E27FC236}">
                <a16:creationId xmlns:a16="http://schemas.microsoft.com/office/drawing/2014/main" id="{D92286D6-05D6-4AFD-905B-7194BA4C0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687" y="1178514"/>
            <a:ext cx="1910588" cy="185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091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1BDC5DC-2235-45FB-B11B-B49AC12CB58B}"/>
              </a:ext>
            </a:extLst>
          </p:cNvPr>
          <p:cNvSpPr/>
          <p:nvPr/>
        </p:nvSpPr>
        <p:spPr>
          <a:xfrm>
            <a:off x="65087" y="409053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161. Найдите сумму и выразите результат в виде смешанного числа: </a:t>
            </a:r>
            <a:endParaRPr lang="ru-RU" sz="16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AE16CA-9827-4582-AA90-05DDF3ADDA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375" t="27128" r="2449"/>
          <a:stretch/>
        </p:blipFill>
        <p:spPr>
          <a:xfrm>
            <a:off x="167650" y="993828"/>
            <a:ext cx="5029200" cy="4855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9A4E4D31-6F92-450F-A643-8F24CF3FF021}"/>
                  </a:ext>
                </a:extLst>
              </p:cNvPr>
              <p:cNvSpPr/>
              <p:nvPr/>
            </p:nvSpPr>
            <p:spPr>
              <a:xfrm>
                <a:off x="70294" y="1519706"/>
                <a:ext cx="5697091" cy="14627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</a:rPr>
                  <a:t> 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1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dirty="0"/>
                  <a:t>     </a:t>
                </a:r>
                <a:r>
                  <a:rPr lang="ru-RU" b="1" dirty="0">
                    <a:solidFill>
                      <a:srgbClr val="0070C0"/>
                    </a:solidFill>
                  </a:rPr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m:rPr>
                        <m:nor/>
                      </m:rPr>
                      <a:rPr lang="ru-RU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 1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ru-RU" dirty="0"/>
              </a:p>
              <a:p>
                <a:endParaRPr lang="ru-RU" dirty="0"/>
              </a:p>
              <a:p>
                <a:r>
                  <a:rPr lang="ru-RU" b="1" dirty="0">
                    <a:solidFill>
                      <a:srgbClr val="0070C0"/>
                    </a:solidFill>
                  </a:rPr>
                  <a:t> 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1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/>
                  <a:t>      </a:t>
                </a:r>
                <a:r>
                  <a:rPr lang="ru-RU" b="1" dirty="0">
                    <a:solidFill>
                      <a:srgbClr val="0070C0"/>
                    </a:solidFill>
                  </a:rPr>
                  <a:t>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 1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9A4E4D31-6F92-450F-A643-8F24CF3FF0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4" y="1519706"/>
                <a:ext cx="5697091" cy="14627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89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FA5A8F0-859D-4C12-97A1-94FB2D7813B3}"/>
              </a:ext>
            </a:extLst>
          </p:cNvPr>
          <p:cNvSpPr/>
          <p:nvPr/>
        </p:nvSpPr>
        <p:spPr>
          <a:xfrm>
            <a:off x="141288" y="327025"/>
            <a:ext cx="2589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162. Найдите сумму: 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64F298F-827E-4B2F-8BE8-2AA03D5957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375" t="35593" r="2449" b="8664"/>
          <a:stretch/>
        </p:blipFill>
        <p:spPr>
          <a:xfrm>
            <a:off x="267654" y="678183"/>
            <a:ext cx="5029200" cy="4110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15DA9498-0151-4C74-8987-C5396520D8DB}"/>
                  </a:ext>
                </a:extLst>
              </p:cNvPr>
              <p:cNvSpPr/>
              <p:nvPr/>
            </p:nvSpPr>
            <p:spPr>
              <a:xfrm>
                <a:off x="70294" y="1519706"/>
                <a:ext cx="5697091" cy="14612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</a:rPr>
                  <a:t> а)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3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4</a:t>
                </a:r>
                <a:r>
                  <a:rPr lang="ru-RU" dirty="0"/>
                  <a:t>            </a:t>
                </a:r>
                <a:r>
                  <a:rPr lang="ru-RU" b="1" dirty="0">
                    <a:solidFill>
                      <a:srgbClr val="0070C0"/>
                    </a:solidFill>
                  </a:rPr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b="1" i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1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1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2</a:t>
                </a:r>
                <a:r>
                  <a:rPr lang="ru-RU" dirty="0"/>
                  <a:t> </a:t>
                </a:r>
              </a:p>
              <a:p>
                <a:endParaRPr lang="ru-RU" dirty="0"/>
              </a:p>
              <a:p>
                <a:r>
                  <a:rPr lang="ru-RU" b="1" dirty="0">
                    <a:solidFill>
                      <a:srgbClr val="0070C0"/>
                    </a:solidFill>
                  </a:rPr>
                  <a:t> в)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1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5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6</a:t>
                </a:r>
                <a:r>
                  <a:rPr lang="ru-RU" dirty="0"/>
                  <a:t>          </a:t>
                </a:r>
                <a:r>
                  <a:rPr lang="ru-RU" b="1" dirty="0">
                    <a:solidFill>
                      <a:srgbClr val="0070C0"/>
                    </a:solidFill>
                  </a:rPr>
                  <a:t>г)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5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6</a:t>
                </a:r>
                <a:r>
                  <a:rPr lang="ru-RU" dirty="0"/>
                  <a:t> 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15DA9498-0151-4C74-8987-C5396520D8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4" y="1519706"/>
                <a:ext cx="5697091" cy="14612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728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D5C51C1-1C88-4468-A74D-6E73BD1915EA}"/>
              </a:ext>
            </a:extLst>
          </p:cNvPr>
          <p:cNvSpPr/>
          <p:nvPr/>
        </p:nvSpPr>
        <p:spPr>
          <a:xfrm>
            <a:off x="141288" y="464216"/>
            <a:ext cx="2589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163. Найдите сумму: 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3CF6301-24B3-48EE-B554-A6029A5B78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375" t="22170" r="1127" b="24940"/>
          <a:stretch/>
        </p:blipFill>
        <p:spPr>
          <a:xfrm>
            <a:off x="229554" y="822045"/>
            <a:ext cx="5105400" cy="3693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DEFCD21-412F-4ED5-A02A-7BE60B81D776}"/>
                  </a:ext>
                </a:extLst>
              </p:cNvPr>
              <p:cNvSpPr/>
              <p:nvPr/>
            </p:nvSpPr>
            <p:spPr>
              <a:xfrm>
                <a:off x="70294" y="1519706"/>
                <a:ext cx="5697091" cy="14507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</a:rPr>
                  <a:t> 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+ 7</a:t>
                </a:r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7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              </a:t>
                </a:r>
                <a:r>
                  <a:rPr lang="ru-RU" b="1" dirty="0">
                    <a:solidFill>
                      <a:srgbClr val="0070C0"/>
                    </a:solidFill>
                  </a:rPr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+ </m:t>
                    </m:r>
                    <m:r>
                      <m:rPr>
                        <m:nor/>
                      </m:rPr>
                      <a:rPr lang="ru-RU" b="1" i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2 +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2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dirty="0"/>
                  <a:t>  </a:t>
                </a:r>
              </a:p>
              <a:p>
                <a:endParaRPr lang="ru-RU" dirty="0"/>
              </a:p>
              <a:p>
                <a:r>
                  <a:rPr lang="ru-RU" b="1" dirty="0">
                    <a:solidFill>
                      <a:srgbClr val="0070C0"/>
                    </a:solidFill>
                  </a:rPr>
                  <a:t> в)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10 + 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10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dirty="0"/>
                  <a:t>          </a:t>
                </a:r>
                <a:r>
                  <a:rPr lang="ru-RU" b="1" dirty="0">
                    <a:solidFill>
                      <a:srgbClr val="0070C0"/>
                    </a:solidFill>
                  </a:rPr>
                  <a:t>г)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ru-RU" dirty="0"/>
                  <a:t> 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5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DEFCD21-412F-4ED5-A02A-7BE60B81D7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4" y="1519706"/>
                <a:ext cx="5697091" cy="14507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0608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3CF3AE9-A7A9-4040-8100-21573C01CABB}"/>
              </a:ext>
            </a:extLst>
          </p:cNvPr>
          <p:cNvSpPr/>
          <p:nvPr/>
        </p:nvSpPr>
        <p:spPr>
          <a:xfrm>
            <a:off x="65087" y="335719"/>
            <a:ext cx="2589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168. Найдите сумму: 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E519F41-E621-40EA-B643-08C7E17684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04" t="22199"/>
          <a:stretch/>
        </p:blipFill>
        <p:spPr>
          <a:xfrm>
            <a:off x="273365" y="649212"/>
            <a:ext cx="5220654" cy="36933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82454289-78BB-45EF-8A56-FC44820AC5F8}"/>
                  </a:ext>
                </a:extLst>
              </p:cNvPr>
              <p:cNvSpPr/>
              <p:nvPr/>
            </p:nvSpPr>
            <p:spPr>
              <a:xfrm>
                <a:off x="797295" y="1054752"/>
                <a:ext cx="3969918" cy="19432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а) 5</m:t>
                    </m:r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+ 2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7 +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m:rPr>
                        <m:nor/>
                      </m:rPr>
                      <a:rPr lang="ru-RU" b="1" i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b="1" i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sz="1600" b="1" i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б</m:t>
                      </m:r>
                      <m:r>
                        <m:rPr>
                          <m:nor/>
                        </m:rPr>
                        <a:rPr lang="ru-R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ru-RU" sz="1600" b="1" i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2</m:t>
                      </m:r>
                      <m:f>
                        <m:fPr>
                          <m:ctrlPr>
                            <a:rPr lang="ru-RU" sz="1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  <m:r>
                        <m:rPr>
                          <m:nor/>
                        </m:rPr>
                        <a:rPr lang="ru-RU" sz="16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+ 2</m:t>
                      </m:r>
                      <m:f>
                        <m:fPr>
                          <m:ctrlPr>
                            <a:rPr lang="ru-RU" sz="1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  <m:r>
                        <m:rPr>
                          <m:nor/>
                        </m:rPr>
                        <a:rPr lang="ru-RU" sz="16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ru-RU" sz="1600" b="1" i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4</m:t>
                      </m:r>
                      <m:f>
                        <m:fPr>
                          <m:ctrlPr>
                            <a:rPr lang="ru-RU" sz="1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ru-RU" sz="1600" b="1" i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sz="1600" b="1" i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в</m:t>
                      </m:r>
                      <m:r>
                        <m:rPr>
                          <m:nor/>
                        </m:rPr>
                        <a:rPr lang="ru-RU" sz="16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ru-RU" sz="1600" b="1" i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10</m:t>
                      </m:r>
                      <m:f>
                        <m:fPr>
                          <m:ctrlPr>
                            <a:rPr lang="ru-RU" sz="1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m:rPr>
                          <m:nor/>
                        </m:rPr>
                        <a:rPr lang="ru-RU" sz="16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 </m:t>
                      </m:r>
                      <m:r>
                        <a:rPr lang="ru-RU" sz="16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f>
                        <m:fPr>
                          <m:ctrlPr>
                            <a:rPr lang="ru-RU" sz="16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1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m:rPr>
                          <m:nor/>
                        </m:rPr>
                        <a:rPr lang="ru-RU" sz="16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ru-RU" sz="1600" b="1" i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11</m:t>
                      </m:r>
                      <m:f>
                        <m:fPr>
                          <m:ctrlPr>
                            <a:rPr lang="ru-RU" sz="16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ru-RU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m:rPr>
                          <m:nor/>
                        </m:rPr>
                        <a:rPr lang="ru-RU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ru-RU" sz="16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ru-RU" sz="1600" b="1" i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12</m:t>
                      </m:r>
                    </m:oMath>
                  </m:oMathPara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b="1" i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г</m:t>
                      </m:r>
                      <m:r>
                        <m:rPr>
                          <m:nor/>
                        </m:rPr>
                        <a:rPr lang="ru-RU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) 5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m:rPr>
                          <m:nor/>
                        </m:rPr>
                        <a:rPr lang="ru-RU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 </m:t>
                      </m:r>
                      <m:r>
                        <a:rPr lang="ru-RU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m:rPr>
                          <m:nor/>
                        </m:rPr>
                        <a:rPr lang="ru-RU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ru-RU" b="1" i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8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ru-RU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m:rPr>
                          <m:nor/>
                        </m:rPr>
                        <a:rPr lang="ru-RU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ru-RU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ru-RU" b="1" i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8</m:t>
                      </m:r>
                      <m:r>
                        <m:rPr>
                          <m:nor/>
                        </m:rPr>
                        <a:rPr lang="ru-RU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+ </m:t>
                      </m:r>
                      <m:r>
                        <m:rPr>
                          <m:nor/>
                        </m:rPr>
                        <a:rPr lang="ru-RU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1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m:rPr>
                          <m:nor/>
                        </m:rPr>
                        <a:rPr lang="ru-RU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ru-RU" b="1" i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9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82454289-78BB-45EF-8A56-FC44820AC5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95" y="1054752"/>
                <a:ext cx="3969918" cy="1943224"/>
              </a:xfrm>
              <a:prstGeom prst="rect">
                <a:avLst/>
              </a:prstGeom>
              <a:blipFill>
                <a:blip r:embed="rId4"/>
                <a:stretch>
                  <a:fillRect l="-4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77102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23950</TotalTime>
  <Words>358</Words>
  <Application>Microsoft Office PowerPoint</Application>
  <PresentationFormat>Произвольный</PresentationFormat>
  <Paragraphs>55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ОБОГАЩАЕМ  ЗНАНИЯ</vt:lpstr>
      <vt:lpstr>ОБОГАЩАЕМ  ЗНАНИЯ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1931</cp:revision>
  <cp:lastPrinted>2020-09-30T03:25:16Z</cp:lastPrinted>
  <dcterms:created xsi:type="dcterms:W3CDTF">2020-04-09T07:32:19Z</dcterms:created>
  <dcterms:modified xsi:type="dcterms:W3CDTF">2020-11-27T14:35:51Z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