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913" r:id="rId1"/>
  </p:sldMasterIdLst>
  <p:notesMasterIdLst>
    <p:notesMasterId r:id="rId12"/>
  </p:notesMasterIdLst>
  <p:handoutMasterIdLst>
    <p:handoutMasterId r:id="rId13"/>
  </p:handoutMasterIdLst>
  <p:sldIdLst>
    <p:sldId id="528" r:id="rId2"/>
    <p:sldId id="969" r:id="rId3"/>
    <p:sldId id="1000" r:id="rId4"/>
    <p:sldId id="997" r:id="rId5"/>
    <p:sldId id="1003" r:id="rId6"/>
    <p:sldId id="1004" r:id="rId7"/>
    <p:sldId id="1002" r:id="rId8"/>
    <p:sldId id="1005" r:id="rId9"/>
    <p:sldId id="1006" r:id="rId10"/>
    <p:sldId id="480" r:id="rId11"/>
  </p:sldIdLst>
  <p:sldSz cx="5768975" cy="3244850"/>
  <p:notesSz cx="9866313" cy="6735763"/>
  <p:custDataLst>
    <p:tags r:id="rId14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CC"/>
    <a:srgbClr val="00A859"/>
    <a:srgbClr val="F0FFFF"/>
    <a:srgbClr val="FFFCFF"/>
    <a:srgbClr val="EFE4F0"/>
    <a:srgbClr val="5FCBEF"/>
    <a:srgbClr val="00C695"/>
    <a:srgbClr val="000000"/>
    <a:srgbClr val="BAD7C3"/>
    <a:srgbClr val="CACA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15" autoAdjust="0"/>
    <p:restoredTop sz="86372" autoAdjust="0"/>
  </p:normalViewPr>
  <p:slideViewPr>
    <p:cSldViewPr>
      <p:cViewPr varScale="1">
        <p:scale>
          <a:sx n="128" d="100"/>
          <a:sy n="128" d="100"/>
        </p:scale>
        <p:origin x="984" y="120"/>
      </p:cViewPr>
      <p:guideLst>
        <p:guide orient="horz" pos="2880"/>
        <p:guide pos="216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5" d="100"/>
          <a:sy n="75" d="100"/>
        </p:scale>
        <p:origin x="1716" y="6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C480B5ED-0184-4641-8B39-8340A9A00A0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138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BA05CFF-9AF4-4F9B-BB9A-BB7BC03F59A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588000" y="0"/>
            <a:ext cx="4276725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947B9AB-696C-4DF1-B488-04147F4FAC5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397625"/>
            <a:ext cx="4275138" cy="338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37759E4-E530-4602-B28C-64032CFA932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588000" y="6397625"/>
            <a:ext cx="4276725" cy="338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D7DF31-001B-4685-B3EB-A27169C241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1494270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275764" cy="336129"/>
          </a:xfrm>
          <a:prstGeom prst="rect">
            <a:avLst/>
          </a:prstGeom>
        </p:spPr>
        <p:txBody>
          <a:bodyPr vert="horz" lIns="168469" tIns="84235" rIns="168469" bIns="84235" rtlCol="0"/>
          <a:lstStyle>
            <a:lvl1pPr algn="l">
              <a:defRPr sz="2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587834" y="1"/>
            <a:ext cx="4275764" cy="336129"/>
          </a:xfrm>
          <a:prstGeom prst="rect">
            <a:avLst/>
          </a:prstGeom>
        </p:spPr>
        <p:txBody>
          <a:bodyPr vert="horz" lIns="168469" tIns="84235" rIns="168469" bIns="84235" rtlCol="0"/>
          <a:lstStyle>
            <a:lvl1pPr algn="r">
              <a:defRPr sz="2200"/>
            </a:lvl1pPr>
          </a:lstStyle>
          <a:p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687638" y="504825"/>
            <a:ext cx="4491037" cy="2527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68469" tIns="84235" rIns="168469" bIns="84235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86090" y="3199818"/>
            <a:ext cx="7894137" cy="3031752"/>
          </a:xfrm>
          <a:prstGeom prst="rect">
            <a:avLst/>
          </a:prstGeom>
        </p:spPr>
        <p:txBody>
          <a:bodyPr vert="horz" lIns="168469" tIns="84235" rIns="168469" bIns="84235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6396340"/>
            <a:ext cx="4275764" cy="339423"/>
          </a:xfrm>
          <a:prstGeom prst="rect">
            <a:avLst/>
          </a:prstGeom>
        </p:spPr>
        <p:txBody>
          <a:bodyPr vert="horz" lIns="168469" tIns="84235" rIns="168469" bIns="84235" rtlCol="0" anchor="b"/>
          <a:lstStyle>
            <a:lvl1pPr algn="l">
              <a:defRPr sz="2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587834" y="6396340"/>
            <a:ext cx="4275764" cy="339423"/>
          </a:xfrm>
          <a:prstGeom prst="rect">
            <a:avLst/>
          </a:prstGeom>
        </p:spPr>
        <p:txBody>
          <a:bodyPr vert="horz" lIns="168469" tIns="84235" rIns="168469" bIns="84235" rtlCol="0" anchor="b"/>
          <a:lstStyle>
            <a:lvl1pPr algn="r">
              <a:defRPr sz="2200"/>
            </a:lvl1pPr>
          </a:lstStyle>
          <a:p>
            <a:fld id="{7A6411C4-7043-4456-B984-BDE449DF6E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6273937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1DAFB0E-27B0-4BB7-8B90-35C3603B5B49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828824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10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4F309F-E797-414C-85D0-3BBF42D3897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35129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05081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65805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80829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5223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91944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633402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58192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87905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4006"/>
            <a:ext cx="5768975" cy="3248856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3110" y="1137701"/>
            <a:ext cx="3675136" cy="778945"/>
          </a:xfrm>
        </p:spPr>
        <p:txBody>
          <a:bodyPr anchor="b">
            <a:noAutofit/>
          </a:bodyPr>
          <a:lstStyle>
            <a:lvl1pPr algn="r">
              <a:defRPr sz="2555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3110" y="1916644"/>
            <a:ext cx="3675136" cy="518996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26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489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652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815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97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141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304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8004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288431"/>
            <a:ext cx="4067746" cy="1610407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15161"/>
            <a:ext cx="4067746" cy="743298"/>
          </a:xfrm>
        </p:spPr>
        <p:txBody>
          <a:bodyPr anchor="ctr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3038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686" y="288431"/>
            <a:ext cx="3829959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46426" y="1718569"/>
            <a:ext cx="3418479" cy="180269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757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15161"/>
            <a:ext cx="4067746" cy="743298"/>
          </a:xfrm>
        </p:spPr>
        <p:txBody>
          <a:bodyPr anchor="ctr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256400" y="373966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207969" y="1365768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445604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914117"/>
            <a:ext cx="4067746" cy="1228037"/>
          </a:xfrm>
        </p:spPr>
        <p:txBody>
          <a:bodyPr anchor="b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27301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686" y="288431"/>
            <a:ext cx="3829959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0498" y="1898838"/>
            <a:ext cx="4067747" cy="24331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135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256400" y="373966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207969" y="1365768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376875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505" y="288431"/>
            <a:ext cx="4063741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0498" y="1898838"/>
            <a:ext cx="4067747" cy="24331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135">
                <a:solidFill>
                  <a:schemeClr val="accent1"/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90136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47843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70121" y="288431"/>
            <a:ext cx="617374" cy="2484714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0499" y="288431"/>
            <a:ext cx="3340701" cy="248471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94586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676" y="132463"/>
            <a:ext cx="4903630" cy="3868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673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7022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61371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673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7022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61371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676" y="441663"/>
            <a:ext cx="4903630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1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77643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2778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1277911"/>
            <a:ext cx="4067746" cy="864243"/>
          </a:xfrm>
        </p:spPr>
        <p:txBody>
          <a:bodyPr anchor="b"/>
          <a:lstStyle>
            <a:lvl1pPr algn="l">
              <a:defRPr sz="189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407097"/>
          </a:xfrm>
        </p:spPr>
        <p:txBody>
          <a:bodyPr anchor="t"/>
          <a:lstStyle>
            <a:lvl1pPr marL="0" indent="0" algn="l">
              <a:buNone/>
              <a:defRPr sz="946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8298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0499" y="1022279"/>
            <a:ext cx="1979789" cy="183618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08457" y="1022279"/>
            <a:ext cx="1979789" cy="183618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8183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9747" y="1022465"/>
            <a:ext cx="1980541" cy="272657"/>
          </a:xfrm>
        </p:spPr>
        <p:txBody>
          <a:bodyPr anchor="b">
            <a:noAutofit/>
          </a:bodyPr>
          <a:lstStyle>
            <a:lvl1pPr marL="0" indent="0">
              <a:buNone/>
              <a:defRPr sz="1135" b="0"/>
            </a:lvl1pPr>
            <a:lvl2pPr marL="216301" indent="0">
              <a:buNone/>
              <a:defRPr sz="946" b="1"/>
            </a:lvl2pPr>
            <a:lvl3pPr marL="432603" indent="0">
              <a:buNone/>
              <a:defRPr sz="852" b="1"/>
            </a:lvl3pPr>
            <a:lvl4pPr marL="648904" indent="0">
              <a:buNone/>
              <a:defRPr sz="757" b="1"/>
            </a:lvl4pPr>
            <a:lvl5pPr marL="865205" indent="0">
              <a:buNone/>
              <a:defRPr sz="757" b="1"/>
            </a:lvl5pPr>
            <a:lvl6pPr marL="1081507" indent="0">
              <a:buNone/>
              <a:defRPr sz="757" b="1"/>
            </a:lvl6pPr>
            <a:lvl7pPr marL="1297808" indent="0">
              <a:buNone/>
              <a:defRPr sz="757" b="1"/>
            </a:lvl7pPr>
            <a:lvl8pPr marL="1514109" indent="0">
              <a:buNone/>
              <a:defRPr sz="757" b="1"/>
            </a:lvl8pPr>
            <a:lvl9pPr marL="1730411" indent="0">
              <a:buNone/>
              <a:defRPr sz="757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9747" y="1295123"/>
            <a:ext cx="1980541" cy="15633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407706" y="1022465"/>
            <a:ext cx="1980539" cy="272657"/>
          </a:xfrm>
        </p:spPr>
        <p:txBody>
          <a:bodyPr anchor="b">
            <a:noAutofit/>
          </a:bodyPr>
          <a:lstStyle>
            <a:lvl1pPr marL="0" indent="0">
              <a:buNone/>
              <a:defRPr sz="1135" b="0"/>
            </a:lvl1pPr>
            <a:lvl2pPr marL="216301" indent="0">
              <a:buNone/>
              <a:defRPr sz="946" b="1"/>
            </a:lvl2pPr>
            <a:lvl3pPr marL="432603" indent="0">
              <a:buNone/>
              <a:defRPr sz="852" b="1"/>
            </a:lvl3pPr>
            <a:lvl4pPr marL="648904" indent="0">
              <a:buNone/>
              <a:defRPr sz="757" b="1"/>
            </a:lvl4pPr>
            <a:lvl5pPr marL="865205" indent="0">
              <a:buNone/>
              <a:defRPr sz="757" b="1"/>
            </a:lvl5pPr>
            <a:lvl6pPr marL="1081507" indent="0">
              <a:buNone/>
              <a:defRPr sz="757" b="1"/>
            </a:lvl6pPr>
            <a:lvl7pPr marL="1297808" indent="0">
              <a:buNone/>
              <a:defRPr sz="757" b="1"/>
            </a:lvl7pPr>
            <a:lvl8pPr marL="1514109" indent="0">
              <a:buNone/>
              <a:defRPr sz="757" b="1"/>
            </a:lvl8pPr>
            <a:lvl9pPr marL="1730411" indent="0">
              <a:buNone/>
              <a:defRPr sz="757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407707" y="1295123"/>
            <a:ext cx="1980538" cy="15633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8315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288431"/>
            <a:ext cx="4067746" cy="62493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740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B9704-BF7D-4231-A5E8-A5E132FC5C1D}" type="datetime1">
              <a:rPr lang="ru-RU" smtClean="0"/>
              <a:t>27.11.2020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89B37-E9E0-4D16-9404-785B81C05C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4499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709062"/>
            <a:ext cx="1823874" cy="604904"/>
          </a:xfrm>
        </p:spPr>
        <p:txBody>
          <a:bodyPr anchor="b">
            <a:normAutofit/>
          </a:bodyPr>
          <a:lstStyle>
            <a:lvl1pPr>
              <a:defRPr sz="946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52541" y="243636"/>
            <a:ext cx="2135704" cy="261482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0499" y="1313965"/>
            <a:ext cx="1823874" cy="1222827"/>
          </a:xfrm>
        </p:spPr>
        <p:txBody>
          <a:bodyPr>
            <a:normAutofit/>
          </a:bodyPr>
          <a:lstStyle>
            <a:lvl1pPr marL="0" indent="0">
              <a:buNone/>
              <a:defRPr sz="662"/>
            </a:lvl1pPr>
            <a:lvl2pPr marL="216237" indent="0">
              <a:buNone/>
              <a:defRPr sz="662"/>
            </a:lvl2pPr>
            <a:lvl3pPr marL="432473" indent="0">
              <a:buNone/>
              <a:defRPr sz="568"/>
            </a:lvl3pPr>
            <a:lvl4pPr marL="648710" indent="0">
              <a:buNone/>
              <a:defRPr sz="473"/>
            </a:lvl4pPr>
            <a:lvl5pPr marL="864946" indent="0">
              <a:buNone/>
              <a:defRPr sz="473"/>
            </a:lvl5pPr>
            <a:lvl6pPr marL="1081182" indent="0">
              <a:buNone/>
              <a:defRPr sz="473"/>
            </a:lvl6pPr>
            <a:lvl7pPr marL="1297419" indent="0">
              <a:buNone/>
              <a:defRPr sz="473"/>
            </a:lvl7pPr>
            <a:lvl8pPr marL="1513655" indent="0">
              <a:buNone/>
              <a:defRPr sz="473"/>
            </a:lvl8pPr>
            <a:lvl9pPr marL="1729892" indent="0">
              <a:buNone/>
              <a:defRPr sz="473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3150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2271395"/>
            <a:ext cx="4067746" cy="268151"/>
          </a:xfrm>
        </p:spPr>
        <p:txBody>
          <a:bodyPr anchor="b">
            <a:normAutofit/>
          </a:bodyPr>
          <a:lstStyle>
            <a:lvl1pPr algn="l">
              <a:defRPr sz="1135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0499" y="288431"/>
            <a:ext cx="4067746" cy="1819594"/>
          </a:xfrm>
        </p:spPr>
        <p:txBody>
          <a:bodyPr anchor="t">
            <a:normAutofit/>
          </a:bodyPr>
          <a:lstStyle>
            <a:lvl1pPr marL="0" indent="0" algn="ctr">
              <a:buNone/>
              <a:defRPr sz="757"/>
            </a:lvl1pPr>
            <a:lvl2pPr marL="216301" indent="0">
              <a:buNone/>
              <a:defRPr sz="757"/>
            </a:lvl2pPr>
            <a:lvl3pPr marL="432603" indent="0">
              <a:buNone/>
              <a:defRPr sz="757"/>
            </a:lvl3pPr>
            <a:lvl4pPr marL="648904" indent="0">
              <a:buNone/>
              <a:defRPr sz="757"/>
            </a:lvl4pPr>
            <a:lvl5pPr marL="865205" indent="0">
              <a:buNone/>
              <a:defRPr sz="757"/>
            </a:lvl5pPr>
            <a:lvl6pPr marL="1081507" indent="0">
              <a:buNone/>
              <a:defRPr sz="757"/>
            </a:lvl6pPr>
            <a:lvl7pPr marL="1297808" indent="0">
              <a:buNone/>
              <a:defRPr sz="757"/>
            </a:lvl7pPr>
            <a:lvl8pPr marL="1514109" indent="0">
              <a:buNone/>
              <a:defRPr sz="757"/>
            </a:lvl8pPr>
            <a:lvl9pPr marL="1730411" indent="0">
              <a:buNone/>
              <a:defRPr sz="757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0499" y="2539546"/>
            <a:ext cx="4067746" cy="318913"/>
          </a:xfrm>
        </p:spPr>
        <p:txBody>
          <a:bodyPr>
            <a:normAutofit/>
          </a:bodyPr>
          <a:lstStyle>
            <a:lvl1pPr marL="0" indent="0">
              <a:buNone/>
              <a:defRPr sz="568"/>
            </a:lvl1pPr>
            <a:lvl2pPr marL="216301" indent="0">
              <a:buNone/>
              <a:defRPr sz="568"/>
            </a:lvl2pPr>
            <a:lvl3pPr marL="432603" indent="0">
              <a:buNone/>
              <a:defRPr sz="473"/>
            </a:lvl3pPr>
            <a:lvl4pPr marL="648904" indent="0">
              <a:buNone/>
              <a:defRPr sz="426"/>
            </a:lvl4pPr>
            <a:lvl5pPr marL="865205" indent="0">
              <a:buNone/>
              <a:defRPr sz="426"/>
            </a:lvl5pPr>
            <a:lvl6pPr marL="1081507" indent="0">
              <a:buNone/>
              <a:defRPr sz="426"/>
            </a:lvl6pPr>
            <a:lvl7pPr marL="1297808" indent="0">
              <a:buNone/>
              <a:defRPr sz="426"/>
            </a:lvl7pPr>
            <a:lvl8pPr marL="1514109" indent="0">
              <a:buNone/>
              <a:defRPr sz="426"/>
            </a:lvl8pPr>
            <a:lvl9pPr marL="1730411" indent="0">
              <a:buNone/>
              <a:defRPr sz="426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11/27/2020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123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4006"/>
            <a:ext cx="5768975" cy="3248856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0499" y="288431"/>
            <a:ext cx="4067746" cy="62493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499" y="1022279"/>
            <a:ext cx="4067746" cy="18361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09304" y="2858460"/>
            <a:ext cx="431509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11/27/2020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499" y="2858460"/>
            <a:ext cx="2979886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64905" y="2858460"/>
            <a:ext cx="323340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6"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9404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4" r:id="rId1"/>
    <p:sldLayoutId id="2147483915" r:id="rId2"/>
    <p:sldLayoutId id="2147483916" r:id="rId3"/>
    <p:sldLayoutId id="2147483917" r:id="rId4"/>
    <p:sldLayoutId id="2147483918" r:id="rId5"/>
    <p:sldLayoutId id="2147483919" r:id="rId6"/>
    <p:sldLayoutId id="2147483920" r:id="rId7"/>
    <p:sldLayoutId id="2147483921" r:id="rId8"/>
    <p:sldLayoutId id="2147483922" r:id="rId9"/>
    <p:sldLayoutId id="2147483923" r:id="rId10"/>
    <p:sldLayoutId id="2147483924" r:id="rId11"/>
    <p:sldLayoutId id="2147483925" r:id="rId12"/>
    <p:sldLayoutId id="2147483926" r:id="rId13"/>
    <p:sldLayoutId id="2147483927" r:id="rId14"/>
    <p:sldLayoutId id="2147483928" r:id="rId15"/>
    <p:sldLayoutId id="2147483929" r:id="rId16"/>
    <p:sldLayoutId id="2147483930" r:id="rId17"/>
  </p:sldLayoutIdLst>
  <p:txStyles>
    <p:titleStyle>
      <a:lvl1pPr algn="l" defTabSz="216301" rtl="0" eaLnBrk="1" latinLnBrk="0" hangingPunct="1">
        <a:spcBef>
          <a:spcPct val="0"/>
        </a:spcBef>
        <a:buNone/>
        <a:defRPr sz="1703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162226" indent="-162226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85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51490" indent="-135188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75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40753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66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57055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73356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89657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405959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622260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838561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1pPr>
      <a:lvl2pPr marL="216301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2pPr>
      <a:lvl3pPr marL="432603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3pPr>
      <a:lvl4pPr marL="648904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4pPr>
      <a:lvl5pPr marL="865205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5pPr>
      <a:lvl6pPr marL="1081507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6pPr>
      <a:lvl7pPr marL="1297808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7pPr>
      <a:lvl8pPr marL="1514109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8pPr>
      <a:lvl9pPr marL="1730411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Relationship Id="rId5" Type="http://schemas.openxmlformats.org/officeDocument/2006/relationships/image" Target="../media/image7.jpe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0"/>
            <a:ext cx="5768975" cy="102919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79488" y="250825"/>
            <a:ext cx="3482756" cy="537833"/>
          </a:xfrm>
          <a:prstGeom prst="rect">
            <a:avLst/>
          </a:prstGeom>
        </p:spPr>
        <p:txBody>
          <a:bodyPr vert="horz" wrap="square" lIns="0" tIns="14599" rIns="0" bIns="0" rtlCol="0" anchor="ctr">
            <a:spAutoFit/>
          </a:bodyPr>
          <a:lstStyle/>
          <a:p>
            <a:pPr marL="12695">
              <a:spcBef>
                <a:spcPts val="114"/>
              </a:spcBef>
            </a:pPr>
            <a:r>
              <a:rPr lang="ru-RU" sz="3399" b="1" spc="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МАТЕМАТИКА</a:t>
            </a:r>
            <a:endParaRPr sz="3399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523737" y="1154528"/>
            <a:ext cx="3124200" cy="1763297"/>
          </a:xfrm>
          <a:prstGeom prst="rect">
            <a:avLst/>
          </a:prstGeom>
        </p:spPr>
        <p:txBody>
          <a:bodyPr vert="horz" wrap="square" lIns="0" tIns="13964" rIns="0" bIns="0" rtlCol="0">
            <a:spAutoFit/>
          </a:bodyPr>
          <a:lstStyle/>
          <a:p>
            <a:pPr marL="18407">
              <a:spcBef>
                <a:spcPts val="110"/>
              </a:spcBef>
            </a:pPr>
            <a:r>
              <a:rPr lang="ru-RU" sz="2800" b="1" dirty="0">
                <a:solidFill>
                  <a:srgbClr val="002060"/>
                </a:solidFill>
                <a:latin typeface="Arial"/>
                <a:cs typeface="Arial"/>
              </a:rPr>
              <a:t>Тема:</a:t>
            </a:r>
            <a:endParaRPr lang="en-US" sz="28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 marL="18407">
              <a:spcBef>
                <a:spcPts val="110"/>
              </a:spcBef>
            </a:pPr>
            <a:r>
              <a:rPr lang="en-US" sz="2800" b="1" dirty="0">
                <a:solidFill>
                  <a:srgbClr val="002060"/>
                </a:solidFill>
                <a:latin typeface="Arial"/>
                <a:cs typeface="Arial"/>
              </a:rPr>
              <a:t>C</a:t>
            </a:r>
            <a:r>
              <a:rPr lang="ru-RU" sz="2800" b="1" dirty="0">
                <a:solidFill>
                  <a:srgbClr val="002060"/>
                </a:solidFill>
                <a:latin typeface="Arial"/>
                <a:cs typeface="Arial"/>
              </a:rPr>
              <a:t>ЛОЖЕНИЕ </a:t>
            </a:r>
          </a:p>
          <a:p>
            <a:pPr marL="18407">
              <a:spcBef>
                <a:spcPts val="110"/>
              </a:spcBef>
            </a:pPr>
            <a:r>
              <a:rPr lang="ru-RU" sz="2800" b="1" dirty="0">
                <a:solidFill>
                  <a:srgbClr val="002060"/>
                </a:solidFill>
                <a:latin typeface="Arial"/>
                <a:cs typeface="Arial"/>
              </a:rPr>
              <a:t>СМЕШАННЫХ</a:t>
            </a:r>
            <a:br>
              <a:rPr lang="ru-RU" sz="2800" b="1" dirty="0">
                <a:solidFill>
                  <a:srgbClr val="002060"/>
                </a:solidFill>
                <a:latin typeface="Arial"/>
                <a:cs typeface="Arial"/>
              </a:rPr>
            </a:br>
            <a:r>
              <a:rPr lang="ru-RU" sz="2800" b="1" dirty="0">
                <a:solidFill>
                  <a:srgbClr val="002060"/>
                </a:solidFill>
                <a:latin typeface="Arial"/>
                <a:cs typeface="Arial"/>
              </a:rPr>
              <a:t>ЧИСЕЛ</a:t>
            </a: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142738" y="1356224"/>
            <a:ext cx="304799" cy="1561601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4702916" y="242202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4702916" y="228616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4710145" y="243294"/>
            <a:ext cx="612743" cy="385356"/>
          </a:xfrm>
          <a:prstGeom prst="rect">
            <a:avLst/>
          </a:prstGeom>
        </p:spPr>
        <p:txBody>
          <a:bodyPr vert="horz" wrap="square" lIns="0" tIns="15869" rIns="0" bIns="0" rtlCol="0">
            <a:spAutoFit/>
          </a:bodyPr>
          <a:lstStyle/>
          <a:p>
            <a:pPr algn="ctr">
              <a:spcBef>
                <a:spcPts val="125"/>
              </a:spcBef>
            </a:pPr>
            <a:r>
              <a:rPr lang="ru-RU" sz="2400" b="1" dirty="0">
                <a:solidFill>
                  <a:schemeClr val="bg1"/>
                </a:solidFill>
                <a:latin typeface="Arial"/>
                <a:cs typeface="Arial"/>
              </a:rPr>
              <a:t>5</a:t>
            </a:r>
            <a:endParaRPr sz="2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4665670" y="576064"/>
            <a:ext cx="671534" cy="166236"/>
          </a:xfrm>
          <a:prstGeom prst="rect">
            <a:avLst/>
          </a:prstGeom>
        </p:spPr>
        <p:txBody>
          <a:bodyPr vert="horz" wrap="square" lIns="0" tIns="12060" rIns="0" bIns="0" rtlCol="0">
            <a:spAutoFit/>
          </a:bodyPr>
          <a:lstStyle/>
          <a:p>
            <a:pPr algn="ctr">
              <a:spcBef>
                <a:spcPts val="95"/>
              </a:spcBef>
            </a:pPr>
            <a:r>
              <a:rPr lang="ru-RU" sz="1001" b="1" spc="-5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1001" b="1" dirty="0">
              <a:latin typeface="Arial"/>
              <a:cs typeface="Arial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687" y="327025"/>
            <a:ext cx="481781" cy="488472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CE98DB86-9DB8-4413-9E4F-FC4843F0011F}"/>
              </a:ext>
            </a:extLst>
          </p:cNvPr>
          <p:cNvSpPr/>
          <p:nvPr/>
        </p:nvSpPr>
        <p:spPr>
          <a:xfrm>
            <a:off x="5475287" y="1698625"/>
            <a:ext cx="167736" cy="228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8E9EBDA7-8C4A-47A6-BA00-7228922EA2DF}"/>
              </a:ext>
            </a:extLst>
          </p:cNvPr>
          <p:cNvSpPr/>
          <p:nvPr/>
        </p:nvSpPr>
        <p:spPr>
          <a:xfrm flipH="1">
            <a:off x="5438743" y="2141861"/>
            <a:ext cx="319980" cy="1712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 descr="https://fs01.urokimatematiki.ru/e/001064-002.jpg">
            <a:extLst>
              <a:ext uri="{FF2B5EF4-FFF2-40B4-BE49-F238E27FC236}">
                <a16:creationId xmlns:a16="http://schemas.microsoft.com/office/drawing/2014/main" id="{761AF4B1-30E4-4777-9FDE-DE04574E91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3087" y="1096691"/>
            <a:ext cx="2529936" cy="19747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B5B1F7C0-5D3C-4F00-A524-884A7DE64A56}"/>
              </a:ext>
            </a:extLst>
          </p:cNvPr>
          <p:cNvSpPr/>
          <p:nvPr/>
        </p:nvSpPr>
        <p:spPr>
          <a:xfrm>
            <a:off x="2808287" y="2900239"/>
            <a:ext cx="850490" cy="2461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571EBCBC-249D-424E-A56C-4DDBCDD817D2}"/>
              </a:ext>
            </a:extLst>
          </p:cNvPr>
          <p:cNvSpPr/>
          <p:nvPr/>
        </p:nvSpPr>
        <p:spPr>
          <a:xfrm>
            <a:off x="4775747" y="2917825"/>
            <a:ext cx="850490" cy="2461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90811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0"/>
            <a:ext cx="5767387" cy="40322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26147" y="-51359"/>
            <a:ext cx="5638799" cy="31853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ЗАДАНИЯ ДЛЯ  САМОСТОЯТЕЛЬНОЙ  РАБОТЫ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4D7BBC5-4808-4428-AE9D-E679B7AD078C}"/>
              </a:ext>
            </a:extLst>
          </p:cNvPr>
          <p:cNvSpPr/>
          <p:nvPr/>
        </p:nvSpPr>
        <p:spPr>
          <a:xfrm>
            <a:off x="1443038" y="1058168"/>
            <a:ext cx="2882900" cy="1128514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>
              <a:latin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</a:rPr>
              <a:t> </a:t>
            </a:r>
            <a:endParaRPr lang="ru-RU" baseline="30000" dirty="0">
              <a:latin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</a:endParaRPr>
          </a:p>
          <a:p>
            <a:endParaRPr lang="ru-RU" sz="800" dirty="0">
              <a:latin typeface="Times New Roman" panose="02020603050405020304" pitchFamily="18" charset="0"/>
            </a:endParaRPr>
          </a:p>
          <a:p>
            <a:endParaRPr lang="ru-RU" sz="800" baseline="-25000" dirty="0">
              <a:latin typeface="Times New Roman" panose="02020603050405020304" pitchFamily="18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B97C88DD-1C6A-4E39-973C-32C9A6BFCD84}"/>
              </a:ext>
            </a:extLst>
          </p:cNvPr>
          <p:cNvSpPr/>
          <p:nvPr/>
        </p:nvSpPr>
        <p:spPr>
          <a:xfrm>
            <a:off x="2122487" y="555625"/>
            <a:ext cx="1066800" cy="838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D3E1FCFC-34F2-410F-8218-644405297094}"/>
              </a:ext>
            </a:extLst>
          </p:cNvPr>
          <p:cNvSpPr/>
          <p:nvPr/>
        </p:nvSpPr>
        <p:spPr>
          <a:xfrm>
            <a:off x="126147" y="403225"/>
            <a:ext cx="1691540" cy="15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160AB92E-A5F8-4CC1-B078-20CF4F7447BD}"/>
              </a:ext>
            </a:extLst>
          </p:cNvPr>
          <p:cNvSpPr/>
          <p:nvPr/>
        </p:nvSpPr>
        <p:spPr>
          <a:xfrm>
            <a:off x="63073" y="2186682"/>
            <a:ext cx="230614" cy="15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F3C5E467-B476-430C-B764-99211A66AA0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280"/>
          <a:stretch/>
        </p:blipFill>
        <p:spPr>
          <a:xfrm>
            <a:off x="55708" y="539277"/>
            <a:ext cx="5579755" cy="2607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66491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ОБОГАЩАЕМ  ЗНАНИЯ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9F62627A-7DCF-47BD-9518-188EF4B205E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7732" t="14521"/>
          <a:stretch/>
        </p:blipFill>
        <p:spPr>
          <a:xfrm>
            <a:off x="141289" y="446988"/>
            <a:ext cx="5475286" cy="2775637"/>
          </a:xfrm>
          <a:prstGeom prst="rect">
            <a:avLst/>
          </a:prstGeom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92DD7819-5FBA-4154-86BC-1172577D3507}"/>
              </a:ext>
            </a:extLst>
          </p:cNvPr>
          <p:cNvSpPr/>
          <p:nvPr/>
        </p:nvSpPr>
        <p:spPr>
          <a:xfrm>
            <a:off x="217487" y="409053"/>
            <a:ext cx="914400" cy="1081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61744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ОБОГАЩАЕМ  ЗНАНИЯ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D7516ED1-33E6-4DC0-BBB5-0F4420EE342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090"/>
          <a:stretch/>
        </p:blipFill>
        <p:spPr>
          <a:xfrm>
            <a:off x="65087" y="555625"/>
            <a:ext cx="5703887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76637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A21F94FC-CB7A-4AE3-94A6-D7A0CFA49D8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3016" t="32952" b="15903"/>
          <a:stretch/>
        </p:blipFill>
        <p:spPr>
          <a:xfrm>
            <a:off x="374648" y="708025"/>
            <a:ext cx="5018087" cy="457201"/>
          </a:xfrm>
          <a:prstGeom prst="rect">
            <a:avLst/>
          </a:prstGeom>
        </p:spPr>
      </p:pic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9490F960-B373-472E-9B46-A85E5A13F082}"/>
              </a:ext>
            </a:extLst>
          </p:cNvPr>
          <p:cNvSpPr/>
          <p:nvPr/>
        </p:nvSpPr>
        <p:spPr>
          <a:xfrm>
            <a:off x="293687" y="431287"/>
            <a:ext cx="53340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159.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Вычислите и объясните, как вы нашли сумму. </a:t>
            </a:r>
            <a:endParaRPr lang="ru-RU" sz="1600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A52B98D2-5DF3-458C-BBB8-6A2D6A19EAD2}"/>
                  </a:ext>
                </a:extLst>
              </p:cNvPr>
              <p:cNvSpPr/>
              <p:nvPr/>
            </p:nvSpPr>
            <p:spPr>
              <a:xfrm>
                <a:off x="973103" y="1165226"/>
                <a:ext cx="1910588" cy="187076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ru-RU" sz="2000" b="1" i="0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а) </m:t>
                    </m:r>
                    <m:r>
                      <m:rPr>
                        <m:nor/>
                      </m:rPr>
                      <a:rPr lang="ru-RU" sz="2000" b="1" dirty="0" smtClean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2</m:t>
                    </m:r>
                    <m:f>
                      <m:fPr>
                        <m:ctrlP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ru-RU" sz="2000" dirty="0">
                    <a:solidFill>
                      <a:srgbClr val="0070C0"/>
                    </a:solidFill>
                  </a:rPr>
                  <a:t> </a:t>
                </a:r>
                <a:r>
                  <a:rPr lang="ru-RU" sz="2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+ 1 = 3</a:t>
                </a:r>
                <a:r>
                  <a:rPr lang="ru-RU" sz="20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ru-RU" sz="2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ru-RU" sz="2000" b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б</m:t>
                    </m:r>
                    <m:r>
                      <m:rPr>
                        <m:nor/>
                      </m:rPr>
                      <a:rPr lang="ru-RU" sz="2000" b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</m:t>
                    </m:r>
                    <m:r>
                      <m:rPr>
                        <m:nor/>
                      </m:rPr>
                      <a:rPr lang="ru-RU" sz="2000" b="1" i="0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ru-RU" sz="2000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3</m:t>
                    </m:r>
                    <m:f>
                      <m:fPr>
                        <m:ctrlP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ru-RU" sz="2000" dirty="0">
                    <a:solidFill>
                      <a:srgbClr val="0070C0"/>
                    </a:solidFill>
                  </a:rPr>
                  <a:t> </a:t>
                </a:r>
                <a:r>
                  <a:rPr lang="ru-RU" sz="2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+ 2 = 5</a:t>
                </a:r>
                <a:r>
                  <a:rPr lang="ru-RU" sz="20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ru-RU" sz="2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ru-RU" sz="2000" b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в</m:t>
                    </m:r>
                    <m:r>
                      <m:rPr>
                        <m:nor/>
                      </m:rPr>
                      <a:rPr lang="ru-RU" sz="2000" b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 </m:t>
                    </m:r>
                    <m:r>
                      <m:rPr>
                        <m:nor/>
                      </m:rPr>
                      <a:rPr lang="ru-RU" sz="2000" b="1" i="0" dirty="0" smtClean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4</m:t>
                    </m:r>
                    <m:r>
                      <m:rPr>
                        <m:nor/>
                      </m:rPr>
                      <a:rPr lang="en-US" sz="2000" b="1" i="0" dirty="0" smtClean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 </m:t>
                    </m:r>
                    <m:r>
                      <m:rPr>
                        <m:nor/>
                      </m:rPr>
                      <a:rPr lang="ru-RU" sz="2000" b="1" i="0" dirty="0" smtClean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+ 2</m:t>
                    </m:r>
                    <m:f>
                      <m:fPr>
                        <m:ctrlP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ru-RU" sz="2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6</a:t>
                </a:r>
                <a:r>
                  <a:rPr lang="ru-RU" sz="20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ru-RU" sz="2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ru-RU" sz="2000" b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г</m:t>
                    </m:r>
                    <m:r>
                      <m:rPr>
                        <m:nor/>
                      </m:rPr>
                      <a:rPr lang="ru-RU" sz="2000" b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 </m:t>
                    </m:r>
                    <m:r>
                      <m:rPr>
                        <m:nor/>
                      </m:rPr>
                      <a:rPr lang="ru-RU" sz="2000" b="1" i="0" dirty="0" smtClean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3</m:t>
                    </m:r>
                    <m:f>
                      <m:fPr>
                        <m:ctrlP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ru-RU" sz="2000" dirty="0">
                    <a:solidFill>
                      <a:srgbClr val="0070C0"/>
                    </a:solidFill>
                  </a:rPr>
                  <a:t> </a:t>
                </a:r>
                <a:r>
                  <a:rPr lang="ru-RU" sz="2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ru-RU" sz="2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3</a:t>
                </a:r>
                <a:r>
                  <a:rPr lang="ru-RU" sz="20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ru-RU" sz="2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A52B98D2-5DF3-458C-BBB8-6A2D6A19EAD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3103" y="1165226"/>
                <a:ext cx="1910588" cy="1870769"/>
              </a:xfrm>
              <a:prstGeom prst="rect">
                <a:avLst/>
              </a:prstGeom>
              <a:blipFill>
                <a:blip r:embed="rId4"/>
                <a:stretch>
                  <a:fillRect b="-130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9" name="Picture 2" descr="Учитель сова рисунок – Трогательные совы художницы Инги Пальцер">
            <a:extLst>
              <a:ext uri="{FF2B5EF4-FFF2-40B4-BE49-F238E27FC236}">
                <a16:creationId xmlns:a16="http://schemas.microsoft.com/office/drawing/2014/main" id="{F09BA1AC-0370-4D09-B63D-43A77713E1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1687" y="1178514"/>
            <a:ext cx="1910588" cy="18574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322248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A8B02F4D-EECC-4F94-8F0F-A35EDD8B7564}"/>
              </a:ext>
            </a:extLst>
          </p:cNvPr>
          <p:cNvSpPr/>
          <p:nvPr/>
        </p:nvSpPr>
        <p:spPr>
          <a:xfrm>
            <a:off x="141288" y="358835"/>
            <a:ext cx="25158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160. Найдите сумму </a:t>
            </a:r>
            <a:endParaRPr lang="ru-RU" b="1" dirty="0">
              <a:solidFill>
                <a:srgbClr val="0070C0"/>
              </a:solidFill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F30F57CE-7D06-4A27-91C3-CFBB0B2DF5B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1695" t="50698" r="2449"/>
          <a:stretch/>
        </p:blipFill>
        <p:spPr>
          <a:xfrm>
            <a:off x="180605" y="728167"/>
            <a:ext cx="4953000" cy="411031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01EA0F73-3A1E-43DA-B069-9D64AA92C81B}"/>
                  </a:ext>
                </a:extLst>
              </p:cNvPr>
              <p:cNvSpPr/>
              <p:nvPr/>
            </p:nvSpPr>
            <p:spPr>
              <a:xfrm>
                <a:off x="743370" y="1198630"/>
                <a:ext cx="2369623" cy="187391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ru-RU" sz="2000" b="1" i="0" dirty="0" smtClean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а) 1</m:t>
                    </m:r>
                    <m:f>
                      <m:fPr>
                        <m:ctrlP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</m:den>
                    </m:f>
                    <m:r>
                      <m:rPr>
                        <m:nor/>
                      </m:rPr>
                      <a:rPr lang="ru-RU" sz="2000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+ 2</m:t>
                    </m:r>
                    <m:f>
                      <m:fPr>
                        <m:ctrlP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</m:den>
                    </m:f>
                  </m:oMath>
                </a14:m>
                <a:r>
                  <a:rPr lang="ru-RU" sz="2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3</a:t>
                </a:r>
                <a:r>
                  <a:rPr lang="ru-RU" sz="20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</m:den>
                    </m:f>
                  </m:oMath>
                </a14:m>
                <a:r>
                  <a:rPr lang="ru-RU" sz="2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ru-RU" sz="2000" b="1" i="0" dirty="0" smtClean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б</m:t>
                    </m:r>
                    <m:r>
                      <m:rPr>
                        <m:nor/>
                      </m:rPr>
                      <a:rPr lang="ru-RU" sz="2000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) </m:t>
                    </m:r>
                    <m:r>
                      <m:rPr>
                        <m:nor/>
                      </m:rPr>
                      <a:rPr lang="ru-RU" sz="2000" b="1" i="0" dirty="0" smtClean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3</m:t>
                    </m:r>
                    <m:f>
                      <m:fPr>
                        <m:ctrlP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  <m:r>
                      <m:rPr>
                        <m:nor/>
                      </m:rPr>
                      <a:rPr lang="ru-RU" sz="2000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+ </m:t>
                    </m:r>
                    <m:r>
                      <m:rPr>
                        <m:nor/>
                      </m:rPr>
                      <a:rPr lang="ru-RU" sz="2000" b="1" i="0" dirty="0" smtClean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1</m:t>
                    </m:r>
                    <m:f>
                      <m:fPr>
                        <m:ctrlP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ru-RU" sz="2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4</a:t>
                </a:r>
                <a:r>
                  <a:rPr lang="ru-RU" sz="20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num>
                      <m:den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ru-RU" sz="2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2000" dirty="0"/>
              </a:p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ru-RU" sz="2000" b="1" i="0" dirty="0" smtClean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в</m:t>
                    </m:r>
                    <m:r>
                      <m:rPr>
                        <m:nor/>
                      </m:rPr>
                      <a:rPr lang="ru-RU" sz="2000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) </m:t>
                    </m:r>
                    <m:r>
                      <m:rPr>
                        <m:nor/>
                      </m:rPr>
                      <a:rPr lang="ru-RU" sz="2000" b="1" i="0" dirty="0" smtClean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4</m:t>
                    </m:r>
                    <m:f>
                      <m:fPr>
                        <m:ctrlP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  <m:r>
                      <m:rPr>
                        <m:nor/>
                      </m:rPr>
                      <a:rPr lang="ru-RU" sz="2000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+ </m:t>
                    </m:r>
                    <m:r>
                      <m:rPr>
                        <m:nor/>
                      </m:rPr>
                      <a:rPr lang="ru-RU" sz="2000" b="1" i="0" dirty="0" smtClean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1</m:t>
                    </m:r>
                    <m:f>
                      <m:fPr>
                        <m:ctrlP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ru-RU" sz="2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5</a:t>
                </a:r>
                <a:r>
                  <a:rPr lang="ru-RU" sz="20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ru-RU" sz="2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2000" dirty="0"/>
              </a:p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ru-RU" sz="2000" b="1" i="0" dirty="0" smtClean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г</m:t>
                    </m:r>
                    <m:r>
                      <m:rPr>
                        <m:nor/>
                      </m:rPr>
                      <a:rPr lang="ru-RU" sz="2000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) </m:t>
                    </m:r>
                    <m:r>
                      <m:rPr>
                        <m:nor/>
                      </m:rPr>
                      <a:rPr lang="ru-RU" sz="2000" b="1" i="0" dirty="0" smtClean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3</m:t>
                    </m:r>
                    <m:f>
                      <m:fPr>
                        <m:ctrlP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  <m:r>
                      <m:rPr>
                        <m:nor/>
                      </m:rPr>
                      <a:rPr lang="ru-RU" sz="2000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+ </m:t>
                    </m:r>
                    <m:r>
                      <m:rPr>
                        <m:nor/>
                      </m:rPr>
                      <a:rPr lang="ru-RU" sz="2000" b="1" i="0" dirty="0" smtClean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1</m:t>
                    </m:r>
                    <m:f>
                      <m:fPr>
                        <m:ctrlP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</m:oMath>
                </a14:m>
                <a:r>
                  <a:rPr lang="ru-RU" sz="2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4</a:t>
                </a:r>
                <a:r>
                  <a:rPr lang="ru-RU" sz="20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</m:oMath>
                </a14:m>
                <a:r>
                  <a:rPr lang="ru-RU" sz="2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2000" dirty="0"/>
              </a:p>
            </p:txBody>
          </p:sp>
        </mc:Choice>
        <mc:Fallback xmlns="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01EA0F73-3A1E-43DA-B069-9D64AA92C81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3370" y="1198630"/>
                <a:ext cx="2369623" cy="1873911"/>
              </a:xfrm>
              <a:prstGeom prst="rect">
                <a:avLst/>
              </a:prstGeom>
              <a:blipFill>
                <a:blip r:embed="rId4"/>
                <a:stretch>
                  <a:fillRect b="-130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Picture 2" descr="Учитель сова рисунок – Трогательные совы художницы Инги Пальцер">
            <a:extLst>
              <a:ext uri="{FF2B5EF4-FFF2-40B4-BE49-F238E27FC236}">
                <a16:creationId xmlns:a16="http://schemas.microsoft.com/office/drawing/2014/main" id="{D92286D6-05D6-4AFD-905B-7194BA4C05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1687" y="1178514"/>
            <a:ext cx="1910588" cy="18574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00916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21BDC5DC-2235-45FB-B11B-B49AC12CB58B}"/>
              </a:ext>
            </a:extLst>
          </p:cNvPr>
          <p:cNvSpPr/>
          <p:nvPr/>
        </p:nvSpPr>
        <p:spPr>
          <a:xfrm>
            <a:off x="65087" y="409053"/>
            <a:ext cx="55626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161. Найдите сумму и выразите результат в виде смешанного числа: </a:t>
            </a:r>
            <a:endParaRPr lang="ru-RU" sz="1600" b="1" dirty="0">
              <a:solidFill>
                <a:srgbClr val="0070C0"/>
              </a:solidFill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44AE16CA-9827-4582-AA90-05DDF3ADDA8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0375" t="27128" r="2449"/>
          <a:stretch/>
        </p:blipFill>
        <p:spPr>
          <a:xfrm>
            <a:off x="167650" y="993828"/>
            <a:ext cx="5029200" cy="485553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9A4E4D31-6F92-450F-A643-8F24CF3FF021}"/>
                  </a:ext>
                </a:extLst>
              </p:cNvPr>
              <p:cNvSpPr/>
              <p:nvPr/>
            </p:nvSpPr>
            <p:spPr>
              <a:xfrm>
                <a:off x="70294" y="1519706"/>
                <a:ext cx="5697091" cy="146270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b="1" dirty="0">
                    <a:solidFill>
                      <a:srgbClr val="0070C0"/>
                    </a:solidFill>
                  </a:rPr>
                  <a:t> а)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  <m:r>
                      <m:rPr>
                        <m:nor/>
                      </m:rPr>
                      <a:rPr lang="ru-RU" b="1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  <m:r>
                      <a:rPr lang="ru-RU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</m:oMath>
                </a14:m>
                <a:r>
                  <a:rPr lang="ru-RU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</m:oMath>
                </a14:m>
                <a:r>
                  <a:rPr lang="ru-RU" dirty="0"/>
                  <a:t> </a:t>
                </a:r>
                <a:r>
                  <a:rPr lang="ru-RU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= 1</a:t>
                </a:r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</m:oMath>
                </a14:m>
                <a:r>
                  <a:rPr lang="ru-RU" dirty="0"/>
                  <a:t>     </a:t>
                </a:r>
                <a:r>
                  <a:rPr lang="ru-RU" b="1" dirty="0">
                    <a:solidFill>
                      <a:srgbClr val="0070C0"/>
                    </a:solidFill>
                  </a:rPr>
                  <a:t>б)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num>
                      <m:den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den>
                    </m:f>
                    <m:r>
                      <a:rPr lang="ru-RU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den>
                    </m:f>
                    <m:r>
                      <a:rPr lang="ru-RU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den>
                    </m:f>
                  </m:oMath>
                </a14:m>
                <a:r>
                  <a:rPr lang="ru-RU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den>
                    </m:f>
                    <m:r>
                      <m:rPr>
                        <m:nor/>
                      </m:rPr>
                      <a:rPr lang="ru-RU" b="1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= 1</m:t>
                    </m:r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</m:den>
                    </m:f>
                  </m:oMath>
                </a14:m>
                <a:endParaRPr lang="ru-RU" dirty="0"/>
              </a:p>
              <a:p>
                <a:endParaRPr lang="ru-RU" dirty="0"/>
              </a:p>
              <a:p>
                <a:r>
                  <a:rPr lang="ru-RU" b="1" dirty="0">
                    <a:solidFill>
                      <a:srgbClr val="0070C0"/>
                    </a:solidFill>
                  </a:rPr>
                  <a:t> в)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  <m:r>
                      <a:rPr lang="ru-RU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  <m:r>
                      <a:rPr lang="ru-RU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ru-RU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ru-RU" dirty="0"/>
                  <a:t> </a:t>
                </a:r>
                <a:r>
                  <a:rPr lang="ru-RU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= 1</a:t>
                </a:r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ru-RU" dirty="0"/>
                  <a:t>      </a:t>
                </a:r>
                <a:r>
                  <a:rPr lang="ru-RU" b="1" dirty="0">
                    <a:solidFill>
                      <a:srgbClr val="0070C0"/>
                    </a:solidFill>
                  </a:rPr>
                  <a:t>г)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</m:den>
                    </m:f>
                    <m:r>
                      <m:rPr>
                        <m:nor/>
                      </m:rPr>
                      <a:rPr lang="ru-RU" b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</m:den>
                    </m:f>
                    <m:r>
                      <a:rPr lang="ru-RU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</m:den>
                    </m:f>
                  </m:oMath>
                </a14:m>
                <a:r>
                  <a:rPr lang="ru-RU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</m:den>
                    </m:f>
                  </m:oMath>
                </a14:m>
                <a:r>
                  <a:rPr lang="ru-RU" b="1" dirty="0"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ru-RU" b="1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= 1</m:t>
                    </m:r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num>
                      <m:den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endParaRPr lang="ru-RU" dirty="0"/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9A4E4D31-6F92-450F-A643-8F24CF3FF02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294" y="1519706"/>
                <a:ext cx="5697091" cy="146270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698962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4FA5A8F0-859D-4C12-97A1-94FB2D7813B3}"/>
              </a:ext>
            </a:extLst>
          </p:cNvPr>
          <p:cNvSpPr/>
          <p:nvPr/>
        </p:nvSpPr>
        <p:spPr>
          <a:xfrm>
            <a:off x="141288" y="327025"/>
            <a:ext cx="25897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162. Найдите сумму: </a:t>
            </a:r>
            <a:endParaRPr lang="ru-RU" b="1" dirty="0">
              <a:solidFill>
                <a:srgbClr val="0070C0"/>
              </a:solidFill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264F298F-827E-4B2F-8BE8-2AA03D59573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0375" t="35593" r="2449" b="8664"/>
          <a:stretch/>
        </p:blipFill>
        <p:spPr>
          <a:xfrm>
            <a:off x="267654" y="678183"/>
            <a:ext cx="5029200" cy="411031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15DA9498-0151-4C74-8987-C5396520D8DB}"/>
                  </a:ext>
                </a:extLst>
              </p:cNvPr>
              <p:cNvSpPr/>
              <p:nvPr/>
            </p:nvSpPr>
            <p:spPr>
              <a:xfrm>
                <a:off x="70294" y="1519706"/>
                <a:ext cx="5697091" cy="146129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b="1" dirty="0">
                    <a:solidFill>
                      <a:srgbClr val="0070C0"/>
                    </a:solidFill>
                  </a:rPr>
                  <a:t> а) </a:t>
                </a:r>
                <a:r>
                  <a:rPr lang="ru-RU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3</a:t>
                </a:r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  <m:r>
                      <m:rPr>
                        <m:nor/>
                      </m:rPr>
                      <a:rPr lang="ru-RU" b="1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ru-RU" dirty="0"/>
                  <a:t> </a:t>
                </a:r>
                <a:r>
                  <a:rPr lang="ru-RU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= 3</a:t>
                </a:r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ru-RU" dirty="0"/>
                  <a:t> </a:t>
                </a:r>
                <a:r>
                  <a:rPr lang="ru-RU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= 4</a:t>
                </a:r>
                <a:r>
                  <a:rPr lang="ru-RU" dirty="0"/>
                  <a:t>            </a:t>
                </a:r>
                <a:r>
                  <a:rPr lang="ru-RU" b="1" dirty="0">
                    <a:solidFill>
                      <a:srgbClr val="0070C0"/>
                    </a:solidFill>
                  </a:rPr>
                  <a:t>б)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  <m:r>
                      <m:rPr>
                        <m:nor/>
                      </m:rPr>
                      <a:rPr lang="ru-RU" b="1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ru-RU" b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m:rPr>
                        <m:nor/>
                      </m:rPr>
                      <a:rPr lang="ru-RU" b="1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ru-RU" b="1" i="0" dirty="0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1</m:t>
                    </m:r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ru-RU" dirty="0"/>
                  <a:t> </a:t>
                </a:r>
                <a:r>
                  <a:rPr lang="ru-RU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= 1</a:t>
                </a:r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ru-RU" dirty="0"/>
                  <a:t> </a:t>
                </a:r>
                <a:r>
                  <a:rPr lang="ru-RU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= 2</a:t>
                </a:r>
                <a:r>
                  <a:rPr lang="ru-RU" dirty="0"/>
                  <a:t> </a:t>
                </a:r>
              </a:p>
              <a:p>
                <a:endParaRPr lang="ru-RU" dirty="0"/>
              </a:p>
              <a:p>
                <a:r>
                  <a:rPr lang="ru-RU" b="1" dirty="0">
                    <a:solidFill>
                      <a:srgbClr val="0070C0"/>
                    </a:solidFill>
                  </a:rPr>
                  <a:t> в) </a:t>
                </a:r>
                <a:r>
                  <a:rPr lang="ru-RU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4</a:t>
                </a:r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  <m:r>
                      <m:rPr>
                        <m:nor/>
                      </m:rPr>
                      <a:rPr lang="ru-RU" b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m:rPr>
                        <m:nor/>
                      </m:rPr>
                      <a:rPr lang="ru-RU" b="1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ru-RU" b="1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1</m:t>
                    </m:r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ru-RU" dirty="0"/>
                  <a:t> </a:t>
                </a:r>
                <a:r>
                  <a:rPr lang="ru-RU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= 5</a:t>
                </a:r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ru-RU" dirty="0"/>
                  <a:t> </a:t>
                </a:r>
                <a:r>
                  <a:rPr lang="ru-RU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= 6</a:t>
                </a:r>
                <a:r>
                  <a:rPr lang="ru-RU" dirty="0"/>
                  <a:t>          </a:t>
                </a:r>
                <a:r>
                  <a:rPr lang="ru-RU" b="1" dirty="0">
                    <a:solidFill>
                      <a:srgbClr val="0070C0"/>
                    </a:solidFill>
                  </a:rPr>
                  <a:t>г) </a:t>
                </a:r>
                <a:r>
                  <a:rPr lang="ru-RU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  <m:r>
                      <m:rPr>
                        <m:nor/>
                      </m:rPr>
                      <a:rPr lang="ru-RU" b="1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ru-RU" b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m:rPr>
                        <m:nor/>
                      </m:rPr>
                      <a:rPr lang="ru-RU" b="1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ru-RU" b="1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3</m:t>
                    </m:r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</m:oMath>
                </a14:m>
                <a:r>
                  <a:rPr lang="ru-RU" dirty="0"/>
                  <a:t> </a:t>
                </a:r>
                <a:r>
                  <a:rPr lang="ru-RU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= 5</a:t>
                </a:r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</m:oMath>
                </a14:m>
                <a:r>
                  <a:rPr lang="ru-RU" dirty="0"/>
                  <a:t> </a:t>
                </a:r>
                <a:r>
                  <a:rPr lang="ru-RU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= 6</a:t>
                </a:r>
                <a:r>
                  <a:rPr lang="ru-RU" dirty="0"/>
                  <a:t> </a:t>
                </a:r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15DA9498-0151-4C74-8987-C5396520D8D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294" y="1519706"/>
                <a:ext cx="5697091" cy="146129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747281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6D5C51C1-1C88-4468-A74D-6E73BD1915EA}"/>
              </a:ext>
            </a:extLst>
          </p:cNvPr>
          <p:cNvSpPr/>
          <p:nvPr/>
        </p:nvSpPr>
        <p:spPr>
          <a:xfrm>
            <a:off x="141288" y="464216"/>
            <a:ext cx="25897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163. Найдите сумму: </a:t>
            </a:r>
            <a:endParaRPr lang="ru-RU" b="1" dirty="0">
              <a:solidFill>
                <a:srgbClr val="0070C0"/>
              </a:solidFill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53CF6301-24B3-48EE-B554-A6029A5B78E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0375" t="22170" r="1127" b="24940"/>
          <a:stretch/>
        </p:blipFill>
        <p:spPr>
          <a:xfrm>
            <a:off x="229554" y="822045"/>
            <a:ext cx="5105400" cy="369332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BDEFCD21-412F-4ED5-A02A-7BE60B81D776}"/>
                  </a:ext>
                </a:extLst>
              </p:cNvPr>
              <p:cNvSpPr/>
              <p:nvPr/>
            </p:nvSpPr>
            <p:spPr>
              <a:xfrm>
                <a:off x="70294" y="1519706"/>
                <a:ext cx="5697091" cy="145071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b="1" dirty="0">
                    <a:solidFill>
                      <a:srgbClr val="0070C0"/>
                    </a:solidFill>
                  </a:rPr>
                  <a:t> а)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  <m:r>
                      <m:rPr>
                        <m:nor/>
                      </m:rPr>
                      <a:rPr lang="ru-RU" b="1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ru-RU" dirty="0"/>
                  <a:t> </a:t>
                </a:r>
                <a:r>
                  <a:rPr lang="ru-RU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+ 7</a:t>
                </a:r>
                <a:r>
                  <a:rPr lang="ru-RU" dirty="0"/>
                  <a:t> </a:t>
                </a:r>
                <a:r>
                  <a:rPr lang="ru-RU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= 7</a:t>
                </a:r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ru-RU" dirty="0"/>
                  <a:t>               </a:t>
                </a:r>
                <a:r>
                  <a:rPr lang="ru-RU" b="1" dirty="0">
                    <a:solidFill>
                      <a:srgbClr val="0070C0"/>
                    </a:solidFill>
                  </a:rPr>
                  <a:t>б)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  <m:r>
                      <m:rPr>
                        <m:nor/>
                      </m:rPr>
                      <a:rPr lang="ru-RU" b="1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ru-RU" b="1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+ </m:t>
                    </m:r>
                    <m:r>
                      <m:rPr>
                        <m:nor/>
                      </m:rPr>
                      <a:rPr lang="ru-RU" b="1" i="0" dirty="0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2 + </m:t>
                    </m:r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</m:oMath>
                </a14:m>
                <a:r>
                  <a:rPr lang="ru-RU" dirty="0"/>
                  <a:t> </a:t>
                </a:r>
                <a:r>
                  <a:rPr lang="ru-RU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= 2</a:t>
                </a:r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</m:oMath>
                </a14:m>
                <a:r>
                  <a:rPr lang="ru-RU" dirty="0"/>
                  <a:t>  </a:t>
                </a:r>
              </a:p>
              <a:p>
                <a:endParaRPr lang="ru-RU" dirty="0"/>
              </a:p>
              <a:p>
                <a:r>
                  <a:rPr lang="ru-RU" b="1" dirty="0">
                    <a:solidFill>
                      <a:srgbClr val="0070C0"/>
                    </a:solidFill>
                  </a:rPr>
                  <a:t> в) </a:t>
                </a:r>
                <a:r>
                  <a:rPr lang="ru-RU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10 + </a:t>
                </a:r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  <m:r>
                      <m:rPr>
                        <m:nor/>
                      </m:rPr>
                      <a:rPr lang="ru-RU" b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m:rPr>
                        <m:nor/>
                      </m:rPr>
                      <a:rPr lang="ru-RU" b="1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</m:oMath>
                </a14:m>
                <a:r>
                  <a:rPr lang="ru-RU" dirty="0"/>
                  <a:t> </a:t>
                </a:r>
                <a:r>
                  <a:rPr lang="ru-RU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= 10</a:t>
                </a:r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</m:oMath>
                </a14:m>
                <a:r>
                  <a:rPr lang="ru-RU" dirty="0"/>
                  <a:t>          </a:t>
                </a:r>
                <a:r>
                  <a:rPr lang="ru-RU" b="1" dirty="0">
                    <a:solidFill>
                      <a:srgbClr val="0070C0"/>
                    </a:solidFill>
                  </a:rPr>
                  <a:t>г) </a:t>
                </a:r>
                <a:r>
                  <a:rPr lang="ru-RU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5</a:t>
                </a:r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𝟏𝟑</m:t>
                        </m:r>
                      </m:den>
                    </m:f>
                    <m:r>
                      <m:rPr>
                        <m:nor/>
                      </m:rPr>
                      <a:rPr lang="ru-RU" b="1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ru-RU" b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m:rPr>
                        <m:nor/>
                      </m:rPr>
                      <a:rPr lang="ru-RU" b="1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𝟏𝟑</m:t>
                        </m:r>
                      </m:den>
                    </m:f>
                  </m:oMath>
                </a14:m>
                <a:r>
                  <a:rPr lang="ru-RU" dirty="0"/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ru-RU" b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𝟏𝟑</m:t>
                        </m:r>
                      </m:den>
                    </m:f>
                  </m:oMath>
                </a14:m>
                <a:r>
                  <a:rPr lang="ru-RU" dirty="0"/>
                  <a:t>  </a:t>
                </a:r>
                <a:r>
                  <a:rPr lang="ru-RU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= 5</a:t>
                </a:r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𝟏𝟑</m:t>
                        </m:r>
                      </m:den>
                    </m:f>
                  </m:oMath>
                </a14:m>
                <a:r>
                  <a:rPr lang="ru-RU" dirty="0"/>
                  <a:t> </a:t>
                </a:r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BDEFCD21-412F-4ED5-A02A-7BE60B81D77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294" y="1519706"/>
                <a:ext cx="5697091" cy="145071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606088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C3CF3AE9-A7A9-4040-8100-21573C01CABB}"/>
              </a:ext>
            </a:extLst>
          </p:cNvPr>
          <p:cNvSpPr/>
          <p:nvPr/>
        </p:nvSpPr>
        <p:spPr>
          <a:xfrm>
            <a:off x="65087" y="335719"/>
            <a:ext cx="25897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168. Найдите сумму: </a:t>
            </a:r>
            <a:endParaRPr lang="ru-RU" b="1" dirty="0">
              <a:solidFill>
                <a:srgbClr val="0070C0"/>
              </a:solidFill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7E519F41-E621-40EA-B643-08C7E17684D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9504" t="22199"/>
          <a:stretch/>
        </p:blipFill>
        <p:spPr>
          <a:xfrm>
            <a:off x="273365" y="649212"/>
            <a:ext cx="5220654" cy="369333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9" name="Прямоугольник 8">
                <a:extLst>
                  <a:ext uri="{FF2B5EF4-FFF2-40B4-BE49-F238E27FC236}">
                    <a16:creationId xmlns:a16="http://schemas.microsoft.com/office/drawing/2014/main" id="{82454289-78BB-45EF-8A56-FC44820AC5F8}"/>
                  </a:ext>
                </a:extLst>
              </p:cNvPr>
              <p:cNvSpPr/>
              <p:nvPr/>
            </p:nvSpPr>
            <p:spPr>
              <a:xfrm>
                <a:off x="797295" y="1054752"/>
                <a:ext cx="3969918" cy="194322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ru-RU" b="1" i="0" dirty="0" smtClean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а) 5</m:t>
                    </m:r>
                    <m:f>
                      <m:fPr>
                        <m:ctrlP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  <m:r>
                      <m:rPr>
                        <m:nor/>
                      </m:rPr>
                      <a:rPr lang="ru-RU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+ 2</m:t>
                    </m:r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7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ru-RU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7 + </a:t>
                </a:r>
                <a:r>
                  <a:rPr lang="ru-RU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  <m:r>
                      <m:rPr>
                        <m:nor/>
                      </m:rPr>
                      <a:rPr lang="ru-RU" b="1" i="0" smtClean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 </m:t>
                    </m:r>
                    <m:r>
                      <m:rPr>
                        <m:nor/>
                      </m:rPr>
                      <a:rPr lang="ru-RU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=</m:t>
                    </m:r>
                  </m:oMath>
                </a14:m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8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endParaRPr lang="ru-RU" b="1" i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ru-RU" sz="1600" b="1" i="0" dirty="0" smtClean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б</m:t>
                      </m:r>
                      <m:r>
                        <m:rPr>
                          <m:nor/>
                        </m:rPr>
                        <a:rPr lang="ru-RU" sz="1600" b="1" dirty="0" smtClean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)</m:t>
                      </m:r>
                      <m:r>
                        <m:rPr>
                          <m:nor/>
                        </m:rPr>
                        <a:rPr lang="ru-RU" sz="1600" b="1" i="0" dirty="0" smtClean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 2</m:t>
                      </m:r>
                      <m:f>
                        <m:fPr>
                          <m:ctrlPr>
                            <a:rPr lang="ru-RU" sz="16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16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𝟕</m:t>
                          </m:r>
                        </m:num>
                        <m:den>
                          <m:r>
                            <a:rPr lang="ru-RU" sz="16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𝟏𝟔</m:t>
                          </m:r>
                        </m:den>
                      </m:f>
                      <m:r>
                        <m:rPr>
                          <m:nor/>
                        </m:rPr>
                        <a:rPr lang="ru-RU" sz="1600" b="1" dirty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+ 2</m:t>
                      </m:r>
                      <m:f>
                        <m:fPr>
                          <m:ctrlPr>
                            <a:rPr lang="ru-RU" sz="16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16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ru-RU" sz="16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𝟏𝟔</m:t>
                          </m:r>
                        </m:den>
                      </m:f>
                      <m:r>
                        <m:rPr>
                          <m:nor/>
                        </m:rPr>
                        <a:rPr lang="ru-RU" sz="1600" b="1" dirty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 = </m:t>
                      </m:r>
                      <m:r>
                        <m:rPr>
                          <m:nor/>
                        </m:rPr>
                        <a:rPr lang="ru-RU" sz="1600" b="1" i="0" dirty="0" smtClean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4</m:t>
                      </m:r>
                      <m:f>
                        <m:fPr>
                          <m:ctrlPr>
                            <a:rPr lang="ru-RU" sz="16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16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num>
                        <m:den>
                          <m:r>
                            <a:rPr lang="ru-RU" sz="16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𝟏𝟔</m:t>
                          </m:r>
                        </m:den>
                      </m:f>
                    </m:oMath>
                  </m:oMathPara>
                </a14:m>
                <a:endParaRPr lang="ru-RU" sz="1600" b="1" i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ru-RU" sz="1600" b="1" i="0" dirty="0" smtClean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в</m:t>
                      </m:r>
                      <m:r>
                        <m:rPr>
                          <m:nor/>
                        </m:rPr>
                        <a:rPr lang="ru-RU" sz="1600" b="1" dirty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)</m:t>
                      </m:r>
                      <m:r>
                        <m:rPr>
                          <m:nor/>
                        </m:rPr>
                        <a:rPr lang="ru-RU" sz="1600" b="1" i="0" dirty="0" smtClean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 10</m:t>
                      </m:r>
                      <m:f>
                        <m:fPr>
                          <m:ctrlPr>
                            <a:rPr lang="ru-RU" sz="16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16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num>
                        <m:den>
                          <m:r>
                            <a:rPr lang="ru-RU" sz="16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𝟖</m:t>
                          </m:r>
                        </m:den>
                      </m:f>
                      <m:r>
                        <m:rPr>
                          <m:nor/>
                        </m:rPr>
                        <a:rPr lang="ru-RU" sz="1600" b="1" dirty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+ </m:t>
                      </m:r>
                      <m:r>
                        <a:rPr lang="ru-RU" sz="16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𝟏</m:t>
                      </m:r>
                      <m:f>
                        <m:fPr>
                          <m:ctrlPr>
                            <a:rPr lang="ru-RU" sz="16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16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ru-RU" sz="16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𝟖</m:t>
                          </m:r>
                        </m:den>
                      </m:f>
                      <m:r>
                        <m:rPr>
                          <m:nor/>
                        </m:rPr>
                        <a:rPr lang="ru-RU" sz="1600" b="1" dirty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 = </m:t>
                      </m:r>
                      <m:r>
                        <m:rPr>
                          <m:nor/>
                        </m:rPr>
                        <a:rPr lang="ru-RU" sz="1600" b="1" i="0" dirty="0" smtClean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11</m:t>
                      </m:r>
                      <m:f>
                        <m:fPr>
                          <m:ctrlPr>
                            <a:rPr lang="ru-RU" sz="1600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16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𝟖</m:t>
                          </m:r>
                        </m:num>
                        <m:den>
                          <m:r>
                            <a:rPr lang="ru-RU" sz="16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𝟖</m:t>
                          </m:r>
                        </m:den>
                      </m:f>
                      <m:r>
                        <m:rPr>
                          <m:nor/>
                        </m:rPr>
                        <a:rPr lang="ru-RU" sz="16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ru-RU" sz="1600" b="1" dirty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=</m:t>
                      </m:r>
                      <m:r>
                        <m:rPr>
                          <m:nor/>
                        </m:rPr>
                        <a:rPr lang="ru-RU" sz="1600" b="1" i="0" dirty="0" smtClean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 12</m:t>
                      </m:r>
                    </m:oMath>
                  </m:oMathPara>
                </a14:m>
                <a:endParaRPr lang="ru-RU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ru-RU" b="1" i="0" dirty="0" smtClean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г</m:t>
                      </m:r>
                      <m:r>
                        <m:rPr>
                          <m:nor/>
                        </m:rPr>
                        <a:rPr lang="ru-RU" b="1" dirty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) 5</m:t>
                      </m:r>
                      <m:f>
                        <m:fPr>
                          <m:ctrlPr>
                            <a:rPr lang="ru-RU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ru-RU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den>
                      </m:f>
                      <m:r>
                        <m:rPr>
                          <m:nor/>
                        </m:rPr>
                        <a:rPr lang="ru-RU" b="1" dirty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+ </m:t>
                      </m:r>
                      <m:r>
                        <a:rPr lang="ru-RU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𝟑</m:t>
                      </m:r>
                      <m:f>
                        <m:fPr>
                          <m:ctrlPr>
                            <a:rPr lang="ru-RU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num>
                        <m:den>
                          <m:r>
                            <a:rPr lang="ru-RU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den>
                      </m:f>
                      <m:r>
                        <m:rPr>
                          <m:nor/>
                        </m:rPr>
                        <a:rPr lang="ru-RU" b="1" dirty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 = </m:t>
                      </m:r>
                      <m:r>
                        <m:rPr>
                          <m:nor/>
                        </m:rPr>
                        <a:rPr lang="ru-RU" b="1" i="0" dirty="0" smtClean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8</m:t>
                      </m:r>
                      <m:f>
                        <m:fPr>
                          <m:ctrlPr>
                            <a:rPr lang="ru-RU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𝟕</m:t>
                          </m:r>
                        </m:num>
                        <m:den>
                          <m:r>
                            <a:rPr lang="ru-RU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den>
                      </m:f>
                      <m:r>
                        <m:rPr>
                          <m:nor/>
                        </m:rPr>
                        <a:rPr lang="ru-RU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ru-RU" b="1" dirty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= </m:t>
                      </m:r>
                      <m:r>
                        <m:rPr>
                          <m:nor/>
                        </m:rPr>
                        <a:rPr lang="ru-RU" b="1" i="0" dirty="0" smtClean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8</m:t>
                      </m:r>
                      <m:r>
                        <m:rPr>
                          <m:nor/>
                        </m:rPr>
                        <a:rPr lang="ru-RU" b="1" dirty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 + </m:t>
                      </m:r>
                      <m:r>
                        <m:rPr>
                          <m:nor/>
                        </m:rPr>
                        <a:rPr lang="ru-RU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1</m:t>
                      </m:r>
                      <m:f>
                        <m:fPr>
                          <m:ctrlPr>
                            <a:rPr lang="ru-RU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ru-RU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den>
                      </m:f>
                      <m:r>
                        <m:rPr>
                          <m:nor/>
                        </m:rPr>
                        <a:rPr lang="ru-RU" b="1" dirty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= </m:t>
                      </m:r>
                      <m:r>
                        <m:rPr>
                          <m:nor/>
                        </m:rPr>
                        <a:rPr lang="ru-RU" b="1" i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9</m:t>
                      </m:r>
                      <m:f>
                        <m:fPr>
                          <m:ctrlPr>
                            <a:rPr lang="ru-RU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ru-RU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ru-RU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9" name="Прямоугольник 8">
                <a:extLst>
                  <a:ext uri="{FF2B5EF4-FFF2-40B4-BE49-F238E27FC236}">
                    <a16:creationId xmlns:a16="http://schemas.microsoft.com/office/drawing/2014/main" id="{82454289-78BB-45EF-8A56-FC44820AC5F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7295" y="1054752"/>
                <a:ext cx="3969918" cy="1943224"/>
              </a:xfrm>
              <a:prstGeom prst="rect">
                <a:avLst/>
              </a:prstGeom>
              <a:blipFill>
                <a:blip r:embed="rId4"/>
                <a:stretch>
                  <a:fillRect l="-46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0771022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28894fd3cdfd233c3e99ae538a8a45d2b0bf95"/>
</p:tagLst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23950</TotalTime>
  <Words>358</Words>
  <Application>Microsoft Office PowerPoint</Application>
  <PresentationFormat>Произвольный</PresentationFormat>
  <Paragraphs>55</Paragraphs>
  <Slides>10</Slides>
  <Notes>10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7" baseType="lpstr">
      <vt:lpstr>Arial</vt:lpstr>
      <vt:lpstr>Calibri</vt:lpstr>
      <vt:lpstr>Cambria Math</vt:lpstr>
      <vt:lpstr>Times New Roman</vt:lpstr>
      <vt:lpstr>Trebuchet MS</vt:lpstr>
      <vt:lpstr>Wingdings 3</vt:lpstr>
      <vt:lpstr>Грань</vt:lpstr>
      <vt:lpstr>МАТЕМАТИКА</vt:lpstr>
      <vt:lpstr>ОБОГАЩАЕМ  ЗНАНИЯ</vt:lpstr>
      <vt:lpstr>ОБОГАЩАЕМ  ЗНАНИЯ</vt:lpstr>
      <vt:lpstr>РЕШЕНИЕ  ЗАДАЧ</vt:lpstr>
      <vt:lpstr>РЕШЕНИЕ  ЗАДАЧ</vt:lpstr>
      <vt:lpstr>РЕШЕНИЕ  ЗАДАЧ</vt:lpstr>
      <vt:lpstr>РЕШЕНИЕ  ЗАДАЧ</vt:lpstr>
      <vt:lpstr>РЕШЕНИЕ  ЗАДАЧ</vt:lpstr>
      <vt:lpstr>РЕШЕНИЕ  ЗАДАЧ</vt:lpstr>
      <vt:lpstr>ЗАДАНИЯ ДЛЯ  САМОСТОЯТЕЛЬНОЙ  РАБОТЫ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Komilov</dc:creator>
  <cp:lastModifiedBy>Пользователь Windows</cp:lastModifiedBy>
  <cp:revision>1931</cp:revision>
  <cp:lastPrinted>2020-09-30T03:25:16Z</cp:lastPrinted>
  <dcterms:created xsi:type="dcterms:W3CDTF">2020-04-09T07:32:19Z</dcterms:created>
  <dcterms:modified xsi:type="dcterms:W3CDTF">2020-11-27T14:35:51Z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