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969" r:id="rId3"/>
    <p:sldId id="970" r:id="rId4"/>
    <p:sldId id="971" r:id="rId5"/>
    <p:sldId id="972" r:id="rId6"/>
    <p:sldId id="974" r:id="rId7"/>
    <p:sldId id="975" r:id="rId8"/>
    <p:sldId id="973" r:id="rId9"/>
    <p:sldId id="977" r:id="rId10"/>
    <p:sldId id="978" r:id="rId11"/>
    <p:sldId id="976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18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54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0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525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36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1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2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75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9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4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jpeg"/><Relationship Id="rId4" Type="http://schemas.openxmlformats.org/officeDocument/2006/relationships/image" Target="../media/image1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5" Type="http://schemas.openxmlformats.org/officeDocument/2006/relationships/image" Target="../media/image13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092141"/>
            <a:ext cx="3124200" cy="197361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ЗАДАЧ НА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ПОВТОРЕНИЕ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ПРОЙДЕННОГО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5482" y="1440801"/>
            <a:ext cx="304799" cy="15532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ABFD232-4B60-4F59-BFC8-BBDF04CEC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854" y="1234940"/>
            <a:ext cx="2243530" cy="176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64CD6D-FFB6-4576-948A-7BB910C4A6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784" t="-26739" r="5103" b="26739"/>
          <a:stretch/>
        </p:blipFill>
        <p:spPr>
          <a:xfrm>
            <a:off x="2566986" y="250825"/>
            <a:ext cx="1219200" cy="569953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2F038E9-CC4E-43A4-848A-BA161D9547D4}"/>
              </a:ext>
            </a:extLst>
          </p:cNvPr>
          <p:cNvSpPr/>
          <p:nvPr/>
        </p:nvSpPr>
        <p:spPr>
          <a:xfrm>
            <a:off x="217487" y="395321"/>
            <a:ext cx="28829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7.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Решите уравнение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:</a:t>
            </a:r>
            <a:r>
              <a:rPr lang="ru-RU" sz="1400" dirty="0">
                <a:solidFill>
                  <a:srgbClr val="211D1E"/>
                </a:solidFill>
                <a:latin typeface="Arial" panose="020B0604020202020204" pitchFamily="34" charset="0"/>
              </a:rPr>
              <a:t> 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9211615-DBCD-47A9-95E0-329B6472DD7A}"/>
                  </a:ext>
                </a:extLst>
              </p:cNvPr>
              <p:cNvSpPr/>
              <p:nvPr/>
            </p:nvSpPr>
            <p:spPr>
              <a:xfrm>
                <a:off x="595633" y="1165293"/>
                <a:ext cx="2194558" cy="14310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1</a:t>
                </a:r>
                <a:endParaRPr lang="ru-RU" sz="2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9211615-DBCD-47A9-95E0-329B6472DD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33" y="1165293"/>
                <a:ext cx="2194558" cy="1431033"/>
              </a:xfrm>
              <a:prstGeom prst="rect">
                <a:avLst/>
              </a:prstGeom>
              <a:blipFill>
                <a:blip r:embed="rId4"/>
                <a:stretch>
                  <a:fillRect l="-3056" b="-2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Картинки сова с указкой - для детей">
            <a:extLst>
              <a:ext uri="{FF2B5EF4-FFF2-40B4-BE49-F238E27FC236}">
                <a16:creationId xmlns:a16="http://schemas.microsoft.com/office/drawing/2014/main" id="{5EB00208-9EA2-43E2-ADD8-C3B7DB25B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7" y="1012825"/>
            <a:ext cx="1844317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35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2A0EE0D-9F67-4892-A181-12FB34B1D550}"/>
                  </a:ext>
                </a:extLst>
              </p:cNvPr>
              <p:cNvSpPr/>
              <p:nvPr/>
            </p:nvSpPr>
            <p:spPr>
              <a:xfrm>
                <a:off x="141288" y="430081"/>
                <a:ext cx="572464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8.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Прибавьте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части от 30 и</a:t>
                </a:r>
                <a:r>
                  <a:rPr lang="ru-RU" b="1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части от 14 </a:t>
                </a:r>
                <a:r>
                  <a:rPr lang="ru-RU" sz="20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2A0EE0D-9F67-4892-A181-12FB34B1D5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430081"/>
                <a:ext cx="5724644" cy="492443"/>
              </a:xfrm>
              <a:prstGeom prst="rect">
                <a:avLst/>
              </a:prstGeom>
              <a:blipFill>
                <a:blip r:embed="rId3"/>
                <a:stretch>
                  <a:fillRect l="-852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789271F-C076-44CC-AE1F-E87543346505}"/>
                  </a:ext>
                </a:extLst>
              </p:cNvPr>
              <p:cNvSpPr/>
              <p:nvPr/>
            </p:nvSpPr>
            <p:spPr>
              <a:xfrm>
                <a:off x="1002087" y="892452"/>
                <a:ext cx="3763210" cy="19993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</a:p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части от 30      30 : 5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 = </m:t>
                    </m:r>
                    <m:r>
                      <a:rPr lang="ru-RU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𝟏𝟖</m:t>
                    </m:r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части от 14      14 : 7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2 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= </m:t>
                    </m:r>
                    <m:r>
                      <a:rPr lang="ru-RU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 + 4 = 22</a:t>
                </a: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22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789271F-C076-44CC-AE1F-E875433465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087" y="892452"/>
                <a:ext cx="3763210" cy="1999393"/>
              </a:xfrm>
              <a:prstGeom prst="rect">
                <a:avLst/>
              </a:prstGeom>
              <a:blipFill>
                <a:blip r:embed="rId4"/>
                <a:stretch>
                  <a:fillRect l="-1294" t="-1524" b="-3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33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56EE366-3241-4B3A-A69F-769CCF917481}"/>
                  </a:ext>
                </a:extLst>
              </p:cNvPr>
              <p:cNvSpPr/>
              <p:nvPr/>
            </p:nvSpPr>
            <p:spPr>
              <a:xfrm>
                <a:off x="63073" y="479425"/>
                <a:ext cx="5705902" cy="2467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Номера из «Проверь свои достижения» стр. 39</a:t>
                </a: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10.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Какая часть суток прошла в 7 вечера?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11.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На</a:t>
                </a:r>
                <a:r>
                  <a:rPr lang="ru-RU" sz="20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части поля в 50 гектаров посадили помидоры, а на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части – свеклу. Какая часть поля  и сколько гектар остались незасеянными? </a:t>
                </a:r>
                <a:r>
                  <a:rPr lang="ru-RU" sz="1200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	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12.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При каких </a:t>
                </a:r>
                <a:r>
                  <a:rPr lang="ru-RU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а</a:t>
                </a:r>
                <a:r>
                  <a:rPr lang="ru-RU" sz="20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справедливо равенство: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13.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При каких </a:t>
                </a:r>
                <a:r>
                  <a:rPr lang="ru-RU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а</a:t>
                </a:r>
                <a:r>
                  <a:rPr lang="ru-RU" sz="20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дробь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будет правильной? </a:t>
                </a:r>
                <a:endParaRPr lang="ru-RU" sz="14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A56EE366-3241-4B3A-A69F-769CCF9174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3" y="479425"/>
                <a:ext cx="5705902" cy="2467599"/>
              </a:xfrm>
              <a:prstGeom prst="rect">
                <a:avLst/>
              </a:prstGeom>
              <a:blipFill>
                <a:blip r:embed="rId3"/>
                <a:stretch>
                  <a:fillRect l="-855" t="-14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116E33-9A47-4C6C-BA70-18993EFB5304}"/>
              </a:ext>
            </a:extLst>
          </p:cNvPr>
          <p:cNvSpPr/>
          <p:nvPr/>
        </p:nvSpPr>
        <p:spPr>
          <a:xfrm>
            <a:off x="39054" y="395321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132.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Используя рис.2, выполните сложение и закрасьте соответствующую часть круга. 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802D3C7-AB3B-4E8C-A88C-D90899BB7D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" r="706"/>
          <a:stretch/>
        </p:blipFill>
        <p:spPr>
          <a:xfrm>
            <a:off x="66264" y="1165226"/>
            <a:ext cx="5689277" cy="1143000"/>
          </a:xfrm>
          <a:prstGeom prst="rect">
            <a:avLst/>
          </a:prstGeom>
        </p:spPr>
      </p:pic>
      <p:pic>
        <p:nvPicPr>
          <p:cNvPr id="1028" name="Picture 4" descr="Математика 4 класс Богданович. Решебник. ГДЗ. Дроби. Задание 640 - 659.">
            <a:extLst>
              <a:ext uri="{FF2B5EF4-FFF2-40B4-BE49-F238E27FC236}">
                <a16:creationId xmlns:a16="http://schemas.microsoft.com/office/drawing/2014/main" id="{D362478E-9A64-494A-9834-AEF63F98EE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352" r="2304"/>
          <a:stretch/>
        </p:blipFill>
        <p:spPr bwMode="auto">
          <a:xfrm rot="12517643">
            <a:off x="2248186" y="1090821"/>
            <a:ext cx="762000" cy="884981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Математика 4 класс Богданович. Решебник. ГДЗ. Дроби. Задание 640 - 659.">
            <a:extLst>
              <a:ext uri="{FF2B5EF4-FFF2-40B4-BE49-F238E27FC236}">
                <a16:creationId xmlns:a16="http://schemas.microsoft.com/office/drawing/2014/main" id="{83E9384D-E7A7-443B-88BB-8A10DD2558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352" r="2304"/>
          <a:stretch/>
        </p:blipFill>
        <p:spPr bwMode="auto">
          <a:xfrm rot="9312041">
            <a:off x="4937958" y="1066251"/>
            <a:ext cx="762000" cy="914399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ирог 4">
            <a:extLst>
              <a:ext uri="{FF2B5EF4-FFF2-40B4-BE49-F238E27FC236}">
                <a16:creationId xmlns:a16="http://schemas.microsoft.com/office/drawing/2014/main" id="{8602533E-FB27-4C76-A3D1-0FDDCBB1FDEF}"/>
              </a:ext>
            </a:extLst>
          </p:cNvPr>
          <p:cNvSpPr/>
          <p:nvPr/>
        </p:nvSpPr>
        <p:spPr>
          <a:xfrm rot="17922577">
            <a:off x="2256022" y="1179914"/>
            <a:ext cx="700004" cy="732619"/>
          </a:xfrm>
          <a:prstGeom prst="pie">
            <a:avLst>
              <a:gd name="adj1" fmla="val 19928681"/>
              <a:gd name="adj2" fmla="val 16200000"/>
            </a:avLst>
          </a:prstGeom>
          <a:solidFill>
            <a:srgbClr val="FF0000"/>
          </a:solidFill>
          <a:ln w="28575"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DF24193-0097-4119-A73D-DEA9CACF9333}"/>
              </a:ext>
            </a:extLst>
          </p:cNvPr>
          <p:cNvCxnSpPr>
            <a:cxnSpLocks/>
          </p:cNvCxnSpPr>
          <p:nvPr/>
        </p:nvCxnSpPr>
        <p:spPr>
          <a:xfrm flipH="1">
            <a:off x="2274887" y="1353192"/>
            <a:ext cx="636016" cy="383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343F4B33-4A3D-47D0-A190-98593719AF82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2292319" y="1361904"/>
            <a:ext cx="634982" cy="360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7AE076C7-04F0-400E-9E1D-EDC16ED795D6}"/>
              </a:ext>
            </a:extLst>
          </p:cNvPr>
          <p:cNvCxnSpPr>
            <a:cxnSpLocks/>
          </p:cNvCxnSpPr>
          <p:nvPr/>
        </p:nvCxnSpPr>
        <p:spPr>
          <a:xfrm>
            <a:off x="2606024" y="1199693"/>
            <a:ext cx="0" cy="72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ирог 4">
            <a:extLst>
              <a:ext uri="{FF2B5EF4-FFF2-40B4-BE49-F238E27FC236}">
                <a16:creationId xmlns:a16="http://schemas.microsoft.com/office/drawing/2014/main" id="{EC5B6DCB-DE9F-445B-BBFF-42B593619E47}"/>
              </a:ext>
            </a:extLst>
          </p:cNvPr>
          <p:cNvSpPr/>
          <p:nvPr/>
        </p:nvSpPr>
        <p:spPr>
          <a:xfrm rot="14596300">
            <a:off x="4970121" y="1175736"/>
            <a:ext cx="700004" cy="732619"/>
          </a:xfrm>
          <a:prstGeom prst="pie">
            <a:avLst>
              <a:gd name="adj1" fmla="val 19928681"/>
              <a:gd name="adj2" fmla="val 16200000"/>
            </a:avLst>
          </a:prstGeom>
          <a:solidFill>
            <a:srgbClr val="FF0000"/>
          </a:solidFill>
          <a:ln w="19050"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53D37E57-210C-4E27-952E-14C89AE4375E}"/>
              </a:ext>
            </a:extLst>
          </p:cNvPr>
          <p:cNvCxnSpPr>
            <a:cxnSpLocks/>
            <a:stCxn id="27" idx="1"/>
            <a:endCxn id="27" idx="3"/>
          </p:cNvCxnSpPr>
          <p:nvPr/>
        </p:nvCxnSpPr>
        <p:spPr>
          <a:xfrm flipH="1">
            <a:off x="4992954" y="1377294"/>
            <a:ext cx="654338" cy="329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A8956EAA-770E-402A-81C4-C602925C37EC}"/>
              </a:ext>
            </a:extLst>
          </p:cNvPr>
          <p:cNvCxnSpPr>
            <a:cxnSpLocks/>
          </p:cNvCxnSpPr>
          <p:nvPr/>
        </p:nvCxnSpPr>
        <p:spPr>
          <a:xfrm flipH="1" flipV="1">
            <a:off x="5018089" y="1353194"/>
            <a:ext cx="555701" cy="383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D7EFCBE5-1335-4929-83BF-47A68832CAC8}"/>
              </a:ext>
            </a:extLst>
          </p:cNvPr>
          <p:cNvCxnSpPr>
            <a:cxnSpLocks/>
          </p:cNvCxnSpPr>
          <p:nvPr/>
        </p:nvCxnSpPr>
        <p:spPr>
          <a:xfrm flipV="1">
            <a:off x="5318958" y="1199693"/>
            <a:ext cx="4857" cy="72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183F9A42-1C09-4C33-85C4-12C2FB9530AB}"/>
                  </a:ext>
                </a:extLst>
              </p:cNvPr>
              <p:cNvSpPr/>
              <p:nvPr/>
            </p:nvSpPr>
            <p:spPr>
              <a:xfrm>
                <a:off x="636198" y="2425822"/>
                <a:ext cx="2313570" cy="6312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m:rPr>
                        <m:nor/>
                      </m:rPr>
                      <a:rPr lang="ru-RU" sz="2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sz="2400" dirty="0">
                    <a:solidFill>
                      <a:srgbClr val="0070C0"/>
                    </a:solidFill>
                  </a:rPr>
                  <a:t>=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183F9A42-1C09-4C33-85C4-12C2FB9530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98" y="2425822"/>
                <a:ext cx="2313570" cy="631263"/>
              </a:xfrm>
              <a:prstGeom prst="rect">
                <a:avLst/>
              </a:prstGeom>
              <a:blipFill>
                <a:blip r:embed="rId6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77A677A3-4BD3-4C27-A9FC-E3C2072F72E1}"/>
                  </a:ext>
                </a:extLst>
              </p:cNvPr>
              <p:cNvSpPr/>
              <p:nvPr/>
            </p:nvSpPr>
            <p:spPr>
              <a:xfrm>
                <a:off x="3378582" y="2425822"/>
                <a:ext cx="2413854" cy="631263"/>
              </a:xfrm>
              <a:prstGeom prst="rect">
                <a:avLst/>
              </a:prstGeom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m:rPr>
                        <m:nor/>
                      </m:rPr>
                      <a:rPr lang="ru-RU" sz="2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sz="2400" dirty="0">
                    <a:solidFill>
                      <a:srgbClr val="0070C0"/>
                    </a:solidFill>
                  </a:rPr>
                  <a:t>=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77A677A3-4BD3-4C27-A9FC-E3C2072F72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582" y="2425822"/>
                <a:ext cx="2413854" cy="631263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17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6A32B6-5489-4214-BBDC-D0A5C672C140}"/>
              </a:ext>
            </a:extLst>
          </p:cNvPr>
          <p:cNvSpPr/>
          <p:nvPr/>
        </p:nvSpPr>
        <p:spPr>
          <a:xfrm>
            <a:off x="102542" y="328547"/>
            <a:ext cx="5129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133.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Какую часть часа составляет а) 36 минут; </a:t>
            </a:r>
            <a:endParaRPr lang="en-US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б) 15 минут; в) 30 минут?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1F039E5-D6E4-4116-B4AA-FA1A84EFCA84}"/>
                  </a:ext>
                </a:extLst>
              </p:cNvPr>
              <p:cNvSpPr/>
              <p:nvPr/>
            </p:nvSpPr>
            <p:spPr>
              <a:xfrm>
                <a:off x="841805" y="860425"/>
                <a:ext cx="4800600" cy="2254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1час = 60 мин, 1 мин =</a:t>
                </a:r>
                <a:r>
                  <a:rPr lang="ru-RU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ru-RU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ч</m:t>
                    </m:r>
                  </m:oMath>
                </a14:m>
                <a:endParaRPr lang="ru-RU" sz="24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36 минут =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ч 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</a:rPr>
                  <a:t> </a:t>
                </a:r>
                <a:endParaRPr lang="ru-RU" sz="2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15 минут =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ru-RU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ч</m:t>
                    </m:r>
                  </m:oMath>
                </a14:m>
                <a:endParaRPr lang="ru-RU" sz="2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30 минут =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  <m:r>
                      <a:rPr lang="ru-RU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ч</m:t>
                    </m:r>
                  </m:oMath>
                </a14:m>
                <a:r>
                  <a:rPr lang="ru-RU" sz="2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1F039E5-D6E4-4116-B4AA-FA1A84EFC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05" y="860425"/>
                <a:ext cx="4800600" cy="2254976"/>
              </a:xfrm>
              <a:prstGeom prst="rect">
                <a:avLst/>
              </a:prstGeom>
              <a:blipFill>
                <a:blip r:embed="rId3"/>
                <a:stretch>
                  <a:fillRect l="-1904" b="-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64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A26C8B-BE06-4E67-95BF-FBC68663445C}"/>
              </a:ext>
            </a:extLst>
          </p:cNvPr>
          <p:cNvSpPr/>
          <p:nvPr/>
        </p:nvSpPr>
        <p:spPr>
          <a:xfrm>
            <a:off x="404281" y="351319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134.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Напишите вместо точек соответствующие дроби: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а) 2 мм = ...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c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M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б) 30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M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= ...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к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M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в) 56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MM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= ...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M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г) 13 мм = ...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c</a:t>
            </a:r>
            <a:r>
              <a:rPr lang="ru-RU" sz="1100" b="1" dirty="0" err="1">
                <a:solidFill>
                  <a:srgbClr val="211D1E"/>
                </a:solidFill>
                <a:latin typeface="Arial" panose="020B0604020202020204" pitchFamily="34" charset="0"/>
              </a:rPr>
              <a:t>M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д) 1250 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M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= ... км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C9C119D-8900-416F-867F-C348AE4BB69B}"/>
                  </a:ext>
                </a:extLst>
              </p:cNvPr>
              <p:cNvSpPr/>
              <p:nvPr/>
            </p:nvSpPr>
            <p:spPr>
              <a:xfrm>
                <a:off x="30695" y="1089025"/>
                <a:ext cx="5730746" cy="2101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2 мм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см = 10 мм, 1 мм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см</m:t>
                    </m:r>
                  </m:oMath>
                </a14:m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30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к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   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км = 1000 м, 1 м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к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м</m:t>
                    </m:r>
                  </m:oMath>
                </a14:m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56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MM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 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= 100 мм, 1 мм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д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м</m:t>
                    </m:r>
                  </m:oMath>
                </a14:m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13 мм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M</m:t>
                    </m:r>
                    <m:r>
                      <a:rPr lang="ru-RU" sz="1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    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см = 10 мм, 1 мм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см</m:t>
                    </m:r>
                  </m:oMath>
                </a14:m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д) 1250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км     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км = 1000 м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м =</a:t>
                </a:r>
                <a:r>
                  <a:rPr lang="ru-RU" sz="1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к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м</m:t>
                    </m:r>
                  </m:oMath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C9C119D-8900-416F-867F-C348AE4BB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5" y="1089025"/>
                <a:ext cx="5730746" cy="2101088"/>
              </a:xfrm>
              <a:prstGeom prst="rect">
                <a:avLst/>
              </a:prstGeom>
              <a:blipFill>
                <a:blip r:embed="rId3"/>
                <a:stretch>
                  <a:fillRect l="-851" b="-8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38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BABCDF-071A-4093-8A88-C6AF0404CC6E}"/>
              </a:ext>
            </a:extLst>
          </p:cNvPr>
          <p:cNvSpPr/>
          <p:nvPr/>
        </p:nvSpPr>
        <p:spPr>
          <a:xfrm>
            <a:off x="169728" y="381320"/>
            <a:ext cx="5562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135.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Какую часть: а) квадратного дециметра составляет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9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c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M</a:t>
            </a:r>
            <a:r>
              <a:rPr lang="ru-RU" sz="12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б) кубического метра составляет 17 дм</a:t>
            </a:r>
            <a:r>
              <a:rPr lang="ru-RU" sz="14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3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; в) центнера составляет 13 кг? </a:t>
            </a:r>
            <a:endParaRPr lang="ru-RU" sz="1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F24034A-04B0-479D-8C21-91612B484C77}"/>
                  </a:ext>
                </a:extLst>
              </p:cNvPr>
              <p:cNvSpPr/>
              <p:nvPr/>
            </p:nvSpPr>
            <p:spPr>
              <a:xfrm>
                <a:off x="192343" y="1061371"/>
                <a:ext cx="5549899" cy="2003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9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M</a:t>
                </a:r>
                <a:r>
                  <a:rPr lang="ru-RU" sz="1600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</a:t>
                </a:r>
                <a:r>
                  <a:rPr lang="ru-RU" sz="1600" b="1" dirty="0" err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= 10 см, 1 дм</a:t>
                </a:r>
                <a:r>
                  <a:rPr lang="ru-RU" sz="16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=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100 см</a:t>
                </a:r>
                <a:r>
                  <a:rPr lang="ru-RU" sz="16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см</a:t>
                </a:r>
                <a:r>
                  <a:rPr lang="ru-RU" sz="16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=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m:rPr>
                        <m:nor/>
                      </m:rPr>
                      <a: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дм</m:t>
                    </m:r>
                    <m:r>
                      <m:rPr>
                        <m:nor/>
                      </m:rPr>
                      <a:rPr lang="ru-RU" sz="1600" b="1" baseline="30000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2</m:t>
                    </m:r>
                  </m:oMath>
                </a14:m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17 дм</a:t>
                </a:r>
                <a:r>
                  <a:rPr lang="ru-RU" b="1" baseline="6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м</m:t>
                    </m:r>
                    <m:r>
                      <m:rPr>
                        <m:nor/>
                      </m:rPr>
                      <a:rPr lang="ru-RU" b="1" baseline="30000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3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м = 10 </a:t>
                </a:r>
                <a:r>
                  <a:rPr lang="ru-RU" b="1" dirty="0" err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дм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1 м</a:t>
                </a:r>
                <a:r>
                  <a:rPr lang="ru-RU" b="1" baseline="3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=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1000 дм</a:t>
                </a:r>
                <a:r>
                  <a:rPr lang="ru-RU" b="1" baseline="3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дм</a:t>
                </a:r>
                <a:r>
                  <a:rPr lang="ru-RU" b="1" baseline="30000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3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= 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м</m:t>
                    </m:r>
                    <m:r>
                      <m:rPr>
                        <m:nor/>
                      </m:rPr>
                      <a:rPr lang="ru-RU" b="1" i="0" baseline="300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3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13 кг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ц    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ц = 10</a:t>
                </a:r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кг, 1 кг =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  <m:r>
                      <a:rPr lang="ru-RU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ц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F24034A-04B0-479D-8C21-91612B484C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43" y="1061371"/>
                <a:ext cx="5549899" cy="2003882"/>
              </a:xfrm>
              <a:prstGeom prst="rect">
                <a:avLst/>
              </a:prstGeom>
              <a:blipFill>
                <a:blip r:embed="rId3"/>
                <a:stretch>
                  <a:fillRect l="-1209" t="-1216" b="-6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82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9887" y="-847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C258FD52-6B1E-43FC-83B0-005584B389A0}"/>
                  </a:ext>
                </a:extLst>
              </p:cNvPr>
              <p:cNvSpPr/>
              <p:nvPr/>
            </p:nvSpPr>
            <p:spPr>
              <a:xfrm>
                <a:off x="102693" y="479425"/>
                <a:ext cx="5703887" cy="1846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136.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Пусть </a:t>
                </a:r>
                <a:r>
                  <a:rPr lang="en-US" sz="20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sz="2800" b="1" i="1" dirty="0">
                    <a:solidFill>
                      <a:srgbClr val="211D1E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. Найдите значение выражения</a:t>
                </a:r>
              </a:p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2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b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–</a:t>
                </a:r>
                <a14:m>
                  <m:oMath xmlns:m="http://schemas.openxmlformats.org/officeDocument/2006/math">
                    <m: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endParaRPr lang="ru-RU" sz="16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  <m:r>
                      <a:rPr lang="ru-RU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ctr"/>
                <a:endParaRPr lang="ru-RU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C258FD52-6B1E-43FC-83B0-005584B389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3" y="479425"/>
                <a:ext cx="5703887" cy="1846659"/>
              </a:xfrm>
              <a:prstGeom prst="rect">
                <a:avLst/>
              </a:prstGeom>
              <a:blipFill>
                <a:blip r:embed="rId3"/>
                <a:stretch>
                  <a:fillRect l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Картинки сова с указкой - для детей">
            <a:extLst>
              <a:ext uri="{FF2B5EF4-FFF2-40B4-BE49-F238E27FC236}">
                <a16:creationId xmlns:a16="http://schemas.microsoft.com/office/drawing/2014/main" id="{E7ECBBDA-ACD6-4FC8-952E-0C7181C31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7" y="1012825"/>
            <a:ext cx="1844317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49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981A32-6A8F-4F4E-91A7-2DCC288A9445}"/>
              </a:ext>
            </a:extLst>
          </p:cNvPr>
          <p:cNvSpPr/>
          <p:nvPr/>
        </p:nvSpPr>
        <p:spPr>
          <a:xfrm>
            <a:off x="65088" y="331283"/>
            <a:ext cx="387508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137. </a:t>
            </a:r>
            <a:r>
              <a:rPr lang="ru-RU" sz="1400" b="1" dirty="0">
                <a:latin typeface="Arial" panose="020B0604020202020204" pitchFamily="34" charset="0"/>
              </a:rPr>
              <a:t>Диаграмма показывает, сколько банок красной, синей и желтой красок было продано в магазине за день. Какую часть от проданных красок составляет краска каждого вида?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D66EDB-4B81-41AC-8170-91D23B3432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172" t="16296"/>
          <a:stretch/>
        </p:blipFill>
        <p:spPr>
          <a:xfrm>
            <a:off x="3940175" y="446989"/>
            <a:ext cx="1763712" cy="19266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9689D54-C71E-4724-A5F8-0BB00E4356BF}"/>
                  </a:ext>
                </a:extLst>
              </p:cNvPr>
              <p:cNvSpPr/>
              <p:nvPr/>
            </p:nvSpPr>
            <p:spPr>
              <a:xfrm>
                <a:off x="70215" y="1385128"/>
                <a:ext cx="3728672" cy="1926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Красная – 7 шт. ? часть от всех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Синяя – 9 шт. ? часть от всех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Жёлтая – 6 шт. ? часть от всех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1) 7+9+6 = 22(шт.) – всего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1400" dirty="0"/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составляет красная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 всех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1400" dirty="0"/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составляет синяя от всех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1400" dirty="0"/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составляет жёлтая</a:t>
                </a:r>
                <a:r>
                  <a:rPr lang="ru-RU" sz="14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 всех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9689D54-C71E-4724-A5F8-0BB00E4356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5" y="1385128"/>
                <a:ext cx="3728672" cy="1926681"/>
              </a:xfrm>
              <a:prstGeom prst="rect">
                <a:avLst/>
              </a:prstGeom>
              <a:blipFill>
                <a:blip r:embed="rId4"/>
                <a:stretch>
                  <a:fillRect l="-491" t="-6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CEA305AC-82FD-41E6-9EF6-27DA4D1B8338}"/>
                  </a:ext>
                </a:extLst>
              </p:cNvPr>
              <p:cNvSpPr/>
              <p:nvPr/>
            </p:nvSpPr>
            <p:spPr>
              <a:xfrm>
                <a:off x="3417887" y="2348468"/>
                <a:ext cx="2483372" cy="815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красная,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синяя,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r>
                  <a:rPr lang="ru-RU" sz="1600" dirty="0"/>
                  <a:t> </a:t>
                </a:r>
                <a:r>
                  <a:rPr lang="ru-RU" sz="16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жёлтая  </a:t>
                </a: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CEA305AC-82FD-41E6-9EF6-27DA4D1B83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87" y="2348468"/>
                <a:ext cx="2483372" cy="815608"/>
              </a:xfrm>
              <a:prstGeom prst="rect">
                <a:avLst/>
              </a:prstGeom>
              <a:blipFill>
                <a:blip r:embed="rId5"/>
                <a:stretch>
                  <a:fillRect l="-1474" r="-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23ABC33-F38A-4443-908D-C875C51ECC53}"/>
              </a:ext>
            </a:extLst>
          </p:cNvPr>
          <p:cNvSpPr/>
          <p:nvPr/>
        </p:nvSpPr>
        <p:spPr>
          <a:xfrm flipH="1">
            <a:off x="3940175" y="409053"/>
            <a:ext cx="141288" cy="333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9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 «Проверь свои достижения»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66704A1-82A3-4C40-8918-C2FE93B2D80E}"/>
                  </a:ext>
                </a:extLst>
              </p:cNvPr>
              <p:cNvSpPr/>
              <p:nvPr/>
            </p:nvSpPr>
            <p:spPr>
              <a:xfrm>
                <a:off x="141288" y="1393825"/>
                <a:ext cx="3428999" cy="1235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в)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>
                    <a:solidFill>
                      <a:srgbClr val="0070C0"/>
                    </a:solidFill>
                  </a:rPr>
                  <a:t>1</a:t>
                </a: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endParaRPr lang="ru-RU" b="1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г</m:t>
                      </m:r>
                      <m:r>
                        <a:rPr lang="ru-RU" sz="16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ru-RU" sz="16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16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ru-RU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д</m:t>
                      </m:r>
                      <m:r>
                        <a:rPr lang="ru-RU" sz="16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66704A1-82A3-4C40-8918-C2FE93B2D8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1393825"/>
                <a:ext cx="3428999" cy="1235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FBE889C-A4B7-4062-9CC6-773D583F7645}"/>
                  </a:ext>
                </a:extLst>
              </p:cNvPr>
              <p:cNvSpPr/>
              <p:nvPr/>
            </p:nvSpPr>
            <p:spPr>
              <a:xfrm>
                <a:off x="0" y="446988"/>
                <a:ext cx="5768975" cy="773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Какие из этих дробей: а) больше 1; б) равны 1; в) меньше 1?</a:t>
                </a:r>
              </a:p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б)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в)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г)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     д)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FBE889C-A4B7-4062-9CC6-773D583F76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6988"/>
                <a:ext cx="5768975" cy="773610"/>
              </a:xfrm>
              <a:prstGeom prst="rect">
                <a:avLst/>
              </a:prstGeom>
              <a:blipFill>
                <a:blip r:embed="rId4"/>
                <a:stretch>
                  <a:fillRect l="-317" t="-3937" r="-317" b="-1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Картинки сова с указкой - для детей">
            <a:extLst>
              <a:ext uri="{FF2B5EF4-FFF2-40B4-BE49-F238E27FC236}">
                <a16:creationId xmlns:a16="http://schemas.microsoft.com/office/drawing/2014/main" id="{0A491063-DAC9-4177-86D3-7397B5EA9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7" y="1272265"/>
            <a:ext cx="1539517" cy="18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82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6AC5AC1-32CF-4717-A1EC-2F8038FB96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113" r="5994"/>
          <a:stretch/>
        </p:blipFill>
        <p:spPr>
          <a:xfrm>
            <a:off x="2212974" y="433833"/>
            <a:ext cx="3224533" cy="423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094FEBA-5026-417B-A30D-0BC7B17638A9}"/>
                  </a:ext>
                </a:extLst>
              </p:cNvPr>
              <p:cNvSpPr/>
              <p:nvPr/>
            </p:nvSpPr>
            <p:spPr>
              <a:xfrm>
                <a:off x="400369" y="1036239"/>
                <a:ext cx="5227318" cy="1190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а)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ru-RU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ru-RU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б) </m:t>
                      </m:r>
                      <m:r>
                        <a:rPr lang="ru-RU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ru-RU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в)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ru-RU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</a:rPr>
                        <m:t>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m:rPr>
                          <m:nor/>
                        </m:rPr>
                        <a:rPr lang="en-US" b="1" dirty="0">
                          <a:solidFill>
                            <a:srgbClr val="0070C0"/>
                          </a:solidFill>
                        </a:rPr>
                        <m:t> </m:t>
                      </m:r>
                    </m:oMath>
                  </m:oMathPara>
                </a14:m>
                <a:endParaRPr lang="ru-RU" b="1" dirty="0">
                  <a:solidFill>
                    <a:srgbClr val="0070C0"/>
                  </a:solidFill>
                </a:endParaRPr>
              </a:p>
              <a:p>
                <a:endParaRPr lang="ru-RU" sz="2000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endParaRPr lang="ru-RU" sz="1600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094FEBA-5026-417B-A30D-0BC7B17638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69" y="1036239"/>
                <a:ext cx="5227318" cy="1190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BA26A7-CFCF-412C-8BDD-DA680B39015D}"/>
              </a:ext>
            </a:extLst>
          </p:cNvPr>
          <p:cNvSpPr/>
          <p:nvPr/>
        </p:nvSpPr>
        <p:spPr>
          <a:xfrm>
            <a:off x="117155" y="373096"/>
            <a:ext cx="28829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Сравните числа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: 	</a:t>
            </a:r>
          </a:p>
        </p:txBody>
      </p:sp>
      <p:pic>
        <p:nvPicPr>
          <p:cNvPr id="1028" name="Picture 4" descr="Начертите координатный луч, взяв за единичный отрезок, длина которого в 18  раз больше стороны - Школьные Знания.com">
            <a:extLst>
              <a:ext uri="{FF2B5EF4-FFF2-40B4-BE49-F238E27FC236}">
                <a16:creationId xmlns:a16="http://schemas.microsoft.com/office/drawing/2014/main" id="{595CCF0E-2C42-46A0-8518-7DC18E0AFA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162"/>
          <a:stretch/>
        </p:blipFill>
        <p:spPr bwMode="auto">
          <a:xfrm>
            <a:off x="208311" y="1831637"/>
            <a:ext cx="5343525" cy="108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48C1D05-DAC9-4E2F-A7F6-8FBD26902DF7}"/>
              </a:ext>
            </a:extLst>
          </p:cNvPr>
          <p:cNvSpPr/>
          <p:nvPr/>
        </p:nvSpPr>
        <p:spPr>
          <a:xfrm>
            <a:off x="903287" y="2689225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AC844C0-D26F-4184-844B-84ED660985B8}"/>
              </a:ext>
            </a:extLst>
          </p:cNvPr>
          <p:cNvSpPr/>
          <p:nvPr/>
        </p:nvSpPr>
        <p:spPr>
          <a:xfrm>
            <a:off x="446087" y="2460625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126D919-7A80-4841-BC26-875792390A8C}"/>
              </a:ext>
            </a:extLst>
          </p:cNvPr>
          <p:cNvSpPr/>
          <p:nvPr/>
        </p:nvSpPr>
        <p:spPr>
          <a:xfrm>
            <a:off x="4179887" y="2689225"/>
            <a:ext cx="1375567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D53238-A583-4E6E-A435-0B3E924643C1}"/>
                  </a:ext>
                </a:extLst>
              </p:cNvPr>
              <p:cNvSpPr txBox="1"/>
              <p:nvPr/>
            </p:nvSpPr>
            <p:spPr>
              <a:xfrm>
                <a:off x="3620384" y="1646406"/>
                <a:ext cx="304800" cy="497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D53238-A583-4E6E-A435-0B3E92464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384" y="1646406"/>
                <a:ext cx="304800" cy="497124"/>
              </a:xfrm>
              <a:prstGeom prst="rect">
                <a:avLst/>
              </a:prstGeom>
              <a:blipFill>
                <a:blip r:embed="rId6"/>
                <a:stretch>
                  <a:fillRect r="-18000" b="-1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2223820-FCAE-4F56-A5F4-BABE72558A10}"/>
              </a:ext>
            </a:extLst>
          </p:cNvPr>
          <p:cNvCxnSpPr/>
          <p:nvPr/>
        </p:nvCxnSpPr>
        <p:spPr>
          <a:xfrm>
            <a:off x="3825240" y="2208611"/>
            <a:ext cx="0" cy="13992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68C0F76-B12D-4FCA-98B9-1DA4021B438E}"/>
                  </a:ext>
                </a:extLst>
              </p:cNvPr>
              <p:cNvSpPr/>
              <p:nvPr/>
            </p:nvSpPr>
            <p:spPr>
              <a:xfrm>
                <a:off x="3646487" y="2476217"/>
                <a:ext cx="370614" cy="5549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68C0F76-B12D-4FCA-98B9-1DA4021B43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487" y="2476217"/>
                <a:ext cx="370614" cy="554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B3D5E2C-F560-4D26-BA6D-A865A2BF758E}"/>
              </a:ext>
            </a:extLst>
          </p:cNvPr>
          <p:cNvSpPr/>
          <p:nvPr/>
        </p:nvSpPr>
        <p:spPr>
          <a:xfrm>
            <a:off x="4408487" y="2476217"/>
            <a:ext cx="914401" cy="21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78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23775</TotalTime>
  <Words>733</Words>
  <Application>Microsoft Office PowerPoint</Application>
  <PresentationFormat>Произвольный</PresentationFormat>
  <Paragraphs>94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 «Проверь свои достижения»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1907</cp:revision>
  <cp:lastPrinted>2020-09-30T03:25:16Z</cp:lastPrinted>
  <dcterms:created xsi:type="dcterms:W3CDTF">2020-04-09T07:32:19Z</dcterms:created>
  <dcterms:modified xsi:type="dcterms:W3CDTF">2020-11-28T13:19:22Z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