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4"/>
  </p:notesMasterIdLst>
  <p:handoutMasterIdLst>
    <p:handoutMasterId r:id="rId15"/>
  </p:handoutMasterIdLst>
  <p:sldIdLst>
    <p:sldId id="528" r:id="rId2"/>
    <p:sldId id="969" r:id="rId3"/>
    <p:sldId id="970" r:id="rId4"/>
    <p:sldId id="971" r:id="rId5"/>
    <p:sldId id="972" r:id="rId6"/>
    <p:sldId id="974" r:id="rId7"/>
    <p:sldId id="975" r:id="rId8"/>
    <p:sldId id="973" r:id="rId9"/>
    <p:sldId id="977" r:id="rId10"/>
    <p:sldId id="978" r:id="rId11"/>
    <p:sldId id="976" r:id="rId12"/>
    <p:sldId id="480" r:id="rId13"/>
  </p:sldIdLst>
  <p:sldSz cx="5768975" cy="3244850"/>
  <p:notesSz cx="9866313" cy="6735763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A859"/>
    <a:srgbClr val="F0FFFF"/>
    <a:srgbClr val="FFFCFF"/>
    <a:srgbClr val="EFE4F0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984" y="108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418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5546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508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525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036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410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352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275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1927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848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28.11.2020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11/28/2020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0.jpeg"/><Relationship Id="rId4" Type="http://schemas.openxmlformats.org/officeDocument/2006/relationships/image" Target="../media/image17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0.jpe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7.png"/><Relationship Id="rId5" Type="http://schemas.openxmlformats.org/officeDocument/2006/relationships/image" Target="../media/image13.jpe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092141"/>
            <a:ext cx="3124200" cy="1973611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РЕШЕНИЕ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ЗАДАЧ НА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ПОВТОРЕНИЕ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ПРОЙДЕННОГО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5482" y="1440801"/>
            <a:ext cx="304799" cy="155322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9ABFD232-4B60-4F59-BFC8-BBDF04CEC6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854" y="1234940"/>
            <a:ext cx="2243530" cy="1766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64CD6D-FFB6-4576-948A-7BB910C4A60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7784" t="-26739" r="5103" b="26739"/>
          <a:stretch/>
        </p:blipFill>
        <p:spPr>
          <a:xfrm>
            <a:off x="2566986" y="250825"/>
            <a:ext cx="1219200" cy="569953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2F038E9-CC4E-43A4-848A-BA161D9547D4}"/>
              </a:ext>
            </a:extLst>
          </p:cNvPr>
          <p:cNvSpPr/>
          <p:nvPr/>
        </p:nvSpPr>
        <p:spPr>
          <a:xfrm>
            <a:off x="217487" y="395321"/>
            <a:ext cx="28829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7.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Решите уравнение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:</a:t>
            </a:r>
            <a:r>
              <a:rPr lang="ru-RU" sz="1400" dirty="0">
                <a:solidFill>
                  <a:srgbClr val="211D1E"/>
                </a:solidFill>
                <a:latin typeface="Arial" panose="020B0604020202020204" pitchFamily="34" charset="0"/>
              </a:rPr>
              <a:t> 	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29211615-DBCD-47A9-95E0-329B6472DD7A}"/>
                  </a:ext>
                </a:extLst>
              </p:cNvPr>
              <p:cNvSpPr/>
              <p:nvPr/>
            </p:nvSpPr>
            <p:spPr>
              <a:xfrm>
                <a:off x="595633" y="1165293"/>
                <a:ext cx="2194558" cy="14310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х 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х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х =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2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1</a:t>
                </a:r>
                <a:endParaRPr lang="ru-RU" sz="2000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29211615-DBCD-47A9-95E0-329B6472DD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633" y="1165293"/>
                <a:ext cx="2194558" cy="1431033"/>
              </a:xfrm>
              <a:prstGeom prst="rect">
                <a:avLst/>
              </a:prstGeom>
              <a:blipFill>
                <a:blip r:embed="rId4"/>
                <a:stretch>
                  <a:fillRect l="-3056" b="-21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 descr="Картинки сова с указкой - для детей">
            <a:extLst>
              <a:ext uri="{FF2B5EF4-FFF2-40B4-BE49-F238E27FC236}">
                <a16:creationId xmlns:a16="http://schemas.microsoft.com/office/drawing/2014/main" id="{5EB00208-9EA2-43E2-ADD8-C3B7DB25BA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287" y="1012825"/>
            <a:ext cx="1844317" cy="212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357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22A0EE0D-9F67-4892-A181-12FB34B1D550}"/>
                  </a:ext>
                </a:extLst>
              </p:cNvPr>
              <p:cNvSpPr/>
              <p:nvPr/>
            </p:nvSpPr>
            <p:spPr>
              <a:xfrm>
                <a:off x="141288" y="430081"/>
                <a:ext cx="5724644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8.</a:t>
                </a:r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Прибавьте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части от 30 и</a:t>
                </a:r>
                <a:r>
                  <a:rPr lang="ru-RU" b="1" dirty="0">
                    <a:solidFill>
                      <a:srgbClr val="0070C0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части от 14 </a:t>
                </a:r>
                <a:r>
                  <a:rPr lang="ru-RU" sz="2000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	</a:t>
                </a: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22A0EE0D-9F67-4892-A181-12FB34B1D5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430081"/>
                <a:ext cx="5724644" cy="492443"/>
              </a:xfrm>
              <a:prstGeom prst="rect">
                <a:avLst/>
              </a:prstGeom>
              <a:blipFill>
                <a:blip r:embed="rId3"/>
                <a:stretch>
                  <a:fillRect l="-852" b="-7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C789271F-C076-44CC-AE1F-E87543346505}"/>
                  </a:ext>
                </a:extLst>
              </p:cNvPr>
              <p:cNvSpPr/>
              <p:nvPr/>
            </p:nvSpPr>
            <p:spPr>
              <a:xfrm>
                <a:off x="1002087" y="892452"/>
                <a:ext cx="3763210" cy="19993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 </a:t>
                </a:r>
              </a:p>
              <a:p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части от 30      30 : 5 </a:t>
                </a:r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3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 = </m:t>
                    </m:r>
                    <m:r>
                      <a:rPr lang="ru-RU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𝟏𝟖</m:t>
                    </m:r>
                  </m:oMath>
                </a14:m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части от 14      14 : 7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2 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= </m:t>
                    </m:r>
                    <m:r>
                      <a:rPr lang="ru-RU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18 + 4 = 22</a:t>
                </a:r>
              </a:p>
              <a:p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22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C789271F-C076-44CC-AE1F-E875433465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087" y="892452"/>
                <a:ext cx="3763210" cy="1999393"/>
              </a:xfrm>
              <a:prstGeom prst="rect">
                <a:avLst/>
              </a:prstGeom>
              <a:blipFill>
                <a:blip r:embed="rId4"/>
                <a:stretch>
                  <a:fillRect l="-1294" t="-1524" b="-39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6331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A56EE366-3241-4B3A-A69F-769CCF917481}"/>
                  </a:ext>
                </a:extLst>
              </p:cNvPr>
              <p:cNvSpPr/>
              <p:nvPr/>
            </p:nvSpPr>
            <p:spPr>
              <a:xfrm>
                <a:off x="63073" y="479425"/>
                <a:ext cx="5705902" cy="24675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Номера из «Проверь свои достижения» стр. 39</a:t>
                </a:r>
              </a:p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10.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Какая часть суток прошла в 7 вечера? 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11.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На</a:t>
                </a:r>
                <a:r>
                  <a:rPr lang="ru-RU" sz="20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en-US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части поля в 50 гектаров посадили помидоры, а на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части – свеклу. Какая часть поля  и сколько гектар остались незасеянными? </a:t>
                </a:r>
                <a:r>
                  <a:rPr lang="ru-RU" sz="1200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	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12.</a:t>
                </a:r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При каких </a:t>
                </a:r>
                <a:r>
                  <a:rPr lang="ru-RU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а</a:t>
                </a:r>
                <a:r>
                  <a:rPr lang="ru-RU" sz="20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справедливо равенство: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а</m:t>
                        </m:r>
                      </m:num>
                      <m:den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+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𝟐𝟗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endParaRPr lang="ru-RU" sz="1600" b="1" dirty="0">
                  <a:solidFill>
                    <a:srgbClr val="211D1E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13.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При каких </a:t>
                </a:r>
                <a:r>
                  <a:rPr lang="ru-RU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а</a:t>
                </a:r>
                <a:r>
                  <a:rPr lang="ru-RU" sz="20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дробь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а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en-US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en-US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будет правильной? </a:t>
                </a:r>
                <a:endParaRPr lang="ru-RU" sz="1400" b="1" dirty="0">
                  <a:solidFill>
                    <a:srgbClr val="211D1E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A56EE366-3241-4B3A-A69F-769CCF9174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73" y="479425"/>
                <a:ext cx="5705902" cy="2467599"/>
              </a:xfrm>
              <a:prstGeom prst="rect">
                <a:avLst/>
              </a:prstGeom>
              <a:blipFill>
                <a:blip r:embed="rId3"/>
                <a:stretch>
                  <a:fillRect l="-855" t="-14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116E33-9A47-4C6C-BA70-18993EFB5304}"/>
              </a:ext>
            </a:extLst>
          </p:cNvPr>
          <p:cNvSpPr/>
          <p:nvPr/>
        </p:nvSpPr>
        <p:spPr>
          <a:xfrm>
            <a:off x="39054" y="395321"/>
            <a:ext cx="5486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132.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Используя рис.2, выполните сложение и закрасьте соответствующую часть круга. </a:t>
            </a:r>
            <a:endParaRPr lang="ru-RU" sz="1600" b="1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802D3C7-AB3B-4E8C-A88C-D90899BB7D6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06" r="706"/>
          <a:stretch/>
        </p:blipFill>
        <p:spPr>
          <a:xfrm>
            <a:off x="66264" y="1165226"/>
            <a:ext cx="5689277" cy="1143000"/>
          </a:xfrm>
          <a:prstGeom prst="rect">
            <a:avLst/>
          </a:prstGeom>
        </p:spPr>
      </p:pic>
      <p:pic>
        <p:nvPicPr>
          <p:cNvPr id="1028" name="Picture 4" descr="Математика 4 класс Богданович. Решебник. ГДЗ. Дроби. Задание 640 - 659.">
            <a:extLst>
              <a:ext uri="{FF2B5EF4-FFF2-40B4-BE49-F238E27FC236}">
                <a16:creationId xmlns:a16="http://schemas.microsoft.com/office/drawing/2014/main" id="{D362478E-9A64-494A-9834-AEF63F98EE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0352" r="2304"/>
          <a:stretch/>
        </p:blipFill>
        <p:spPr bwMode="auto">
          <a:xfrm rot="12517643">
            <a:off x="2248186" y="1090821"/>
            <a:ext cx="762000" cy="884981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Математика 4 класс Богданович. Решебник. ГДЗ. Дроби. Задание 640 - 659.">
            <a:extLst>
              <a:ext uri="{FF2B5EF4-FFF2-40B4-BE49-F238E27FC236}">
                <a16:creationId xmlns:a16="http://schemas.microsoft.com/office/drawing/2014/main" id="{83E9384D-E7A7-443B-88BB-8A10DD2558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0352" r="2304"/>
          <a:stretch/>
        </p:blipFill>
        <p:spPr bwMode="auto">
          <a:xfrm rot="9312041">
            <a:off x="4937958" y="1066251"/>
            <a:ext cx="762000" cy="914399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ирог 4">
            <a:extLst>
              <a:ext uri="{FF2B5EF4-FFF2-40B4-BE49-F238E27FC236}">
                <a16:creationId xmlns:a16="http://schemas.microsoft.com/office/drawing/2014/main" id="{8602533E-FB27-4C76-A3D1-0FDDCBB1FDEF}"/>
              </a:ext>
            </a:extLst>
          </p:cNvPr>
          <p:cNvSpPr/>
          <p:nvPr/>
        </p:nvSpPr>
        <p:spPr>
          <a:xfrm rot="17922577">
            <a:off x="2256022" y="1179914"/>
            <a:ext cx="700004" cy="732619"/>
          </a:xfrm>
          <a:prstGeom prst="pie">
            <a:avLst>
              <a:gd name="adj1" fmla="val 19928681"/>
              <a:gd name="adj2" fmla="val 16200000"/>
            </a:avLst>
          </a:prstGeom>
          <a:solidFill>
            <a:srgbClr val="FF0000"/>
          </a:solidFill>
          <a:ln w="28575"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9DF24193-0097-4119-A73D-DEA9CACF9333}"/>
              </a:ext>
            </a:extLst>
          </p:cNvPr>
          <p:cNvCxnSpPr>
            <a:cxnSpLocks/>
          </p:cNvCxnSpPr>
          <p:nvPr/>
        </p:nvCxnSpPr>
        <p:spPr>
          <a:xfrm flipH="1">
            <a:off x="2274887" y="1353192"/>
            <a:ext cx="636016" cy="383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343F4B33-4A3D-47D0-A190-98593719AF82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2292319" y="1361904"/>
            <a:ext cx="634982" cy="360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7AE076C7-04F0-400E-9E1D-EDC16ED795D6}"/>
              </a:ext>
            </a:extLst>
          </p:cNvPr>
          <p:cNvCxnSpPr>
            <a:cxnSpLocks/>
          </p:cNvCxnSpPr>
          <p:nvPr/>
        </p:nvCxnSpPr>
        <p:spPr>
          <a:xfrm>
            <a:off x="2606024" y="1199693"/>
            <a:ext cx="0" cy="727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ирог 4">
            <a:extLst>
              <a:ext uri="{FF2B5EF4-FFF2-40B4-BE49-F238E27FC236}">
                <a16:creationId xmlns:a16="http://schemas.microsoft.com/office/drawing/2014/main" id="{EC5B6DCB-DE9F-445B-BBFF-42B593619E47}"/>
              </a:ext>
            </a:extLst>
          </p:cNvPr>
          <p:cNvSpPr/>
          <p:nvPr/>
        </p:nvSpPr>
        <p:spPr>
          <a:xfrm rot="14596300">
            <a:off x="4970121" y="1175736"/>
            <a:ext cx="700004" cy="732619"/>
          </a:xfrm>
          <a:prstGeom prst="pie">
            <a:avLst>
              <a:gd name="adj1" fmla="val 19928681"/>
              <a:gd name="adj2" fmla="val 16200000"/>
            </a:avLst>
          </a:prstGeom>
          <a:solidFill>
            <a:srgbClr val="FF0000"/>
          </a:solidFill>
          <a:ln w="19050">
            <a:solidFill>
              <a:srgbClr val="00A8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53D37E57-210C-4E27-952E-14C89AE4375E}"/>
              </a:ext>
            </a:extLst>
          </p:cNvPr>
          <p:cNvCxnSpPr>
            <a:cxnSpLocks/>
            <a:stCxn id="27" idx="1"/>
            <a:endCxn id="27" idx="3"/>
          </p:cNvCxnSpPr>
          <p:nvPr/>
        </p:nvCxnSpPr>
        <p:spPr>
          <a:xfrm flipH="1">
            <a:off x="4992954" y="1377294"/>
            <a:ext cx="654338" cy="3295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A8956EAA-770E-402A-81C4-C602925C37EC}"/>
              </a:ext>
            </a:extLst>
          </p:cNvPr>
          <p:cNvCxnSpPr>
            <a:cxnSpLocks/>
          </p:cNvCxnSpPr>
          <p:nvPr/>
        </p:nvCxnSpPr>
        <p:spPr>
          <a:xfrm flipH="1" flipV="1">
            <a:off x="5018089" y="1353194"/>
            <a:ext cx="555701" cy="383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D7EFCBE5-1335-4929-83BF-47A68832CAC8}"/>
              </a:ext>
            </a:extLst>
          </p:cNvPr>
          <p:cNvCxnSpPr>
            <a:cxnSpLocks/>
          </p:cNvCxnSpPr>
          <p:nvPr/>
        </p:nvCxnSpPr>
        <p:spPr>
          <a:xfrm flipV="1">
            <a:off x="5318958" y="1199693"/>
            <a:ext cx="4857" cy="727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>
                <a:extLst>
                  <a:ext uri="{FF2B5EF4-FFF2-40B4-BE49-F238E27FC236}">
                    <a16:creationId xmlns:a16="http://schemas.microsoft.com/office/drawing/2014/main" id="{183F9A42-1C09-4C33-85C4-12C2FB9530AB}"/>
                  </a:ext>
                </a:extLst>
              </p:cNvPr>
              <p:cNvSpPr/>
              <p:nvPr/>
            </p:nvSpPr>
            <p:spPr>
              <a:xfrm>
                <a:off x="636198" y="2425822"/>
                <a:ext cx="2313570" cy="6312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m:rPr>
                        <m:nor/>
                      </m:rPr>
                      <a:rPr lang="ru-RU" sz="24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ru-RU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2400" dirty="0"/>
                  <a:t> </a:t>
                </a:r>
                <a:r>
                  <a:rPr lang="ru-RU" sz="2400" dirty="0">
                    <a:solidFill>
                      <a:srgbClr val="0070C0"/>
                    </a:solidFill>
                  </a:rPr>
                  <a:t>=</a:t>
                </a:r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2400" dirty="0">
                    <a:solidFill>
                      <a:srgbClr val="FF0000"/>
                    </a:solidFill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41" name="Прямоугольник 40">
                <a:extLst>
                  <a:ext uri="{FF2B5EF4-FFF2-40B4-BE49-F238E27FC236}">
                    <a16:creationId xmlns:a16="http://schemas.microsoft.com/office/drawing/2014/main" id="{183F9A42-1C09-4C33-85C4-12C2FB9530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198" y="2425822"/>
                <a:ext cx="2313570" cy="631263"/>
              </a:xfrm>
              <a:prstGeom prst="rect">
                <a:avLst/>
              </a:prstGeom>
              <a:blipFill>
                <a:blip r:embed="rId6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>
                <a:extLst>
                  <a:ext uri="{FF2B5EF4-FFF2-40B4-BE49-F238E27FC236}">
                    <a16:creationId xmlns:a16="http://schemas.microsoft.com/office/drawing/2014/main" id="{77A677A3-4BD3-4C27-A9FC-E3C2072F72E1}"/>
                  </a:ext>
                </a:extLst>
              </p:cNvPr>
              <p:cNvSpPr/>
              <p:nvPr/>
            </p:nvSpPr>
            <p:spPr>
              <a:xfrm>
                <a:off x="3378582" y="2425822"/>
                <a:ext cx="2413854" cy="631263"/>
              </a:xfrm>
              <a:prstGeom prst="rect">
                <a:avLst/>
              </a:prstGeom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m:rPr>
                        <m:nor/>
                      </m:rPr>
                      <a:rPr lang="ru-RU" sz="24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ru-RU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2400" dirty="0"/>
                  <a:t> </a:t>
                </a:r>
                <a:r>
                  <a:rPr lang="ru-RU" sz="2400" dirty="0">
                    <a:solidFill>
                      <a:srgbClr val="0070C0"/>
                    </a:solidFill>
                  </a:rPr>
                  <a:t>=</a:t>
                </a:r>
                <a:r>
                  <a:rPr lang="ru-RU" sz="2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2400" dirty="0">
                    <a:solidFill>
                      <a:srgbClr val="FF0000"/>
                    </a:solidFill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44" name="Прямоугольник 43">
                <a:extLst>
                  <a:ext uri="{FF2B5EF4-FFF2-40B4-BE49-F238E27FC236}">
                    <a16:creationId xmlns:a16="http://schemas.microsoft.com/office/drawing/2014/main" id="{77A677A3-4BD3-4C27-A9FC-E3C2072F72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8582" y="2425822"/>
                <a:ext cx="2413854" cy="631263"/>
              </a:xfrm>
              <a:prstGeom prst="rect">
                <a:avLst/>
              </a:prstGeom>
              <a:blipFill>
                <a:blip r:embed="rId7"/>
                <a:stretch>
                  <a:fillRect b="-6667"/>
                </a:stretch>
              </a:blipFill>
              <a:ln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8617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C6A32B6-5489-4214-BBDC-D0A5C672C140}"/>
              </a:ext>
            </a:extLst>
          </p:cNvPr>
          <p:cNvSpPr/>
          <p:nvPr/>
        </p:nvSpPr>
        <p:spPr>
          <a:xfrm>
            <a:off x="102542" y="328547"/>
            <a:ext cx="51295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133.</a:t>
            </a:r>
            <a:r>
              <a:rPr lang="ru-RU" sz="20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Какую часть часа составляет а) 36 минут; </a:t>
            </a:r>
            <a:endParaRPr lang="en-US" sz="16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б) 15 минут; в) 30 минут? </a:t>
            </a:r>
            <a:endParaRPr lang="ru-RU" sz="1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1F039E5-D6E4-4116-B4AA-FA1A84EFCA84}"/>
                  </a:ext>
                </a:extLst>
              </p:cNvPr>
              <p:cNvSpPr/>
              <p:nvPr/>
            </p:nvSpPr>
            <p:spPr>
              <a:xfrm>
                <a:off x="841805" y="860425"/>
                <a:ext cx="4800600" cy="22549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1час = 60 мин, 1 мин =</a:t>
                </a:r>
                <a:r>
                  <a:rPr lang="ru-RU" sz="2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𝟔𝟎</m:t>
                        </m:r>
                      </m:den>
                    </m:f>
                    <m:r>
                      <a:rPr lang="ru-RU" sz="2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ч</m:t>
                    </m:r>
                  </m:oMath>
                </a14:m>
                <a:endParaRPr lang="ru-RU" sz="2400" b="1" dirty="0">
                  <a:solidFill>
                    <a:srgbClr val="C0000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36 минут =</a:t>
                </a:r>
                <a:r>
                  <a:rPr lang="ru-RU" sz="24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  <m:r>
                      <a:rPr lang="ru-RU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ч </m:t>
                    </m:r>
                  </m:oMath>
                </a14:m>
                <a:r>
                  <a:rPr lang="ru-RU" sz="2400" dirty="0">
                    <a:solidFill>
                      <a:srgbClr val="FF0000"/>
                    </a:solidFill>
                  </a:rPr>
                  <a:t> </a:t>
                </a:r>
                <a:endParaRPr lang="ru-RU" sz="2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15 минут =</a:t>
                </a:r>
                <a:r>
                  <a:rPr lang="ru-RU" sz="24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𝟔𝟎</m:t>
                        </m:r>
                      </m:den>
                    </m:f>
                    <m:r>
                      <a:rPr lang="ru-RU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ч</m:t>
                    </m:r>
                  </m:oMath>
                </a14:m>
                <a:endParaRPr lang="ru-RU" sz="2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30 минут =</a:t>
                </a:r>
                <a:r>
                  <a:rPr lang="ru-RU" sz="24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𝟔𝟎</m:t>
                        </m:r>
                      </m:den>
                    </m:f>
                    <m:r>
                      <a:rPr lang="ru-RU" sz="2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ч</m:t>
                    </m:r>
                  </m:oMath>
                </a14:m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endParaRPr lang="ru-RU" sz="2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1F039E5-D6E4-4116-B4AA-FA1A84EFCA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805" y="860425"/>
                <a:ext cx="4800600" cy="2254976"/>
              </a:xfrm>
              <a:prstGeom prst="rect">
                <a:avLst/>
              </a:prstGeom>
              <a:blipFill>
                <a:blip r:embed="rId3"/>
                <a:stretch>
                  <a:fillRect l="-1904" b="-5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8645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8A26C8B-BE06-4E67-95BF-FBC68663445C}"/>
              </a:ext>
            </a:extLst>
          </p:cNvPr>
          <p:cNvSpPr/>
          <p:nvPr/>
        </p:nvSpPr>
        <p:spPr>
          <a:xfrm>
            <a:off x="404281" y="351319"/>
            <a:ext cx="533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134.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Напишите вместо точек соответствующие дроби: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а) 2 мм = ...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c</a:t>
            </a:r>
            <a:r>
              <a:rPr lang="ru-RU" sz="1100" b="1" dirty="0" err="1">
                <a:solidFill>
                  <a:srgbClr val="211D1E"/>
                </a:solidFill>
                <a:latin typeface="Arial" panose="020B0604020202020204" pitchFamily="34" charset="0"/>
              </a:rPr>
              <a:t>M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; б) 30 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M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= ...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к</a:t>
            </a:r>
            <a:r>
              <a:rPr lang="ru-RU" sz="1100" b="1" dirty="0" err="1">
                <a:solidFill>
                  <a:srgbClr val="211D1E"/>
                </a:solidFill>
                <a:latin typeface="Arial" panose="020B0604020202020204" pitchFamily="34" charset="0"/>
              </a:rPr>
              <a:t>M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; в) 56 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MM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= ...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</a:t>
            </a:r>
            <a:r>
              <a:rPr lang="ru-RU" sz="1100" b="1" dirty="0" err="1">
                <a:solidFill>
                  <a:srgbClr val="211D1E"/>
                </a:solidFill>
                <a:latin typeface="Arial" panose="020B0604020202020204" pitchFamily="34" charset="0"/>
              </a:rPr>
              <a:t>M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; г) 13 мм = ...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c</a:t>
            </a:r>
            <a:r>
              <a:rPr lang="ru-RU" sz="1100" b="1" dirty="0" err="1">
                <a:solidFill>
                  <a:srgbClr val="211D1E"/>
                </a:solidFill>
                <a:latin typeface="Arial" panose="020B0604020202020204" pitchFamily="34" charset="0"/>
              </a:rPr>
              <a:t>M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; д) 1250 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M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= ... км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6C9C119D-8900-416F-867F-C348AE4BB69B}"/>
                  </a:ext>
                </a:extLst>
              </p:cNvPr>
              <p:cNvSpPr/>
              <p:nvPr/>
            </p:nvSpPr>
            <p:spPr>
              <a:xfrm>
                <a:off x="30695" y="1089025"/>
                <a:ext cx="5730746" cy="21010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2 мм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c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          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см = 10 мм, 1 мм =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см</m:t>
                    </m:r>
                  </m:oMath>
                </a14:m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30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𝟑𝟎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к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            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км = 1000 м, 1 м =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к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м</m:t>
                    </m:r>
                  </m:oMath>
                </a14:m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56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MM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д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          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</a:t>
                </a:r>
                <a:r>
                  <a:rPr lang="ru-RU" sz="1600" b="1" dirty="0" err="1">
                    <a:solidFill>
                      <a:srgbClr val="C00000"/>
                    </a:solidFill>
                    <a:latin typeface="Arial" panose="020B0604020202020204" pitchFamily="34" charset="0"/>
                  </a:rPr>
                  <a:t>дм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= 100 мм, 1 мм =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1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1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д</m:t>
                    </m:r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м</m:t>
                    </m:r>
                  </m:oMath>
                </a14:m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г) 13 мм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c</m:t>
                    </m:r>
                    <m:r>
                      <m:rPr>
                        <m:nor/>
                      </m:rPr>
                      <a: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M</m:t>
                    </m:r>
                    <m:r>
                      <a:rPr lang="ru-RU" sz="1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          </m:t>
                    </m:r>
                  </m:oMath>
                </a14:m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  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см = 10 мм, 1 мм =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ru-RU" sz="14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см</m:t>
                    </m:r>
                  </m:oMath>
                </a14:m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д) 1250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M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𝟐𝟓𝟎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км     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км = 1000 м</a:t>
                </a:r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м =</a:t>
                </a:r>
                <a:r>
                  <a:rPr lang="ru-RU" sz="12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12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</m:den>
                    </m:f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1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к</m:t>
                    </m:r>
                    <m:r>
                      <a:rPr lang="ru-RU" sz="12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м</m:t>
                    </m:r>
                  </m:oMath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6C9C119D-8900-416F-867F-C348AE4BB6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95" y="1089025"/>
                <a:ext cx="5730746" cy="2101088"/>
              </a:xfrm>
              <a:prstGeom prst="rect">
                <a:avLst/>
              </a:prstGeom>
              <a:blipFill>
                <a:blip r:embed="rId3"/>
                <a:stretch>
                  <a:fillRect l="-851" b="-8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9381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BBABCDF-071A-4093-8A88-C6AF0404CC6E}"/>
              </a:ext>
            </a:extLst>
          </p:cNvPr>
          <p:cNvSpPr/>
          <p:nvPr/>
        </p:nvSpPr>
        <p:spPr>
          <a:xfrm>
            <a:off x="169728" y="381320"/>
            <a:ext cx="55626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135.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Какую часть: а) квадратного дециметра составляет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9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c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M</a:t>
            </a:r>
            <a:r>
              <a:rPr lang="ru-RU" sz="12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2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; б) кубического метра составляет 17 дм</a:t>
            </a:r>
            <a:r>
              <a:rPr lang="ru-RU" sz="14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3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; в) центнера составляет 13 кг? </a:t>
            </a:r>
            <a:endParaRPr lang="ru-RU" sz="14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6F24034A-04B0-479D-8C21-91612B484C77}"/>
                  </a:ext>
                </a:extLst>
              </p:cNvPr>
              <p:cNvSpPr/>
              <p:nvPr/>
            </p:nvSpPr>
            <p:spPr>
              <a:xfrm>
                <a:off x="192343" y="1061371"/>
                <a:ext cx="5549899" cy="2003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9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c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600" b="1" baseline="6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д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M</a:t>
                </a:r>
                <a:r>
                  <a:rPr lang="ru-RU" sz="1600" b="1" baseline="6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 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</a:t>
                </a:r>
                <a:r>
                  <a:rPr lang="ru-RU" sz="1600" b="1" dirty="0" err="1">
                    <a:solidFill>
                      <a:srgbClr val="C00000"/>
                    </a:solidFill>
                    <a:latin typeface="Arial" panose="020B0604020202020204" pitchFamily="34" charset="0"/>
                  </a:rPr>
                  <a:t>дм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= 10 см, 1 дм</a:t>
                </a:r>
                <a:r>
                  <a:rPr lang="ru-RU" sz="1600" b="1" baseline="3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=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100 см</a:t>
                </a:r>
                <a:r>
                  <a:rPr lang="ru-RU" sz="1600" b="1" baseline="3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см</a:t>
                </a:r>
                <a:r>
                  <a:rPr lang="ru-RU" sz="1600" b="1" baseline="3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= 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  <m:r>
                      <m:rPr>
                        <m:nor/>
                      </m:rPr>
                      <a:rPr lang="ru-RU" sz="1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дм</m:t>
                    </m:r>
                    <m:r>
                      <m:rPr>
                        <m:nor/>
                      </m:rPr>
                      <a:rPr lang="ru-RU" sz="1600" b="1" baseline="30000" dirty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2</m:t>
                    </m:r>
                  </m:oMath>
                </a14:m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17 дм</a:t>
                </a:r>
                <a:r>
                  <a:rPr lang="ru-RU" b="1" baseline="6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=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𝟏𝟎𝟎𝟎</m:t>
                        </m:r>
                      </m:den>
                    </m:f>
                    <m:r>
                      <m:rPr>
                        <m:nor/>
                      </m:rPr>
                      <a:rPr lang="ru-RU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м</m:t>
                    </m:r>
                    <m:r>
                      <m:rPr>
                        <m:nor/>
                      </m:rPr>
                      <a:rPr lang="ru-RU" b="1" baseline="30000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3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м = 10 </a:t>
                </a:r>
                <a:r>
                  <a:rPr lang="ru-RU" b="1" dirty="0" err="1">
                    <a:solidFill>
                      <a:srgbClr val="C00000"/>
                    </a:solidFill>
                    <a:latin typeface="Arial" panose="020B0604020202020204" pitchFamily="34" charset="0"/>
                  </a:rPr>
                  <a:t>дм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 1 м</a:t>
                </a:r>
                <a:r>
                  <a:rPr lang="ru-RU" b="1" baseline="3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=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1000 дм</a:t>
                </a:r>
                <a:r>
                  <a:rPr lang="ru-RU" b="1" baseline="3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дм</a:t>
                </a:r>
                <a:r>
                  <a:rPr lang="ru-RU" b="1" baseline="30000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3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= </a:t>
                </a:r>
                <a:r>
                  <a:rPr lang="ru-RU" sz="16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  <m:r>
                      <m:rPr>
                        <m:nor/>
                      </m:rPr>
                      <a:rPr lang="ru-RU" b="1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ru-RU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м</m:t>
                    </m:r>
                    <m:r>
                      <m:rPr>
                        <m:nor/>
                      </m:rPr>
                      <a:rPr lang="ru-RU" b="1" i="0" baseline="3000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</a:rPr>
                      <m:t>3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13 кг 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ц    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 ц = 10</a:t>
                </a:r>
                <a:r>
                  <a:rPr lang="en-US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кг, 1 кг =</a:t>
                </a:r>
                <a:r>
                  <a:rPr lang="ru-RU" sz="16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  <m:r>
                      <a:rPr lang="ru-RU" sz="1600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16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ц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</a:t>
                </a:r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6F24034A-04B0-479D-8C21-91612B484C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2343" y="1061371"/>
                <a:ext cx="5549899" cy="2003882"/>
              </a:xfrm>
              <a:prstGeom prst="rect">
                <a:avLst/>
              </a:prstGeom>
              <a:blipFill>
                <a:blip r:embed="rId3"/>
                <a:stretch>
                  <a:fillRect l="-1209" t="-1216" b="-6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9828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69887" y="-847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C258FD52-6B1E-43FC-83B0-005584B389A0}"/>
                  </a:ext>
                </a:extLst>
              </p:cNvPr>
              <p:cNvSpPr/>
              <p:nvPr/>
            </p:nvSpPr>
            <p:spPr>
              <a:xfrm>
                <a:off x="102693" y="479425"/>
                <a:ext cx="5703887" cy="18466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136.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Пусть </a:t>
                </a:r>
                <a:r>
                  <a:rPr lang="en-US" sz="20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b</a:t>
                </a:r>
                <a:r>
                  <a:rPr lang="en-US" sz="28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𝟔𝟒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. Найдите значение выражения</a:t>
                </a:r>
              </a:p>
              <a:p>
                <a:pPr algn="just"/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2000" b="1" i="1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b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14:m>
                  <m:oMath xmlns:m="http://schemas.openxmlformats.org/officeDocument/2006/math">
                    <m:r>
                      <a:rPr lang="ru-RU" sz="16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𝟔𝟒</m:t>
                        </m:r>
                      </m:den>
                    </m:f>
                  </m:oMath>
                </a14:m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just"/>
                <a:endParaRPr lang="ru-RU" sz="1600" b="1" dirty="0">
                  <a:solidFill>
                    <a:srgbClr val="211D1E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𝟔𝟒</m:t>
                        </m:r>
                      </m:den>
                    </m:f>
                    <m:r>
                      <a:rPr lang="ru-RU" sz="20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ru-RU" sz="2000" b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𝟔𝟒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𝟔𝟒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𝟔𝟒</m:t>
                        </m:r>
                      </m:den>
                    </m:f>
                  </m:oMath>
                </a14:m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pPr algn="ctr"/>
                <a:endParaRPr lang="ru-RU" b="1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C258FD52-6B1E-43FC-83B0-005584B389A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93" y="479425"/>
                <a:ext cx="5703887" cy="1846659"/>
              </a:xfrm>
              <a:prstGeom prst="rect">
                <a:avLst/>
              </a:prstGeom>
              <a:blipFill>
                <a:blip r:embed="rId3"/>
                <a:stretch>
                  <a:fillRect l="-6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Картинки сова с указкой - для детей">
            <a:extLst>
              <a:ext uri="{FF2B5EF4-FFF2-40B4-BE49-F238E27FC236}">
                <a16:creationId xmlns:a16="http://schemas.microsoft.com/office/drawing/2014/main" id="{E7ECBBDA-ACD6-4FC8-952E-0C7181C31A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287" y="1012825"/>
            <a:ext cx="1844317" cy="212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5493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D981A32-6A8F-4F4E-91A7-2DCC288A9445}"/>
              </a:ext>
            </a:extLst>
          </p:cNvPr>
          <p:cNvSpPr/>
          <p:nvPr/>
        </p:nvSpPr>
        <p:spPr>
          <a:xfrm>
            <a:off x="65088" y="331283"/>
            <a:ext cx="387508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137. </a:t>
            </a:r>
            <a:r>
              <a:rPr lang="ru-RU" sz="1400" b="1" dirty="0">
                <a:latin typeface="Arial" panose="020B0604020202020204" pitchFamily="34" charset="0"/>
              </a:rPr>
              <a:t>Диаграмма показывает, сколько банок красной, синей и желтой красок было продано в магазине за день. Какую часть от проданных красок составляет краска каждого вида? </a:t>
            </a:r>
            <a:endParaRPr lang="ru-RU" sz="14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6D66EDB-4B81-41AC-8170-91D23B3432D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1172" t="16296"/>
          <a:stretch/>
        </p:blipFill>
        <p:spPr>
          <a:xfrm>
            <a:off x="3940175" y="446989"/>
            <a:ext cx="1763712" cy="192668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9689D54-C71E-4724-A5F8-0BB00E4356BF}"/>
                  </a:ext>
                </a:extLst>
              </p:cNvPr>
              <p:cNvSpPr/>
              <p:nvPr/>
            </p:nvSpPr>
            <p:spPr>
              <a:xfrm>
                <a:off x="70215" y="1385128"/>
                <a:ext cx="3728672" cy="19266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Красная – 7 шт. ? часть от всех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Синяя – 9 шт. ? часть от всех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Жёлтая – 6 шт. ? часть от всех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1) 7+9+6 = 22(шт.) – всего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den>
                    </m:f>
                  </m:oMath>
                </a14:m>
                <a:r>
                  <a:rPr lang="ru-RU" sz="1400" dirty="0"/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 составляет красная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 всех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den>
                    </m:f>
                  </m:oMath>
                </a14:m>
                <a:r>
                  <a:rPr lang="ru-RU" sz="1400" dirty="0"/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 составляет синяя от всех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den>
                    </m:f>
                  </m:oMath>
                </a14:m>
                <a:r>
                  <a:rPr lang="ru-RU" sz="1400" dirty="0"/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 составляет жёлтая</a:t>
                </a:r>
                <a:r>
                  <a:rPr lang="ru-RU" sz="1400" b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 всех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39689D54-C71E-4724-A5F8-0BB00E4356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15" y="1385128"/>
                <a:ext cx="3728672" cy="1926681"/>
              </a:xfrm>
              <a:prstGeom prst="rect">
                <a:avLst/>
              </a:prstGeom>
              <a:blipFill>
                <a:blip r:embed="rId4"/>
                <a:stretch>
                  <a:fillRect l="-491" t="-6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CEA305AC-82FD-41E6-9EF6-27DA4D1B8338}"/>
                  </a:ext>
                </a:extLst>
              </p:cNvPr>
              <p:cNvSpPr/>
              <p:nvPr/>
            </p:nvSpPr>
            <p:spPr>
              <a:xfrm>
                <a:off x="3417887" y="2348468"/>
                <a:ext cx="2483372" cy="8156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6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66CC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66CC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66CC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- красная,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синяя,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den>
                    </m:f>
                  </m:oMath>
                </a14:m>
                <a:r>
                  <a:rPr lang="ru-RU" sz="1600" dirty="0"/>
                  <a:t> </a:t>
                </a:r>
                <a:r>
                  <a:rPr lang="ru-RU" sz="16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жёлтая  </a:t>
                </a: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CEA305AC-82FD-41E6-9EF6-27DA4D1B83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7887" y="2348468"/>
                <a:ext cx="2483372" cy="815608"/>
              </a:xfrm>
              <a:prstGeom prst="rect">
                <a:avLst/>
              </a:prstGeom>
              <a:blipFill>
                <a:blip r:embed="rId5"/>
                <a:stretch>
                  <a:fillRect l="-1474" r="-2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23ABC33-F38A-4443-908D-C875C51ECC53}"/>
              </a:ext>
            </a:extLst>
          </p:cNvPr>
          <p:cNvSpPr/>
          <p:nvPr/>
        </p:nvSpPr>
        <p:spPr>
          <a:xfrm flipH="1">
            <a:off x="3940175" y="409053"/>
            <a:ext cx="141288" cy="3332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499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 «Проверь свои достижения»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66704A1-82A3-4C40-8918-C2FE93B2D80E}"/>
                  </a:ext>
                </a:extLst>
              </p:cNvPr>
              <p:cNvSpPr/>
              <p:nvPr/>
            </p:nvSpPr>
            <p:spPr>
              <a:xfrm>
                <a:off x="141288" y="1393825"/>
                <a:ext cx="3428999" cy="12350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а)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б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в)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:r>
                  <a:rPr lang="en-US" b="1" dirty="0">
                    <a:solidFill>
                      <a:srgbClr val="0070C0"/>
                    </a:solidFill>
                  </a:rPr>
                  <a:t>1</a:t>
                </a:r>
              </a:p>
              <a:p>
                <a:r>
                  <a:rPr lang="en-US" b="1" dirty="0">
                    <a:solidFill>
                      <a:srgbClr val="0070C0"/>
                    </a:solidFill>
                  </a:rPr>
                  <a:t> </a:t>
                </a:r>
                <a:endParaRPr lang="ru-RU" b="1" dirty="0">
                  <a:solidFill>
                    <a:srgbClr val="0070C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16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г</m:t>
                      </m:r>
                      <m:r>
                        <a:rPr lang="ru-RU" sz="16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ru-RU" sz="1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𝟏𝟕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  <m:r>
                        <a:rPr lang="ru-RU" sz="16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16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16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ru-RU" sz="16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д</m:t>
                      </m:r>
                      <m:r>
                        <a:rPr lang="ru-RU" sz="16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ru-RU" sz="16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ru-RU" sz="16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16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866704A1-82A3-4C40-8918-C2FE93B2D8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1393825"/>
                <a:ext cx="3428999" cy="12350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FBE889C-A4B7-4062-9CC6-773D583F7645}"/>
                  </a:ext>
                </a:extLst>
              </p:cNvPr>
              <p:cNvSpPr/>
              <p:nvPr/>
            </p:nvSpPr>
            <p:spPr>
              <a:xfrm>
                <a:off x="0" y="446988"/>
                <a:ext cx="5768975" cy="7736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Какие из этих дробей: а) больше 1; б) равны 1; в) меньше 1?</a:t>
                </a:r>
              </a:p>
              <a:p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а</m:t>
                    </m:r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     б)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     в)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den>
                    </m:f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    г)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       д)</m:t>
                    </m:r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	</a:t>
                </a: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FBE889C-A4B7-4062-9CC6-773D583F76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46988"/>
                <a:ext cx="5768975" cy="773610"/>
              </a:xfrm>
              <a:prstGeom prst="rect">
                <a:avLst/>
              </a:prstGeom>
              <a:blipFill>
                <a:blip r:embed="rId4"/>
                <a:stretch>
                  <a:fillRect l="-317" t="-3937" r="-317" b="-15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 descr="Картинки сова с указкой - для детей">
            <a:extLst>
              <a:ext uri="{FF2B5EF4-FFF2-40B4-BE49-F238E27FC236}">
                <a16:creationId xmlns:a16="http://schemas.microsoft.com/office/drawing/2014/main" id="{0A491063-DAC9-4177-86D3-7397B5EA9F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5087" y="1272265"/>
            <a:ext cx="1539517" cy="1864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820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6AC5AC1-32CF-4717-A1EC-2F8038FB966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113" r="5994"/>
          <a:stretch/>
        </p:blipFill>
        <p:spPr>
          <a:xfrm>
            <a:off x="2212974" y="433833"/>
            <a:ext cx="3224533" cy="4233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D094FEBA-5026-417B-A30D-0BC7B17638A9}"/>
                  </a:ext>
                </a:extLst>
              </p:cNvPr>
              <p:cNvSpPr/>
              <p:nvPr/>
            </p:nvSpPr>
            <p:spPr>
              <a:xfrm>
                <a:off x="400369" y="1036239"/>
                <a:ext cx="5227318" cy="11906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а) 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den>
                      </m:f>
                      <m:r>
                        <a:rPr lang="ru-RU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       </m:t>
                      </m:r>
                      <m:r>
                        <a:rPr lang="ru-RU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б) </m:t>
                      </m:r>
                      <m:r>
                        <a:rPr lang="ru-RU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u-RU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ru-RU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ru-RU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в) 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  <m:r>
                        <a:rPr lang="ru-RU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ru-RU" b="1" dirty="0">
                          <a:solidFill>
                            <a:srgbClr val="0070C0"/>
                          </a:solidFill>
                        </a:rPr>
                        <m:t> </m:t>
                      </m:r>
                      <m:f>
                        <m:fPr>
                          <m:ctrlP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𝟏𝟔</m:t>
                          </m:r>
                        </m:num>
                        <m:den>
                          <m:r>
                            <a:rPr lang="ru-RU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𝟏𝟖</m:t>
                          </m:r>
                        </m:den>
                      </m:f>
                      <m:r>
                        <m:rPr>
                          <m:nor/>
                        </m:rPr>
                        <a:rPr lang="en-US" b="1" dirty="0">
                          <a:solidFill>
                            <a:srgbClr val="0070C0"/>
                          </a:solidFill>
                        </a:rPr>
                        <m:t> </m:t>
                      </m:r>
                    </m:oMath>
                  </m:oMathPara>
                </a14:m>
                <a:endParaRPr lang="ru-RU" b="1" dirty="0">
                  <a:solidFill>
                    <a:srgbClr val="0070C0"/>
                  </a:solidFill>
                </a:endParaRPr>
              </a:p>
              <a:p>
                <a:endParaRPr lang="ru-RU" sz="2000" b="1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endParaRPr lang="ru-RU" sz="1600" b="1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D094FEBA-5026-417B-A30D-0BC7B17638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369" y="1036239"/>
                <a:ext cx="5227318" cy="11906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9BA26A7-CFCF-412C-8BDD-DA680B39015D}"/>
              </a:ext>
            </a:extLst>
          </p:cNvPr>
          <p:cNvSpPr/>
          <p:nvPr/>
        </p:nvSpPr>
        <p:spPr>
          <a:xfrm>
            <a:off x="117155" y="373096"/>
            <a:ext cx="28829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5.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Сравните числа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: 	</a:t>
            </a:r>
          </a:p>
        </p:txBody>
      </p:sp>
      <p:pic>
        <p:nvPicPr>
          <p:cNvPr id="1028" name="Picture 4" descr="Начертите координатный луч, взяв за единичный отрезок, длина которого в 18  раз больше стороны - Школьные Знания.com">
            <a:extLst>
              <a:ext uri="{FF2B5EF4-FFF2-40B4-BE49-F238E27FC236}">
                <a16:creationId xmlns:a16="http://schemas.microsoft.com/office/drawing/2014/main" id="{595CCF0E-2C42-46A0-8518-7DC18E0AFA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162"/>
          <a:stretch/>
        </p:blipFill>
        <p:spPr bwMode="auto">
          <a:xfrm>
            <a:off x="208311" y="1831637"/>
            <a:ext cx="5343525" cy="1089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48C1D05-DAC9-4E2F-A7F6-8FBD26902DF7}"/>
              </a:ext>
            </a:extLst>
          </p:cNvPr>
          <p:cNvSpPr/>
          <p:nvPr/>
        </p:nvSpPr>
        <p:spPr>
          <a:xfrm>
            <a:off x="903287" y="2689225"/>
            <a:ext cx="27432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AC844C0-D26F-4184-844B-84ED660985B8}"/>
              </a:ext>
            </a:extLst>
          </p:cNvPr>
          <p:cNvSpPr/>
          <p:nvPr/>
        </p:nvSpPr>
        <p:spPr>
          <a:xfrm>
            <a:off x="446087" y="2460625"/>
            <a:ext cx="5334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126D919-7A80-4841-BC26-875792390A8C}"/>
              </a:ext>
            </a:extLst>
          </p:cNvPr>
          <p:cNvSpPr/>
          <p:nvPr/>
        </p:nvSpPr>
        <p:spPr>
          <a:xfrm>
            <a:off x="4179887" y="2689225"/>
            <a:ext cx="1375567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1D53238-A583-4E6E-A435-0B3E924643C1}"/>
                  </a:ext>
                </a:extLst>
              </p:cNvPr>
              <p:cNvSpPr txBox="1"/>
              <p:nvPr/>
            </p:nvSpPr>
            <p:spPr>
              <a:xfrm>
                <a:off x="3620384" y="1646406"/>
                <a:ext cx="304800" cy="4971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1" i="1" smtClean="0">
                              <a:latin typeface="Cambria Math" panose="02040503050406030204" pitchFamily="18" charset="0"/>
                            </a:rPr>
                            <m:t>𝟏𝟔</m:t>
                          </m:r>
                        </m:num>
                        <m:den>
                          <m:r>
                            <a:rPr lang="en-US" sz="1400" b="1" i="1" smtClean="0">
                              <a:latin typeface="Cambria Math" panose="02040503050406030204" pitchFamily="18" charset="0"/>
                            </a:rPr>
                            <m:t>𝟏𝟖</m:t>
                          </m:r>
                        </m:den>
                      </m:f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1D53238-A583-4E6E-A435-0B3E924643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0384" y="1646406"/>
                <a:ext cx="304800" cy="497124"/>
              </a:xfrm>
              <a:prstGeom prst="rect">
                <a:avLst/>
              </a:prstGeom>
              <a:blipFill>
                <a:blip r:embed="rId6"/>
                <a:stretch>
                  <a:fillRect r="-18000" b="-12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92223820-FCAE-4F56-A5F4-BABE72558A10}"/>
              </a:ext>
            </a:extLst>
          </p:cNvPr>
          <p:cNvCxnSpPr/>
          <p:nvPr/>
        </p:nvCxnSpPr>
        <p:spPr>
          <a:xfrm>
            <a:off x="3825240" y="2208611"/>
            <a:ext cx="0" cy="139923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368C0F76-B12D-4FCA-98B9-1DA4021B438E}"/>
                  </a:ext>
                </a:extLst>
              </p:cNvPr>
              <p:cNvSpPr/>
              <p:nvPr/>
            </p:nvSpPr>
            <p:spPr>
              <a:xfrm>
                <a:off x="3646487" y="2476217"/>
                <a:ext cx="370614" cy="5549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368C0F76-B12D-4FCA-98B9-1DA4021B43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6487" y="2476217"/>
                <a:ext cx="370614" cy="55496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2B3D5E2C-F560-4D26-BA6D-A865A2BF758E}"/>
              </a:ext>
            </a:extLst>
          </p:cNvPr>
          <p:cNvSpPr/>
          <p:nvPr/>
        </p:nvSpPr>
        <p:spPr>
          <a:xfrm>
            <a:off x="4408487" y="2476217"/>
            <a:ext cx="914401" cy="213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2782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23775</TotalTime>
  <Words>733</Words>
  <Application>Microsoft Office PowerPoint</Application>
  <PresentationFormat>Произвольный</PresentationFormat>
  <Paragraphs>94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 «Проверь свои достижения»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1907</cp:revision>
  <cp:lastPrinted>2020-09-30T03:25:16Z</cp:lastPrinted>
  <dcterms:created xsi:type="dcterms:W3CDTF">2020-04-09T07:32:19Z</dcterms:created>
  <dcterms:modified xsi:type="dcterms:W3CDTF">2020-11-28T13:19:22Z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