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293" r:id="rId3"/>
    <p:sldId id="975" r:id="rId4"/>
    <p:sldId id="987" r:id="rId5"/>
    <p:sldId id="969" r:id="rId6"/>
    <p:sldId id="980" r:id="rId7"/>
    <p:sldId id="981" r:id="rId8"/>
    <p:sldId id="982" r:id="rId9"/>
    <p:sldId id="985" r:id="rId10"/>
    <p:sldId id="986" r:id="rId11"/>
    <p:sldId id="984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615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073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03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3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08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308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558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677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35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057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27.01.2021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  <p:sldLayoutId id="2147483931" r:id="rId18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322641"/>
            <a:ext cx="3124200" cy="199413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1600" b="1" dirty="0" err="1">
                <a:solidFill>
                  <a:srgbClr val="002060"/>
                </a:solidFill>
                <a:latin typeface="Arial"/>
                <a:cs typeface="Arial"/>
              </a:rPr>
              <a:t>Тема:РЕШЕНИЕ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/>
              </a:rPr>
              <a:t> ЗАДАЧ</a:t>
            </a:r>
          </a:p>
          <a:p>
            <a:pPr marL="26841"/>
            <a:r>
              <a:rPr lang="ru-RU" sz="1100" b="1" kern="800" spc="-53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Цели: </a:t>
            </a:r>
            <a:r>
              <a:rPr lang="ru-RU" sz="1100" b="1" kern="800" spc="-53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- образовательная:</a:t>
            </a:r>
          </a:p>
          <a:p>
            <a:pPr marL="26841"/>
            <a:r>
              <a:rPr lang="ru-RU" sz="1100" b="1" kern="800" spc="-53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рассмотреть свойство деления и научить применять, решение задач на повторение</a:t>
            </a:r>
          </a:p>
          <a:p>
            <a:pPr marL="26841"/>
            <a:r>
              <a:rPr lang="ru-RU" sz="1100" b="1" kern="800" spc="-53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-развивающая:</a:t>
            </a:r>
          </a:p>
          <a:p>
            <a:pPr marL="26841"/>
            <a:r>
              <a:rPr lang="ru-RU" sz="1100" b="1" kern="800" spc="-53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развитие логического мышления</a:t>
            </a:r>
          </a:p>
          <a:p>
            <a:pPr marL="26841"/>
            <a:r>
              <a:rPr lang="ru-RU" sz="1100" b="1" kern="800" spc="-53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-воспитательная</a:t>
            </a:r>
            <a:r>
              <a:rPr lang="ru-RU" sz="1100" b="1" kern="800" spc="-53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6841"/>
            <a:r>
              <a:rPr lang="ru-RU" sz="1100" b="1" kern="800" spc="-53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воспитание самостоятельности , аккуратности</a:t>
            </a:r>
          </a:p>
          <a:p>
            <a:pPr marL="18407">
              <a:spcBef>
                <a:spcPts val="110"/>
              </a:spcBef>
            </a:pPr>
            <a:endParaRPr lang="en-US" sz="16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5482" y="1440801"/>
            <a:ext cx="304799" cy="12192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Презентация по математике &quot;Решение задач на дроби&quot;">
            <a:extLst>
              <a:ext uri="{FF2B5EF4-FFF2-40B4-BE49-F238E27FC236}">
                <a16:creationId xmlns:a16="http://schemas.microsoft.com/office/drawing/2014/main" id="{9130F94B-9757-4FE8-BE9A-1578C289DA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76"/>
          <a:stretch/>
        </p:blipFill>
        <p:spPr bwMode="auto">
          <a:xfrm>
            <a:off x="3743073" y="1096691"/>
            <a:ext cx="1808413" cy="196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EBB67A7-51D8-4EED-AA59-2210CDABB3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18" t="22720"/>
          <a:stretch/>
        </p:blipFill>
        <p:spPr>
          <a:xfrm>
            <a:off x="79955" y="860425"/>
            <a:ext cx="5607471" cy="8382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D70BB4-84D8-49E4-859A-24D1C22B5F6D}"/>
              </a:ext>
            </a:extLst>
          </p:cNvPr>
          <p:cNvSpPr/>
          <p:nvPr/>
        </p:nvSpPr>
        <p:spPr>
          <a:xfrm>
            <a:off x="79955" y="413712"/>
            <a:ext cx="56074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130.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Какая часть фигур на рис.15 закрашена?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35FEA1D-9350-4B55-AAE3-86B791C88DF9}"/>
                  </a:ext>
                </a:extLst>
              </p:cNvPr>
              <p:cNvSpPr/>
              <p:nvPr/>
            </p:nvSpPr>
            <p:spPr>
              <a:xfrm>
                <a:off x="217487" y="1750762"/>
                <a:ext cx="4493923" cy="12919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закрашена           г)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закрашена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закрашена           д)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закрашена </a:t>
                </a:r>
                <a:endParaRPr lang="ru-RU" dirty="0">
                  <a:solidFill>
                    <a:srgbClr val="0070C0"/>
                  </a:solidFill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закрашена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35FEA1D-9350-4B55-AAE3-86B791C88D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750762"/>
                <a:ext cx="4493923" cy="1291957"/>
              </a:xfrm>
              <a:prstGeom prst="rect">
                <a:avLst/>
              </a:prstGeom>
              <a:blipFill>
                <a:blip r:embed="rId4"/>
                <a:stretch>
                  <a:fillRect l="-1221" r="-136" b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141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963F71-B4CF-4F22-8487-9A5C440B88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20" t="14104"/>
          <a:stretch/>
        </p:blipFill>
        <p:spPr>
          <a:xfrm>
            <a:off x="275079" y="820084"/>
            <a:ext cx="5404413" cy="1159773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476C7C-580D-4979-9998-E272DDC5063D}"/>
              </a:ext>
            </a:extLst>
          </p:cNvPr>
          <p:cNvSpPr/>
          <p:nvPr/>
        </p:nvSpPr>
        <p:spPr>
          <a:xfrm>
            <a:off x="141288" y="395321"/>
            <a:ext cx="5556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131.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Какую часть торта составляют его куски? 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00F1964-D83A-4D2A-B71F-B7CB3A033FEC}"/>
                  </a:ext>
                </a:extLst>
              </p:cNvPr>
              <p:cNvSpPr/>
              <p:nvPr/>
            </p:nvSpPr>
            <p:spPr>
              <a:xfrm>
                <a:off x="1321592" y="2155825"/>
                <a:ext cx="3124200" cy="9093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торта           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торта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торта          г)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торта 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00F1964-D83A-4D2A-B71F-B7CB3A033F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592" y="2155825"/>
                <a:ext cx="3124200" cy="909352"/>
              </a:xfrm>
              <a:prstGeom prst="rect">
                <a:avLst/>
              </a:prstGeom>
              <a:blipFill>
                <a:blip r:embed="rId4"/>
                <a:stretch>
                  <a:fillRect l="-1758" r="-195" b="-1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3813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30F1BDB-C706-4FF1-B2E6-7B8EEDE0F3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45085" y="708025"/>
            <a:ext cx="5551487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176" y="0"/>
            <a:ext cx="5773766" cy="3277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9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285" y="38843"/>
            <a:ext cx="5768622" cy="35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УСТНАЯ  РАБОТА: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C9EB6DC-65B9-43EA-A652-1BEFA8F70E99}"/>
              </a:ext>
            </a:extLst>
          </p:cNvPr>
          <p:cNvSpPr/>
          <p:nvPr/>
        </p:nvSpPr>
        <p:spPr>
          <a:xfrm>
            <a:off x="307568" y="366605"/>
            <a:ext cx="5153838" cy="2655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1.Что обозначает дробная черта?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Записать </a:t>
            </a:r>
            <a:r>
              <a:rPr lang="ru-RU" sz="2082" b="1" kern="800" spc="-25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дро</a:t>
            </a:r>
            <a:endParaRPr lang="ru-RU" sz="2082" b="1" kern="800" spc="-25" dirty="0">
              <a:solidFill>
                <a:srgbClr val="200AA6"/>
              </a:solidFill>
              <a:latin typeface="Arial" pitchFamily="34" charset="0"/>
              <a:cs typeface="Arial" pitchFamily="34" charset="0"/>
            </a:endParaRP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3.Что такое координатная прямая?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4.Что такое координата точки?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5.Что такое положительные числа?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6.Что такое отрицательные числа?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7.Что такое противоположные числа?</a:t>
            </a:r>
          </a:p>
          <a:p>
            <a:pPr marL="12698"/>
            <a:r>
              <a:rPr lang="ru-RU" sz="2082" b="1" kern="800" spc="-25" dirty="0">
                <a:solidFill>
                  <a:srgbClr val="200AA6"/>
                </a:solidFill>
                <a:latin typeface="Arial" pitchFamily="34" charset="0"/>
                <a:cs typeface="Arial" pitchFamily="34" charset="0"/>
              </a:rPr>
              <a:t>8.Что такое модуль числа?</a:t>
            </a:r>
          </a:p>
        </p:txBody>
      </p:sp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81D083B-1F8E-400B-B940-F69AD3736417}"/>
                  </a:ext>
                </a:extLst>
              </p:cNvPr>
              <p:cNvSpPr/>
              <p:nvPr/>
            </p:nvSpPr>
            <p:spPr>
              <a:xfrm>
                <a:off x="51195" y="473506"/>
                <a:ext cx="5664994" cy="25907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Формулу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выражающую правило сложения дробей с одинаковыми знаменателями, можно переписать следующим образом: </a:t>
                </a:r>
                <a:r>
                  <a:rPr lang="pt-BR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: c + b : c = (a + b) : c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и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ли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</a:t>
                </a:r>
                <a:r>
                  <a:rPr lang="pt-BR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endParaRPr lang="ru-RU" sz="12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r>
                  <a:rPr lang="pt-BR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 + b) : c = a : c + b : c</a:t>
                </a:r>
                <a:r>
                  <a:rPr lang="pt-BR" sz="1050" b="1" dirty="0"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050" b="1" dirty="0">
                  <a:solidFill>
                    <a:srgbClr val="211D1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Последняя запись выражает правило деления суммы на число.  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Чтобы разделить сумму на некоторое число, нужно разделить на это число каждое слагаемое, а затем сложить полученные частные.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Например:</a:t>
                </a:r>
                <a:r>
                  <a:rPr lang="ru-RU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(123 + 642 + 18) : 3 = 123 : 3 + 642 : 3 + 18 : 3 = 41 + 214 + 6 = 261  </a:t>
                </a:r>
              </a:p>
              <a:p>
                <a:endParaRPr lang="ru-RU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81D083B-1F8E-400B-B940-F69AD37364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5" y="473506"/>
                <a:ext cx="5664994" cy="2590709"/>
              </a:xfrm>
              <a:prstGeom prst="rect">
                <a:avLst/>
              </a:prstGeom>
              <a:blipFill>
                <a:blip r:embed="rId3"/>
                <a:stretch>
                  <a:fillRect l="-323" r="-7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419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F4ED1A-D9AA-44FE-AA2A-B3A7207E7671}"/>
              </a:ext>
            </a:extLst>
          </p:cNvPr>
          <p:cNvSpPr/>
          <p:nvPr/>
        </p:nvSpPr>
        <p:spPr>
          <a:xfrm>
            <a:off x="64292" y="366031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121.Найдите значение выражения, используя правило деления суммы на число: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a) (34 + 51) : 17   б) (3434 + 68) : 34  в) 156 : 26 + 364 : 26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B2FD14-2208-4742-AD13-D26B3A1555BA}"/>
              </a:ext>
            </a:extLst>
          </p:cNvPr>
          <p:cNvSpPr/>
          <p:nvPr/>
        </p:nvSpPr>
        <p:spPr>
          <a:xfrm>
            <a:off x="141288" y="1344891"/>
            <a:ext cx="5486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а) (34 + 51) : 17 = 34 : 17 + 51 : 17 = 2 + 3 = 5 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б) (3434 + 68) : 34 = 3434 : 34 + 68 : 34 = 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101 +2 =103      </a:t>
            </a: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в) 156 : 26 + 364 : 26 = (156 + 364) : 26 =</a:t>
            </a: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520 : 26 =20</a:t>
            </a:r>
          </a:p>
        </p:txBody>
      </p:sp>
    </p:spTree>
    <p:extLst>
      <p:ext uri="{BB962C8B-B14F-4D97-AF65-F5344CB8AC3E}">
        <p14:creationId xmlns:p14="http://schemas.microsoft.com/office/powerpoint/2010/main" val="371293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F4ED1A-D9AA-44FE-AA2A-B3A7207E7671}"/>
              </a:ext>
            </a:extLst>
          </p:cNvPr>
          <p:cNvSpPr/>
          <p:nvPr/>
        </p:nvSpPr>
        <p:spPr>
          <a:xfrm>
            <a:off x="203747" y="541958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г) (133 + 228) : 19   д) (952 + 3528) : 56  </a:t>
            </a:r>
            <a:endParaRPr lang="en-US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е) 1107 : 123 + 1353 : 123 </a:t>
            </a: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B2FD14-2208-4742-AD13-D26B3A1555BA}"/>
              </a:ext>
            </a:extLst>
          </p:cNvPr>
          <p:cNvSpPr/>
          <p:nvPr/>
        </p:nvSpPr>
        <p:spPr>
          <a:xfrm>
            <a:off x="203747" y="1317625"/>
            <a:ext cx="5486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(133 + 228) : 19 = 133 : 19 + 228 : 19 = 7 + 12 = 19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(952 + 3528) : 56 = 952 : 56 + 3528 : 56 = 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 + 63 = 80 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е) 1107 : 123 + 1353 : 123 = (1107 + 1353) : 123 =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2460 :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123 = 20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7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389C4C-F9FB-45D7-B31C-A0BEC7A1BBF2}"/>
              </a:ext>
            </a:extLst>
          </p:cNvPr>
          <p:cNvSpPr/>
          <p:nvPr/>
        </p:nvSpPr>
        <p:spPr>
          <a:xfrm>
            <a:off x="-1" y="414106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122. </a:t>
            </a:r>
            <a:r>
              <a:rPr lang="ru-RU" sz="1600" b="1" dirty="0">
                <a:latin typeface="Arial" panose="020B0604020202020204" pitchFamily="34" charset="0"/>
              </a:rPr>
              <a:t>Периметр квадрата равен 7 </a:t>
            </a:r>
            <a:r>
              <a:rPr lang="ru-RU" sz="1600" b="1" dirty="0" err="1">
                <a:latin typeface="Arial" panose="020B0604020202020204" pitchFamily="34" charset="0"/>
              </a:rPr>
              <a:t>дм</a:t>
            </a:r>
            <a:r>
              <a:rPr lang="ru-RU" sz="1600" b="1" dirty="0">
                <a:latin typeface="Arial" panose="020B0604020202020204" pitchFamily="34" charset="0"/>
              </a:rPr>
              <a:t>. Выразите в виде дроби его сторону. </a:t>
            </a:r>
            <a:endParaRPr lang="ru-RU" sz="16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BC6AFD-BB37-4FDB-8791-7DFBB4DA9933}"/>
              </a:ext>
            </a:extLst>
          </p:cNvPr>
          <p:cNvSpPr/>
          <p:nvPr/>
        </p:nvSpPr>
        <p:spPr>
          <a:xfrm>
            <a:off x="1665287" y="936625"/>
            <a:ext cx="18119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  <a:r>
              <a:rPr lang="ru-RU" b="1" dirty="0">
                <a:latin typeface="Arial" panose="020B0604020202020204" pitchFamily="34" charset="0"/>
              </a:rPr>
              <a:t>квадрат</a:t>
            </a:r>
          </a:p>
          <a:p>
            <a:r>
              <a:rPr lang="ru-RU" b="1" dirty="0">
                <a:latin typeface="Arial" panose="020B0604020202020204" pitchFamily="34" charset="0"/>
              </a:rPr>
              <a:t>Р = 7 </a:t>
            </a:r>
            <a:r>
              <a:rPr lang="ru-RU" b="1" dirty="0" err="1">
                <a:latin typeface="Arial" panose="020B0604020202020204" pitchFamily="34" charset="0"/>
              </a:rPr>
              <a:t>дм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а -? </a:t>
            </a:r>
            <a:r>
              <a:rPr lang="ru-RU" b="1" dirty="0" err="1">
                <a:latin typeface="Arial" panose="020B0604020202020204" pitchFamily="34" charset="0"/>
              </a:rPr>
              <a:t>дм</a:t>
            </a:r>
            <a:endParaRPr lang="ru-RU" b="1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CACDEE5-A76D-4480-9863-19B11FDE00D7}"/>
                  </a:ext>
                </a:extLst>
              </p:cNvPr>
              <p:cNvSpPr/>
              <p:nvPr/>
            </p:nvSpPr>
            <p:spPr>
              <a:xfrm>
                <a:off x="3477193" y="931572"/>
                <a:ext cx="2206053" cy="18748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 = 4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 = Р : 4</a:t>
                </a:r>
                <a:endParaRPr lang="ru-RU" b="1" dirty="0"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latin typeface="Arial" panose="020B0604020202020204" pitchFamily="34" charset="0"/>
                  </a:rPr>
                  <a:t>а = 7 : 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(</a:t>
                </a:r>
                <a:r>
                  <a:rPr lang="ru-RU" b="1" dirty="0" err="1">
                    <a:latin typeface="Arial" panose="020B0604020202020204" pitchFamily="34" charset="0"/>
                  </a:rPr>
                  <a:t>дм</a:t>
                </a:r>
                <a:r>
                  <a:rPr lang="ru-RU" b="1" dirty="0">
                    <a:latin typeface="Arial" panose="020B0604020202020204" pitchFamily="34" charset="0"/>
                  </a:rPr>
                  <a:t>) – </a:t>
                </a:r>
              </a:p>
              <a:p>
                <a:r>
                  <a:rPr lang="ru-RU" b="1" dirty="0">
                    <a:latin typeface="Arial" panose="020B0604020202020204" pitchFamily="34" charset="0"/>
                  </a:rPr>
                  <a:t>сторона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CACDEE5-A76D-4480-9863-19B11FDE00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193" y="931572"/>
                <a:ext cx="2206053" cy="1874809"/>
              </a:xfrm>
              <a:prstGeom prst="rect">
                <a:avLst/>
              </a:prstGeom>
              <a:blipFill>
                <a:blip r:embed="rId3"/>
                <a:stretch>
                  <a:fillRect l="-2210" t="-19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12">
            <a:extLst>
              <a:ext uri="{FF2B5EF4-FFF2-40B4-BE49-F238E27FC236}">
                <a16:creationId xmlns:a16="http://schemas.microsoft.com/office/drawing/2014/main" id="{684A45C4-1FDD-44B7-86DC-942CF91EE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382" y="1070703"/>
            <a:ext cx="1195904" cy="1066251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058BB5E-F4C3-4D0F-83EF-32C574B35B9A}"/>
              </a:ext>
            </a:extLst>
          </p:cNvPr>
          <p:cNvSpPr/>
          <p:nvPr/>
        </p:nvSpPr>
        <p:spPr>
          <a:xfrm>
            <a:off x="602881" y="20796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13F9B17-656B-447A-82AE-F4DBC81DB088}"/>
              </a:ext>
            </a:extLst>
          </p:cNvPr>
          <p:cNvSpPr/>
          <p:nvPr/>
        </p:nvSpPr>
        <p:spPr>
          <a:xfrm>
            <a:off x="1301433" y="136014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44CB75D-D8A3-4D7C-8C0E-D733C050423D}"/>
                  </a:ext>
                </a:extLst>
              </p:cNvPr>
              <p:cNvSpPr/>
              <p:nvPr/>
            </p:nvSpPr>
            <p:spPr>
              <a:xfrm>
                <a:off x="568055" y="2716353"/>
                <a:ext cx="1881028" cy="489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а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44CB75D-D8A3-4D7C-8C0E-D733C05042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55" y="2716353"/>
                <a:ext cx="1881028" cy="489814"/>
              </a:xfrm>
              <a:prstGeom prst="rect">
                <a:avLst/>
              </a:prstGeom>
              <a:blipFill>
                <a:blip r:embed="rId4"/>
                <a:stretch>
                  <a:fillRect l="-2589" r="-2265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3087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7624FF3-6756-4424-851A-58D0E529A1DA}"/>
              </a:ext>
            </a:extLst>
          </p:cNvPr>
          <p:cNvSpPr/>
          <p:nvPr/>
        </p:nvSpPr>
        <p:spPr>
          <a:xfrm>
            <a:off x="65088" y="327025"/>
            <a:ext cx="55625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123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Площадь прямоугольника равна 19 см². Одна из его сторон равна 7 см. Выразите в виде дроби вторую сторону прямоугольника. </a:t>
            </a:r>
            <a:endParaRPr lang="ru-RU" sz="1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788BD67-2F14-4BFD-8AA2-5490AC32726B}"/>
              </a:ext>
            </a:extLst>
          </p:cNvPr>
          <p:cNvSpPr/>
          <p:nvPr/>
        </p:nvSpPr>
        <p:spPr>
          <a:xfrm>
            <a:off x="141288" y="1393825"/>
            <a:ext cx="990599" cy="60898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3FF307D-9CF6-47CA-B6B8-58D61A02C9DA}"/>
              </a:ext>
            </a:extLst>
          </p:cNvPr>
          <p:cNvSpPr/>
          <p:nvPr/>
        </p:nvSpPr>
        <p:spPr>
          <a:xfrm>
            <a:off x="1507190" y="1125506"/>
            <a:ext cx="188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прямоуг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</a:rPr>
              <a:t>S</a:t>
            </a:r>
            <a:r>
              <a:rPr lang="ru-RU" b="1" dirty="0">
                <a:latin typeface="Arial" panose="020B0604020202020204" pitchFamily="34" charset="0"/>
              </a:rPr>
              <a:t> = </a:t>
            </a:r>
            <a:r>
              <a:rPr lang="en-US" b="1" dirty="0">
                <a:latin typeface="Arial" panose="020B0604020202020204" pitchFamily="34" charset="0"/>
              </a:rPr>
              <a:t>19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</a:rPr>
              <a:t>c</a:t>
            </a:r>
            <a:r>
              <a:rPr lang="ru-RU" b="1" dirty="0">
                <a:latin typeface="Arial" panose="020B0604020202020204" pitchFamily="34" charset="0"/>
              </a:rPr>
              <a:t>м</a:t>
            </a:r>
            <a:r>
              <a:rPr lang="en-US" b="1" baseline="30000" dirty="0">
                <a:latin typeface="Arial" panose="020B0604020202020204" pitchFamily="34" charset="0"/>
              </a:rPr>
              <a:t>2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а </a:t>
            </a:r>
            <a:r>
              <a:rPr lang="en-US" b="1" dirty="0">
                <a:latin typeface="Arial" panose="020B0604020202020204" pitchFamily="34" charset="0"/>
              </a:rPr>
              <a:t>= 7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</a:rPr>
              <a:t>c</a:t>
            </a:r>
            <a:r>
              <a:rPr lang="ru-RU" b="1" dirty="0">
                <a:latin typeface="Arial" panose="020B0604020202020204" pitchFamily="34" charset="0"/>
              </a:rPr>
              <a:t>м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-? см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DCF799E-FA4B-4F06-A5FD-677CC1883EB0}"/>
                  </a:ext>
                </a:extLst>
              </p:cNvPr>
              <p:cNvSpPr/>
              <p:nvPr/>
            </p:nvSpPr>
            <p:spPr>
              <a:xfrm>
                <a:off x="3529143" y="1125506"/>
                <a:ext cx="2302233" cy="13222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а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a</a:t>
                </a:r>
                <a:endParaRPr lang="ru-RU" b="1" dirty="0">
                  <a:latin typeface="Arial" panose="020B0604020202020204" pitchFamily="34" charset="0"/>
                </a:endParaRPr>
              </a:p>
              <a:p>
                <a:r>
                  <a:rPr lang="en-US" b="1" dirty="0">
                    <a:latin typeface="Arial" panose="020B0604020202020204" pitchFamily="34" charset="0"/>
                  </a:rPr>
                  <a:t>b</a:t>
                </a:r>
                <a:r>
                  <a:rPr lang="ru-RU" b="1" dirty="0">
                    <a:latin typeface="Arial" panose="020B0604020202020204" pitchFamily="34" charset="0"/>
                  </a:rPr>
                  <a:t> = </a:t>
                </a:r>
                <a:r>
                  <a:rPr lang="en-US" b="1" dirty="0">
                    <a:latin typeface="Arial" panose="020B0604020202020204" pitchFamily="34" charset="0"/>
                  </a:rPr>
                  <a:t>19</a:t>
                </a:r>
                <a:r>
                  <a:rPr lang="ru-RU" b="1" dirty="0">
                    <a:latin typeface="Arial" panose="020B0604020202020204" pitchFamily="34" charset="0"/>
                  </a:rPr>
                  <a:t> : </a:t>
                </a:r>
                <a:r>
                  <a:rPr lang="en-US" b="1" dirty="0">
                    <a:latin typeface="Arial" panose="020B0604020202020204" pitchFamily="34" charset="0"/>
                  </a:rPr>
                  <a:t>7</a:t>
                </a:r>
                <a:r>
                  <a:rPr lang="ru-RU" b="1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(</a:t>
                </a:r>
                <a:r>
                  <a:rPr lang="en-US" b="1" dirty="0">
                    <a:latin typeface="Arial" panose="020B0604020202020204" pitchFamily="34" charset="0"/>
                  </a:rPr>
                  <a:t>c</a:t>
                </a:r>
                <a:r>
                  <a:rPr lang="ru-RU" b="1" dirty="0">
                    <a:latin typeface="Arial" panose="020B0604020202020204" pitchFamily="34" charset="0"/>
                  </a:rPr>
                  <a:t>м)  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DCF799E-FA4B-4F06-A5FD-677CC1883E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143" y="1125506"/>
                <a:ext cx="2302233" cy="1322285"/>
              </a:xfrm>
              <a:prstGeom prst="rect">
                <a:avLst/>
              </a:prstGeom>
              <a:blipFill>
                <a:blip r:embed="rId3"/>
                <a:stretch>
                  <a:fillRect l="-2381" t="-2765" r="-1323" b="-1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CD9022E-16EE-4870-B9D4-9FAB90097C02}"/>
                  </a:ext>
                </a:extLst>
              </p:cNvPr>
              <p:cNvSpPr/>
              <p:nvPr/>
            </p:nvSpPr>
            <p:spPr>
              <a:xfrm>
                <a:off x="568055" y="2716353"/>
                <a:ext cx="1977208" cy="491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CD9022E-16EE-4870-B9D4-9FAB90097C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55" y="2716353"/>
                <a:ext cx="1977208" cy="491288"/>
              </a:xfrm>
              <a:prstGeom prst="rect">
                <a:avLst/>
              </a:prstGeom>
              <a:blipFill>
                <a:blip r:embed="rId4"/>
                <a:stretch>
                  <a:fillRect l="-2462" r="-2154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D0D487B-913A-4DCB-B6C4-27ED4CCD918D}"/>
              </a:ext>
            </a:extLst>
          </p:cNvPr>
          <p:cNvSpPr/>
          <p:nvPr/>
        </p:nvSpPr>
        <p:spPr>
          <a:xfrm>
            <a:off x="411602" y="193312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D390D82-DCA7-4E58-8BB6-996E35BE32C7}"/>
              </a:ext>
            </a:extLst>
          </p:cNvPr>
          <p:cNvSpPr/>
          <p:nvPr/>
        </p:nvSpPr>
        <p:spPr>
          <a:xfrm>
            <a:off x="1096281" y="1509787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92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B9F4CF-3EB2-4193-963C-C4BD4E65DC88}"/>
              </a:ext>
            </a:extLst>
          </p:cNvPr>
          <p:cNvSpPr/>
          <p:nvPr/>
        </p:nvSpPr>
        <p:spPr>
          <a:xfrm>
            <a:off x="96906" y="395321"/>
            <a:ext cx="5562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124.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46 л молока разлили поровну в 5 бидонов. Выразите в виде дроби количество молока в каждом бидоне. </a:t>
            </a:r>
            <a:endParaRPr lang="ru-RU" sz="1600" b="1" dirty="0"/>
          </a:p>
        </p:txBody>
      </p:sp>
      <p:pic>
        <p:nvPicPr>
          <p:cNvPr id="1026" name="Picture 2" descr="Государство зовет горожан обратно на землю - ПРАЙМ, 02.03.2016">
            <a:extLst>
              <a:ext uri="{FF2B5EF4-FFF2-40B4-BE49-F238E27FC236}">
                <a16:creationId xmlns:a16="http://schemas.microsoft.com/office/drawing/2014/main" id="{0DE12F9F-91B9-4848-AEEA-CD015AC72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064" y="1177052"/>
            <a:ext cx="1873183" cy="1366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00457A6-8D22-48C4-B4B3-DF3F12DB0A48}"/>
              </a:ext>
            </a:extLst>
          </p:cNvPr>
          <p:cNvSpPr/>
          <p:nvPr/>
        </p:nvSpPr>
        <p:spPr>
          <a:xfrm>
            <a:off x="170958" y="1220396"/>
            <a:ext cx="299094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46 л молока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– 5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бидонов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? л молока – 1 бидон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46 : 5 = </a:t>
            </a:r>
            <a:endParaRPr lang="ru-RU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0455FCB-E052-40E6-A3A0-9DFEA3B8E79A}"/>
                  </a:ext>
                </a:extLst>
              </p:cNvPr>
              <p:cNvSpPr/>
              <p:nvPr/>
            </p:nvSpPr>
            <p:spPr>
              <a:xfrm>
                <a:off x="1055687" y="2014702"/>
                <a:ext cx="2875531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(л) молока – 1 бидон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0455FCB-E052-40E6-A3A0-9DFEA3B8E7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687" y="2014702"/>
                <a:ext cx="2875531" cy="492443"/>
              </a:xfrm>
              <a:prstGeom prst="rect">
                <a:avLst/>
              </a:prstGeom>
              <a:blipFill>
                <a:blip r:embed="rId4"/>
                <a:stretch>
                  <a:fillRect r="-847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D9E2EEF-51E2-4B14-8AA3-CE76D9BB8710}"/>
                  </a:ext>
                </a:extLst>
              </p:cNvPr>
              <p:cNvSpPr/>
              <p:nvPr/>
            </p:nvSpPr>
            <p:spPr>
              <a:xfrm>
                <a:off x="267748" y="2603307"/>
                <a:ext cx="5093061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литров молока в каждом бидоне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D9E2EEF-51E2-4B14-8AA3-CE76D9BB87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48" y="2603307"/>
                <a:ext cx="5093061" cy="492443"/>
              </a:xfrm>
              <a:prstGeom prst="rect">
                <a:avLst/>
              </a:prstGeom>
              <a:blipFill>
                <a:blip r:embed="rId5"/>
                <a:stretch>
                  <a:fillRect l="-1078" r="-120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77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378D279-29AE-46D3-A3F1-70749CDE61C1}"/>
              </a:ext>
            </a:extLst>
          </p:cNvPr>
          <p:cNvSpPr/>
          <p:nvPr/>
        </p:nvSpPr>
        <p:spPr>
          <a:xfrm>
            <a:off x="65088" y="439242"/>
            <a:ext cx="55625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125.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112 м проволоки разделили на 23 равные части. Выразите в виде дроби длину каждого куска проволоки</a:t>
            </a:r>
            <a:r>
              <a:rPr lang="ru-RU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3074" name="Picture 2" descr="Фон картинки фото рисунки: Листок из школьной тетради в клетку скачать">
            <a:extLst>
              <a:ext uri="{FF2B5EF4-FFF2-40B4-BE49-F238E27FC236}">
                <a16:creationId xmlns:a16="http://schemas.microsoft.com/office/drawing/2014/main" id="{C90598CD-29E4-4B98-942F-11606CB358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276" b="26516"/>
          <a:stretch/>
        </p:blipFill>
        <p:spPr bwMode="auto">
          <a:xfrm>
            <a:off x="1529837" y="1068387"/>
            <a:ext cx="4114800" cy="16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463EE1F-54CA-4058-BC1D-6BA99C59C548}"/>
              </a:ext>
            </a:extLst>
          </p:cNvPr>
          <p:cNvCxnSpPr>
            <a:cxnSpLocks/>
          </p:cNvCxnSpPr>
          <p:nvPr/>
        </p:nvCxnSpPr>
        <p:spPr>
          <a:xfrm>
            <a:off x="1589090" y="1217500"/>
            <a:ext cx="3886200" cy="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авая фигурная скобка 10">
            <a:extLst>
              <a:ext uri="{FF2B5EF4-FFF2-40B4-BE49-F238E27FC236}">
                <a16:creationId xmlns:a16="http://schemas.microsoft.com/office/drawing/2014/main" id="{248940AD-0A3A-4438-BC55-9C51FAD1B1D2}"/>
              </a:ext>
            </a:extLst>
          </p:cNvPr>
          <p:cNvSpPr/>
          <p:nvPr/>
        </p:nvSpPr>
        <p:spPr>
          <a:xfrm rot="5400000">
            <a:off x="3441714" y="-556595"/>
            <a:ext cx="207107" cy="3886202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8FCD359-A30E-49C9-ADB0-B6678474080F}"/>
              </a:ext>
            </a:extLst>
          </p:cNvPr>
          <p:cNvSpPr/>
          <p:nvPr/>
        </p:nvSpPr>
        <p:spPr>
          <a:xfrm>
            <a:off x="3281947" y="1403657"/>
            <a:ext cx="792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112 м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EDFF9C4-31DD-4709-B903-F80178BF95C2}"/>
              </a:ext>
            </a:extLst>
          </p:cNvPr>
          <p:cNvSpPr/>
          <p:nvPr/>
        </p:nvSpPr>
        <p:spPr>
          <a:xfrm>
            <a:off x="65088" y="1622425"/>
            <a:ext cx="3352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112 м проволоки – 23 части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? м проволоки – 1 часть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112 : 23 =  </a:t>
            </a:r>
            <a:endParaRPr lang="ru-RU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89E56E3-FCE6-4AE5-AC86-E496068F884B}"/>
                  </a:ext>
                </a:extLst>
              </p:cNvPr>
              <p:cNvSpPr/>
              <p:nvPr/>
            </p:nvSpPr>
            <p:spPr>
              <a:xfrm>
                <a:off x="2326680" y="2158021"/>
                <a:ext cx="335803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dirty="0">
                    <a:solidFill>
                      <a:srgbClr val="0070C0"/>
                    </a:solidFill>
                  </a:rPr>
                  <a:t>(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проволоки – 1 часть</a:t>
                </a:r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89E56E3-FCE6-4AE5-AC86-E496068F88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680" y="2158021"/>
                <a:ext cx="3358035" cy="492443"/>
              </a:xfrm>
              <a:prstGeom prst="rect">
                <a:avLst/>
              </a:prstGeom>
              <a:blipFill>
                <a:blip r:embed="rId4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AC49D953-29FE-4600-B07B-7C1C5964105C}"/>
                  </a:ext>
                </a:extLst>
              </p:cNvPr>
              <p:cNvSpPr/>
              <p:nvPr/>
            </p:nvSpPr>
            <p:spPr>
              <a:xfrm>
                <a:off x="73962" y="2671883"/>
                <a:ext cx="555055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 проволоки -  длина каждого куска</a:t>
                </a:r>
                <a:r>
                  <a:rPr lang="ru-RU" dirty="0"/>
                  <a:t> 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AC49D953-29FE-4600-B07B-7C1C596410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62" y="2671883"/>
                <a:ext cx="5550558" cy="492443"/>
              </a:xfrm>
              <a:prstGeom prst="rect">
                <a:avLst/>
              </a:prstGeom>
              <a:blipFill>
                <a:blip r:embed="rId5"/>
                <a:stretch>
                  <a:fillRect l="-878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6855501-F930-4D39-A540-601866AB0D9B}"/>
              </a:ext>
            </a:extLst>
          </p:cNvPr>
          <p:cNvSpPr/>
          <p:nvPr/>
        </p:nvSpPr>
        <p:spPr>
          <a:xfrm>
            <a:off x="5534543" y="1012825"/>
            <a:ext cx="135697" cy="39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4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23634</TotalTime>
  <Words>747</Words>
  <Application>Microsoft Office PowerPoint</Application>
  <PresentationFormat>Произвольный</PresentationFormat>
  <Paragraphs>111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Презентация PowerPoint</vt:lpstr>
      <vt:lpstr>ОБОГАЩАЕМ  ЗНАНИЯ 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1892</cp:revision>
  <cp:lastPrinted>2020-09-30T03:25:16Z</cp:lastPrinted>
  <dcterms:created xsi:type="dcterms:W3CDTF">2020-04-09T07:32:19Z</dcterms:created>
  <dcterms:modified xsi:type="dcterms:W3CDTF">2021-01-27T05:28:59Z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