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913" r:id="rId1"/>
  </p:sldMasterIdLst>
  <p:notesMasterIdLst>
    <p:notesMasterId r:id="rId15"/>
  </p:notesMasterIdLst>
  <p:handoutMasterIdLst>
    <p:handoutMasterId r:id="rId16"/>
  </p:handoutMasterIdLst>
  <p:sldIdLst>
    <p:sldId id="528" r:id="rId2"/>
    <p:sldId id="936" r:id="rId3"/>
    <p:sldId id="973" r:id="rId4"/>
    <p:sldId id="974" r:id="rId5"/>
    <p:sldId id="969" r:id="rId6"/>
    <p:sldId id="970" r:id="rId7"/>
    <p:sldId id="971" r:id="rId8"/>
    <p:sldId id="972" r:id="rId9"/>
    <p:sldId id="977" r:id="rId10"/>
    <p:sldId id="979" r:id="rId11"/>
    <p:sldId id="978" r:id="rId12"/>
    <p:sldId id="976" r:id="rId13"/>
    <p:sldId id="480" r:id="rId14"/>
  </p:sldIdLst>
  <p:sldSz cx="5768975" cy="3244850"/>
  <p:notesSz cx="9866313" cy="6735763"/>
  <p:custDataLst>
    <p:tags r:id="rId17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00A859"/>
    <a:srgbClr val="F0FFFF"/>
    <a:srgbClr val="FFFCFF"/>
    <a:srgbClr val="EFE4F0"/>
    <a:srgbClr val="5FCBEF"/>
    <a:srgbClr val="00C695"/>
    <a:srgbClr val="000000"/>
    <a:srgbClr val="BAD7C3"/>
    <a:srgbClr val="CACA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5" autoAdjust="0"/>
    <p:restoredTop sz="86372" autoAdjust="0"/>
  </p:normalViewPr>
  <p:slideViewPr>
    <p:cSldViewPr>
      <p:cViewPr varScale="1">
        <p:scale>
          <a:sx n="148" d="100"/>
          <a:sy n="148" d="100"/>
        </p:scale>
        <p:origin x="606" y="126"/>
      </p:cViewPr>
      <p:guideLst>
        <p:guide orient="horz" pos="2880"/>
        <p:guide pos="21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171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C480B5ED-0184-4641-8B39-8340A9A00A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BA05CFF-9AF4-4F9B-BB9A-BB7BC03F59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588000" y="0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947B9AB-696C-4DF1-B488-04147F4FAC5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397625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37759E4-E530-4602-B28C-64032CFA932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588000" y="6397625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D7DF31-001B-4685-B3EB-A27169C241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49427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5764" cy="336129"/>
          </a:xfrm>
          <a:prstGeom prst="rect">
            <a:avLst/>
          </a:prstGeom>
        </p:spPr>
        <p:txBody>
          <a:bodyPr vert="horz" lIns="168469" tIns="84235" rIns="168469" bIns="84235" rtlCol="0"/>
          <a:lstStyle>
            <a:lvl1pPr algn="l">
              <a:defRPr sz="2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87834" y="1"/>
            <a:ext cx="4275764" cy="336129"/>
          </a:xfrm>
          <a:prstGeom prst="rect">
            <a:avLst/>
          </a:prstGeom>
        </p:spPr>
        <p:txBody>
          <a:bodyPr vert="horz" lIns="168469" tIns="84235" rIns="168469" bIns="84235" rtlCol="0"/>
          <a:lstStyle>
            <a:lvl1pPr algn="r">
              <a:defRPr sz="2200"/>
            </a:lvl1pPr>
          </a:lstStyle>
          <a:p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87638" y="504825"/>
            <a:ext cx="4491037" cy="2527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68469" tIns="84235" rIns="168469" bIns="8423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6090" y="3199818"/>
            <a:ext cx="7894137" cy="3031752"/>
          </a:xfrm>
          <a:prstGeom prst="rect">
            <a:avLst/>
          </a:prstGeom>
        </p:spPr>
        <p:txBody>
          <a:bodyPr vert="horz" lIns="168469" tIns="84235" rIns="168469" bIns="8423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396340"/>
            <a:ext cx="4275764" cy="339423"/>
          </a:xfrm>
          <a:prstGeom prst="rect">
            <a:avLst/>
          </a:prstGeom>
        </p:spPr>
        <p:txBody>
          <a:bodyPr vert="horz" lIns="168469" tIns="84235" rIns="168469" bIns="84235" rtlCol="0" anchor="b"/>
          <a:lstStyle>
            <a:lvl1pPr algn="l">
              <a:defRPr sz="2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87834" y="6396340"/>
            <a:ext cx="4275764" cy="339423"/>
          </a:xfrm>
          <a:prstGeom prst="rect">
            <a:avLst/>
          </a:prstGeom>
        </p:spPr>
        <p:txBody>
          <a:bodyPr vert="horz" lIns="168469" tIns="84235" rIns="168469" bIns="84235" rtlCol="0" anchor="b"/>
          <a:lstStyle>
            <a:lvl1pPr algn="r">
              <a:defRPr sz="2200"/>
            </a:lvl1pPr>
          </a:lstStyle>
          <a:p>
            <a:fld id="{7A6411C4-7043-4456-B984-BDE449DF6E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27393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1DAFB0E-27B0-4BB7-8B90-35C3603B5B4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2882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4984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92760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09957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13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512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2160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6829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42814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05081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3444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28819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980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1010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4006"/>
            <a:ext cx="5768975" cy="3248856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3110" y="1137701"/>
            <a:ext cx="3675136" cy="778945"/>
          </a:xfrm>
        </p:spPr>
        <p:txBody>
          <a:bodyPr anchor="b">
            <a:noAutofit/>
          </a:bodyPr>
          <a:lstStyle>
            <a:lvl1pPr algn="r">
              <a:defRPr sz="2555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3110" y="1916644"/>
            <a:ext cx="3675136" cy="518996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6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52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1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7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41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30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004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288431"/>
            <a:ext cx="4067746" cy="1610407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15161"/>
            <a:ext cx="4067746" cy="743298"/>
          </a:xfrm>
        </p:spPr>
        <p:txBody>
          <a:bodyPr anchor="ctr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038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686" y="288431"/>
            <a:ext cx="3829959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46426" y="1718569"/>
            <a:ext cx="3418479" cy="180269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75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15161"/>
            <a:ext cx="4067746" cy="743298"/>
          </a:xfrm>
        </p:spPr>
        <p:txBody>
          <a:bodyPr anchor="ctr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56400" y="373966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07969" y="1365768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456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914117"/>
            <a:ext cx="4067746" cy="1228037"/>
          </a:xfrm>
        </p:spPr>
        <p:txBody>
          <a:bodyPr anchor="b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730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686" y="288431"/>
            <a:ext cx="3829959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0498" y="1898838"/>
            <a:ext cx="4067747" cy="24331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13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56400" y="373966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07969" y="1365768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76875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505" y="288431"/>
            <a:ext cx="4063741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0498" y="1898838"/>
            <a:ext cx="4067747" cy="24331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135">
                <a:solidFill>
                  <a:schemeClr val="accent1"/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0136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784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70121" y="288431"/>
            <a:ext cx="617374" cy="2484714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0499" y="288431"/>
            <a:ext cx="3340701" cy="248471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4586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676" y="132463"/>
            <a:ext cx="4903630" cy="3868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673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7022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61371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673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7022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61371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676" y="441663"/>
            <a:ext cx="4903630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1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77643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77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1277911"/>
            <a:ext cx="4067746" cy="864243"/>
          </a:xfrm>
        </p:spPr>
        <p:txBody>
          <a:bodyPr anchor="b"/>
          <a:lstStyle>
            <a:lvl1pPr algn="l">
              <a:defRPr sz="189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407097"/>
          </a:xfrm>
        </p:spPr>
        <p:txBody>
          <a:bodyPr anchor="t"/>
          <a:lstStyle>
            <a:lvl1pPr marL="0" indent="0" algn="l">
              <a:buNone/>
              <a:defRPr sz="94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298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0499" y="1022279"/>
            <a:ext cx="1979789" cy="18361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08457" y="1022279"/>
            <a:ext cx="1979789" cy="183618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183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9747" y="1022465"/>
            <a:ext cx="1980541" cy="272657"/>
          </a:xfrm>
        </p:spPr>
        <p:txBody>
          <a:bodyPr anchor="b">
            <a:noAutofit/>
          </a:bodyPr>
          <a:lstStyle>
            <a:lvl1pPr marL="0" indent="0">
              <a:buNone/>
              <a:defRPr sz="1135" b="0"/>
            </a:lvl1pPr>
            <a:lvl2pPr marL="216301" indent="0">
              <a:buNone/>
              <a:defRPr sz="946" b="1"/>
            </a:lvl2pPr>
            <a:lvl3pPr marL="432603" indent="0">
              <a:buNone/>
              <a:defRPr sz="852" b="1"/>
            </a:lvl3pPr>
            <a:lvl4pPr marL="648904" indent="0">
              <a:buNone/>
              <a:defRPr sz="757" b="1"/>
            </a:lvl4pPr>
            <a:lvl5pPr marL="865205" indent="0">
              <a:buNone/>
              <a:defRPr sz="757" b="1"/>
            </a:lvl5pPr>
            <a:lvl6pPr marL="1081507" indent="0">
              <a:buNone/>
              <a:defRPr sz="757" b="1"/>
            </a:lvl6pPr>
            <a:lvl7pPr marL="1297808" indent="0">
              <a:buNone/>
              <a:defRPr sz="757" b="1"/>
            </a:lvl7pPr>
            <a:lvl8pPr marL="1514109" indent="0">
              <a:buNone/>
              <a:defRPr sz="757" b="1"/>
            </a:lvl8pPr>
            <a:lvl9pPr marL="1730411" indent="0">
              <a:buNone/>
              <a:defRPr sz="75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9747" y="1295123"/>
            <a:ext cx="1980541" cy="15633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07706" y="1022465"/>
            <a:ext cx="1980539" cy="272657"/>
          </a:xfrm>
        </p:spPr>
        <p:txBody>
          <a:bodyPr anchor="b">
            <a:noAutofit/>
          </a:bodyPr>
          <a:lstStyle>
            <a:lvl1pPr marL="0" indent="0">
              <a:buNone/>
              <a:defRPr sz="1135" b="0"/>
            </a:lvl1pPr>
            <a:lvl2pPr marL="216301" indent="0">
              <a:buNone/>
              <a:defRPr sz="946" b="1"/>
            </a:lvl2pPr>
            <a:lvl3pPr marL="432603" indent="0">
              <a:buNone/>
              <a:defRPr sz="852" b="1"/>
            </a:lvl3pPr>
            <a:lvl4pPr marL="648904" indent="0">
              <a:buNone/>
              <a:defRPr sz="757" b="1"/>
            </a:lvl4pPr>
            <a:lvl5pPr marL="865205" indent="0">
              <a:buNone/>
              <a:defRPr sz="757" b="1"/>
            </a:lvl5pPr>
            <a:lvl6pPr marL="1081507" indent="0">
              <a:buNone/>
              <a:defRPr sz="757" b="1"/>
            </a:lvl6pPr>
            <a:lvl7pPr marL="1297808" indent="0">
              <a:buNone/>
              <a:defRPr sz="757" b="1"/>
            </a:lvl7pPr>
            <a:lvl8pPr marL="1514109" indent="0">
              <a:buNone/>
              <a:defRPr sz="757" b="1"/>
            </a:lvl8pPr>
            <a:lvl9pPr marL="1730411" indent="0">
              <a:buNone/>
              <a:defRPr sz="75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407707" y="1295123"/>
            <a:ext cx="1980538" cy="15633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315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288431"/>
            <a:ext cx="4067746" cy="62493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40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B9704-BF7D-4231-A5E8-A5E132FC5C1D}" type="datetime1">
              <a:rPr lang="ru-RU" smtClean="0"/>
              <a:t>24.11.2020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9B37-E9E0-4D16-9404-785B81C05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499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709062"/>
            <a:ext cx="1823874" cy="604904"/>
          </a:xfrm>
        </p:spPr>
        <p:txBody>
          <a:bodyPr anchor="b">
            <a:normAutofit/>
          </a:bodyPr>
          <a:lstStyle>
            <a:lvl1pPr>
              <a:defRPr sz="946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2541" y="243636"/>
            <a:ext cx="2135704" cy="261482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499" y="1313965"/>
            <a:ext cx="1823874" cy="1222827"/>
          </a:xfrm>
        </p:spPr>
        <p:txBody>
          <a:bodyPr>
            <a:normAutofit/>
          </a:bodyPr>
          <a:lstStyle>
            <a:lvl1pPr marL="0" indent="0">
              <a:buNone/>
              <a:defRPr sz="662"/>
            </a:lvl1pPr>
            <a:lvl2pPr marL="216237" indent="0">
              <a:buNone/>
              <a:defRPr sz="662"/>
            </a:lvl2pPr>
            <a:lvl3pPr marL="432473" indent="0">
              <a:buNone/>
              <a:defRPr sz="568"/>
            </a:lvl3pPr>
            <a:lvl4pPr marL="648710" indent="0">
              <a:buNone/>
              <a:defRPr sz="473"/>
            </a:lvl4pPr>
            <a:lvl5pPr marL="864946" indent="0">
              <a:buNone/>
              <a:defRPr sz="473"/>
            </a:lvl5pPr>
            <a:lvl6pPr marL="1081182" indent="0">
              <a:buNone/>
              <a:defRPr sz="473"/>
            </a:lvl6pPr>
            <a:lvl7pPr marL="1297419" indent="0">
              <a:buNone/>
              <a:defRPr sz="473"/>
            </a:lvl7pPr>
            <a:lvl8pPr marL="1513655" indent="0">
              <a:buNone/>
              <a:defRPr sz="473"/>
            </a:lvl8pPr>
            <a:lvl9pPr marL="1729892" indent="0">
              <a:buNone/>
              <a:defRPr sz="47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150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2271395"/>
            <a:ext cx="4067746" cy="268151"/>
          </a:xfrm>
        </p:spPr>
        <p:txBody>
          <a:bodyPr anchor="b">
            <a:normAutofit/>
          </a:bodyPr>
          <a:lstStyle>
            <a:lvl1pPr algn="l">
              <a:defRPr sz="1135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0499" y="288431"/>
            <a:ext cx="4067746" cy="1819594"/>
          </a:xfrm>
        </p:spPr>
        <p:txBody>
          <a:bodyPr anchor="t">
            <a:normAutofit/>
          </a:bodyPr>
          <a:lstStyle>
            <a:lvl1pPr marL="0" indent="0" algn="ctr">
              <a:buNone/>
              <a:defRPr sz="757"/>
            </a:lvl1pPr>
            <a:lvl2pPr marL="216301" indent="0">
              <a:buNone/>
              <a:defRPr sz="757"/>
            </a:lvl2pPr>
            <a:lvl3pPr marL="432603" indent="0">
              <a:buNone/>
              <a:defRPr sz="757"/>
            </a:lvl3pPr>
            <a:lvl4pPr marL="648904" indent="0">
              <a:buNone/>
              <a:defRPr sz="757"/>
            </a:lvl4pPr>
            <a:lvl5pPr marL="865205" indent="0">
              <a:buNone/>
              <a:defRPr sz="757"/>
            </a:lvl5pPr>
            <a:lvl6pPr marL="1081507" indent="0">
              <a:buNone/>
              <a:defRPr sz="757"/>
            </a:lvl6pPr>
            <a:lvl7pPr marL="1297808" indent="0">
              <a:buNone/>
              <a:defRPr sz="757"/>
            </a:lvl7pPr>
            <a:lvl8pPr marL="1514109" indent="0">
              <a:buNone/>
              <a:defRPr sz="757"/>
            </a:lvl8pPr>
            <a:lvl9pPr marL="1730411" indent="0">
              <a:buNone/>
              <a:defRPr sz="757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499" y="2539546"/>
            <a:ext cx="4067746" cy="318913"/>
          </a:xfrm>
        </p:spPr>
        <p:txBody>
          <a:bodyPr>
            <a:normAutofit/>
          </a:bodyPr>
          <a:lstStyle>
            <a:lvl1pPr marL="0" indent="0">
              <a:buNone/>
              <a:defRPr sz="568"/>
            </a:lvl1pPr>
            <a:lvl2pPr marL="216301" indent="0">
              <a:buNone/>
              <a:defRPr sz="568"/>
            </a:lvl2pPr>
            <a:lvl3pPr marL="432603" indent="0">
              <a:buNone/>
              <a:defRPr sz="473"/>
            </a:lvl3pPr>
            <a:lvl4pPr marL="648904" indent="0">
              <a:buNone/>
              <a:defRPr sz="426"/>
            </a:lvl4pPr>
            <a:lvl5pPr marL="865205" indent="0">
              <a:buNone/>
              <a:defRPr sz="426"/>
            </a:lvl5pPr>
            <a:lvl6pPr marL="1081507" indent="0">
              <a:buNone/>
              <a:defRPr sz="426"/>
            </a:lvl6pPr>
            <a:lvl7pPr marL="1297808" indent="0">
              <a:buNone/>
              <a:defRPr sz="426"/>
            </a:lvl7pPr>
            <a:lvl8pPr marL="1514109" indent="0">
              <a:buNone/>
              <a:defRPr sz="426"/>
            </a:lvl8pPr>
            <a:lvl9pPr marL="1730411" indent="0">
              <a:buNone/>
              <a:defRPr sz="42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11/24/2020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123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4006"/>
            <a:ext cx="5768975" cy="3248856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0499" y="288431"/>
            <a:ext cx="4067746" cy="62493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499" y="1022279"/>
            <a:ext cx="4067746" cy="18361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09304" y="2858460"/>
            <a:ext cx="431509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499" y="2858460"/>
            <a:ext cx="2979886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64905" y="2858460"/>
            <a:ext cx="323340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6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404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  <p:sldLayoutId id="2147483925" r:id="rId12"/>
    <p:sldLayoutId id="2147483926" r:id="rId13"/>
    <p:sldLayoutId id="2147483927" r:id="rId14"/>
    <p:sldLayoutId id="2147483928" r:id="rId15"/>
    <p:sldLayoutId id="2147483929" r:id="rId16"/>
    <p:sldLayoutId id="2147483930" r:id="rId17"/>
  </p:sldLayoutIdLst>
  <p:txStyles>
    <p:titleStyle>
      <a:lvl1pPr algn="l" defTabSz="216301" rtl="0" eaLnBrk="1" latinLnBrk="0" hangingPunct="1">
        <a:spcBef>
          <a:spcPct val="0"/>
        </a:spcBef>
        <a:buNone/>
        <a:defRPr sz="1703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62226" indent="-162226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8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51490" indent="-135188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75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0753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66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57055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73356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89657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405959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622260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838561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1pPr>
      <a:lvl2pPr marL="216301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2pPr>
      <a:lvl3pPr marL="432603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3pPr>
      <a:lvl4pPr marL="648904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4pPr>
      <a:lvl5pPr marL="865205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5pPr>
      <a:lvl6pPr marL="1081507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6pPr>
      <a:lvl7pPr marL="1297808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7pPr>
      <a:lvl8pPr marL="1514109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8pPr>
      <a:lvl9pPr marL="1730411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6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7.pn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0"/>
            <a:ext cx="5768975" cy="102919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79488" y="250825"/>
            <a:ext cx="3482756" cy="537833"/>
          </a:xfrm>
          <a:prstGeom prst="rect">
            <a:avLst/>
          </a:prstGeom>
        </p:spPr>
        <p:txBody>
          <a:bodyPr vert="horz" wrap="square" lIns="0" tIns="14599" rIns="0" bIns="0" rtlCol="0" anchor="ctr">
            <a:spAutoFit/>
          </a:bodyPr>
          <a:lstStyle/>
          <a:p>
            <a:pPr marL="12695">
              <a:spcBef>
                <a:spcPts val="114"/>
              </a:spcBef>
            </a:pPr>
            <a:r>
              <a:rPr lang="ru-RU" sz="3399" b="1" spc="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МАТЕМАТИКА</a:t>
            </a:r>
            <a:endParaRPr sz="3399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534577" y="1322641"/>
            <a:ext cx="3124200" cy="1455521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marL="18407">
              <a:spcBef>
                <a:spcPts val="110"/>
              </a:spcBef>
            </a:pPr>
            <a:r>
              <a:rPr lang="ru-RU" sz="2800" b="1" dirty="0">
                <a:solidFill>
                  <a:srgbClr val="002060"/>
                </a:solidFill>
                <a:latin typeface="Arial"/>
                <a:cs typeface="Arial"/>
              </a:rPr>
              <a:t>Тема:</a:t>
            </a:r>
            <a:endParaRPr lang="en-US" sz="28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18407">
              <a:spcBef>
                <a:spcPts val="110"/>
              </a:spcBef>
            </a:pPr>
            <a:r>
              <a:rPr lang="ru-RU" sz="3200" b="1" dirty="0">
                <a:solidFill>
                  <a:srgbClr val="002060"/>
                </a:solidFill>
                <a:latin typeface="Arial"/>
                <a:cs typeface="Arial"/>
              </a:rPr>
              <a:t>ДЕЛЕНИЕ</a:t>
            </a:r>
          </a:p>
          <a:p>
            <a:pPr marL="18407">
              <a:spcBef>
                <a:spcPts val="110"/>
              </a:spcBef>
            </a:pPr>
            <a:r>
              <a:rPr lang="ru-RU" sz="3200" b="1" dirty="0">
                <a:solidFill>
                  <a:srgbClr val="002060"/>
                </a:solidFill>
                <a:latin typeface="Arial"/>
                <a:cs typeface="Arial"/>
              </a:rPr>
              <a:t>И ДРОБИ </a:t>
            </a: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45482" y="1440801"/>
            <a:ext cx="304799" cy="121920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4702916" y="242202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4702916" y="228616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710145" y="243294"/>
            <a:ext cx="612743" cy="385356"/>
          </a:xfrm>
          <a:prstGeom prst="rect">
            <a:avLst/>
          </a:prstGeom>
        </p:spPr>
        <p:txBody>
          <a:bodyPr vert="horz" wrap="square" lIns="0" tIns="15869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ru-RU" sz="2400" b="1" dirty="0">
                <a:solidFill>
                  <a:schemeClr val="bg1"/>
                </a:solidFill>
                <a:latin typeface="Arial"/>
                <a:cs typeface="Arial"/>
              </a:rPr>
              <a:t>5</a:t>
            </a:r>
            <a:endParaRPr sz="2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4665670" y="576064"/>
            <a:ext cx="671534" cy="166236"/>
          </a:xfrm>
          <a:prstGeom prst="rect">
            <a:avLst/>
          </a:prstGeom>
        </p:spPr>
        <p:txBody>
          <a:bodyPr vert="horz" wrap="square" lIns="0" tIns="12060" rIns="0" bIns="0" rtlCol="0">
            <a:spAutoFit/>
          </a:bodyPr>
          <a:lstStyle/>
          <a:p>
            <a:pPr algn="ctr">
              <a:spcBef>
                <a:spcPts val="95"/>
              </a:spcBef>
            </a:pPr>
            <a:r>
              <a:rPr lang="ru-RU" sz="1001" b="1" spc="-5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1001" b="1" dirty="0">
              <a:latin typeface="Arial"/>
              <a:cs typeface="Arial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687" y="327025"/>
            <a:ext cx="481781" cy="488472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E98DB86-9DB8-4413-9E4F-FC4843F0011F}"/>
              </a:ext>
            </a:extLst>
          </p:cNvPr>
          <p:cNvSpPr/>
          <p:nvPr/>
        </p:nvSpPr>
        <p:spPr>
          <a:xfrm>
            <a:off x="5475287" y="1698625"/>
            <a:ext cx="167736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8E9EBDA7-8C4A-47A6-BA00-7228922EA2DF}"/>
              </a:ext>
            </a:extLst>
          </p:cNvPr>
          <p:cNvSpPr/>
          <p:nvPr/>
        </p:nvSpPr>
        <p:spPr>
          <a:xfrm flipH="1">
            <a:off x="5438743" y="2141861"/>
            <a:ext cx="319980" cy="1712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Презентация по математике на тему: &quot;Понятие дроби&quot; (5 класс Никольский)">
            <a:extLst>
              <a:ext uri="{FF2B5EF4-FFF2-40B4-BE49-F238E27FC236}">
                <a16:creationId xmlns:a16="http://schemas.microsoft.com/office/drawing/2014/main" id="{1C51EC76-D020-4158-AC03-12A13ECEDB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8287" y="1157593"/>
            <a:ext cx="2834736" cy="1853289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9081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CE47C74-0F20-43A3-BF07-E17FB23E8799}"/>
              </a:ext>
            </a:extLst>
          </p:cNvPr>
          <p:cNvSpPr/>
          <p:nvPr/>
        </p:nvSpPr>
        <p:spPr>
          <a:xfrm>
            <a:off x="65087" y="409053"/>
            <a:ext cx="56388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114. </a:t>
            </a:r>
            <a:r>
              <a:rPr lang="ru-RU" sz="1400" b="1" dirty="0">
                <a:latin typeface="Arial" panose="020B0604020202020204" pitchFamily="34" charset="0"/>
              </a:rPr>
              <a:t>Две пиццы поровну разложили на 5 тарелок. Выразите в виде дроби количество пиццы на каждой тарелке. </a:t>
            </a:r>
          </a:p>
          <a:p>
            <a:pPr algn="just"/>
            <a:endParaRPr lang="ru-RU" dirty="0">
              <a:solidFill>
                <a:srgbClr val="211D1E"/>
              </a:solidFill>
              <a:latin typeface="Arial" panose="020B0604020202020204" pitchFamily="34" charset="0"/>
            </a:endParaRPr>
          </a:p>
        </p:txBody>
      </p:sp>
      <p:pic>
        <p:nvPicPr>
          <p:cNvPr id="4098" name="Picture 2" descr="Диетологи: кусочек пиццы на завтрак полезнее, чем тарелка хлопьев :  md.utro.news">
            <a:extLst>
              <a:ext uri="{FF2B5EF4-FFF2-40B4-BE49-F238E27FC236}">
                <a16:creationId xmlns:a16="http://schemas.microsoft.com/office/drawing/2014/main" id="{04AE15FE-A6C7-4B98-A788-ACB421FCA9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5933" y="1140347"/>
            <a:ext cx="2035555" cy="169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44324999-39F8-4C24-923F-BAF1F631D696}"/>
                  </a:ext>
                </a:extLst>
              </p:cNvPr>
              <p:cNvSpPr/>
              <p:nvPr/>
            </p:nvSpPr>
            <p:spPr>
              <a:xfrm>
                <a:off x="217487" y="936625"/>
                <a:ext cx="3352800" cy="228088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2 пиццы –  на 5 тарелках</a:t>
                </a:r>
              </a:p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? пиццы – на 1 тарелке</a:t>
                </a:r>
              </a:p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Решение:</a:t>
                </a:r>
              </a:p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2 : 5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(пиццы) на 1 тарелке</a:t>
                </a:r>
              </a:p>
              <a:p>
                <a:endParaRPr lang="ru-RU" sz="1600" b="1" dirty="0">
                  <a:solidFill>
                    <a:srgbClr val="0070C0"/>
                  </a:solidFill>
                  <a:latin typeface="Arial" panose="020B0604020202020204" pitchFamily="34" charset="0"/>
                </a:endParaRPr>
              </a:p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Ответ: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пиццы на 1 тарелке</a:t>
                </a:r>
              </a:p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</a:t>
                </a:r>
              </a:p>
              <a:p>
                <a:endParaRPr lang="ru-RU" sz="1600" dirty="0"/>
              </a:p>
            </p:txBody>
          </p:sp>
        </mc:Choice>
        <mc:Fallback xmlns="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44324999-39F8-4C24-923F-BAF1F631D69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487" y="936625"/>
                <a:ext cx="3352800" cy="2280881"/>
              </a:xfrm>
              <a:prstGeom prst="rect">
                <a:avLst/>
              </a:prstGeom>
              <a:blipFill>
                <a:blip r:embed="rId4"/>
                <a:stretch>
                  <a:fillRect l="-1091" t="-80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70779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CE47C74-0F20-43A3-BF07-E17FB23E8799}"/>
              </a:ext>
            </a:extLst>
          </p:cNvPr>
          <p:cNvSpPr/>
          <p:nvPr/>
        </p:nvSpPr>
        <p:spPr>
          <a:xfrm>
            <a:off x="65087" y="395321"/>
            <a:ext cx="5638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115.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211D1E"/>
                </a:solidFill>
                <a:latin typeface="Arial" panose="020B0604020202020204" pitchFamily="34" charset="0"/>
              </a:rPr>
              <a:t>Халима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 прошла 2 км за 35 минут. Выразите в виде дроби, сколько километров она прошла за 1 минуту.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6C3FAA1-C0EA-4F89-9EEB-F281106003E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7005" t="13352" r="1776"/>
          <a:stretch/>
        </p:blipFill>
        <p:spPr>
          <a:xfrm>
            <a:off x="3951287" y="980096"/>
            <a:ext cx="1143000" cy="188755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CDB081C9-671A-4345-8041-A28797D00D23}"/>
                  </a:ext>
                </a:extLst>
              </p:cNvPr>
              <p:cNvSpPr/>
              <p:nvPr/>
            </p:nvSpPr>
            <p:spPr>
              <a:xfrm>
                <a:off x="141288" y="1079217"/>
                <a:ext cx="2815322" cy="17884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2 км – за 35 минут</a:t>
                </a:r>
              </a:p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? км – за 1 минуту</a:t>
                </a:r>
              </a:p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Решение: </a:t>
                </a:r>
              </a:p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2 : 35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(км) за 1 минуту</a:t>
                </a:r>
              </a:p>
              <a:p>
                <a:endParaRPr lang="ru-RU" sz="1600" b="1" dirty="0">
                  <a:solidFill>
                    <a:srgbClr val="0070C0"/>
                  </a:solidFill>
                  <a:latin typeface="Arial" panose="020B0604020202020204" pitchFamily="34" charset="0"/>
                </a:endParaRPr>
              </a:p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Ответ: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км за 1 минуту</a:t>
                </a:r>
              </a:p>
            </p:txBody>
          </p:sp>
        </mc:Choice>
        <mc:Fallback xmlns="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CDB081C9-671A-4345-8041-A28797D00D2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288" y="1079217"/>
                <a:ext cx="2815322" cy="1788438"/>
              </a:xfrm>
              <a:prstGeom prst="rect">
                <a:avLst/>
              </a:prstGeom>
              <a:blipFill>
                <a:blip r:embed="rId4"/>
                <a:stretch>
                  <a:fillRect l="-1082" t="-1024" b="-6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87694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EB82579-E092-4A5A-B89F-381A9F0D8583}"/>
              </a:ext>
            </a:extLst>
          </p:cNvPr>
          <p:cNvSpPr/>
          <p:nvPr/>
        </p:nvSpPr>
        <p:spPr>
          <a:xfrm>
            <a:off x="102392" y="396453"/>
            <a:ext cx="55625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116.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Поезд преодолевает путь в 20 км за 15 минут. Выразите в виде дроби путь, который он преодолевает за 1 минуту. </a:t>
            </a:r>
            <a:endParaRPr lang="ru-RU" sz="1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C8263859-5041-424D-9733-2FF481E6814E}"/>
                  </a:ext>
                </a:extLst>
              </p:cNvPr>
              <p:cNvSpPr/>
              <p:nvPr/>
            </p:nvSpPr>
            <p:spPr>
              <a:xfrm>
                <a:off x="147348" y="1263627"/>
                <a:ext cx="3980183" cy="183293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20 км – за 15 минут</a:t>
                </a:r>
              </a:p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? км – за 1 минуту</a:t>
                </a:r>
              </a:p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Решение: </a:t>
                </a:r>
              </a:p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20 : 15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(км) за 1 минуту</a:t>
                </a:r>
              </a:p>
              <a:p>
                <a:endParaRPr lang="ru-RU" sz="1600" b="1" dirty="0">
                  <a:solidFill>
                    <a:srgbClr val="0070C0"/>
                  </a:solidFill>
                  <a:latin typeface="Arial" panose="020B0604020202020204" pitchFamily="34" charset="0"/>
                </a:endParaRPr>
              </a:p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Ответ: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км за 1 минуту</a:t>
                </a:r>
              </a:p>
            </p:txBody>
          </p:sp>
        </mc:Choice>
        <mc:Fallback xmlns="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C8263859-5041-424D-9733-2FF481E681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348" y="1263627"/>
                <a:ext cx="3980183" cy="1832938"/>
              </a:xfrm>
              <a:prstGeom prst="rect">
                <a:avLst/>
              </a:prstGeom>
              <a:blipFill>
                <a:blip r:embed="rId3"/>
                <a:stretch>
                  <a:fillRect l="-766" t="-9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2" name="Picture 2" descr="Как нарисовать скоростной поезд карандашом поэтапно?">
            <a:extLst>
              <a:ext uri="{FF2B5EF4-FFF2-40B4-BE49-F238E27FC236}">
                <a16:creationId xmlns:a16="http://schemas.microsoft.com/office/drawing/2014/main" id="{F7FE65DF-08D5-4D98-A878-C887C26314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3087" y="1276772"/>
            <a:ext cx="2310133" cy="157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081A37D-E833-4EF3-B023-CB944A5AF7F4}"/>
              </a:ext>
            </a:extLst>
          </p:cNvPr>
          <p:cNvSpPr/>
          <p:nvPr/>
        </p:nvSpPr>
        <p:spPr>
          <a:xfrm>
            <a:off x="3265487" y="2155825"/>
            <a:ext cx="3810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4388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0"/>
            <a:ext cx="5767387" cy="40322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6147" y="-51359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ЗАДАНИЯ ДЛЯ  САМОСТОЯТЕЛЬНОЙ  РАБОТЫ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4D7BBC5-4808-4428-AE9D-E679B7AD078C}"/>
              </a:ext>
            </a:extLst>
          </p:cNvPr>
          <p:cNvSpPr/>
          <p:nvPr/>
        </p:nvSpPr>
        <p:spPr>
          <a:xfrm>
            <a:off x="1443038" y="1058168"/>
            <a:ext cx="2882900" cy="112851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>
              <a:latin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</a:rPr>
              <a:t> </a:t>
            </a:r>
            <a:endParaRPr lang="ru-RU" baseline="30000" dirty="0">
              <a:latin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</a:endParaRPr>
          </a:p>
          <a:p>
            <a:endParaRPr lang="ru-RU" sz="800" dirty="0">
              <a:latin typeface="Times New Roman" panose="02020603050405020304" pitchFamily="18" charset="0"/>
            </a:endParaRPr>
          </a:p>
          <a:p>
            <a:endParaRPr lang="ru-RU" sz="800" baseline="-25000" dirty="0">
              <a:latin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97C88DD-1C6A-4E39-973C-32C9A6BFCD84}"/>
              </a:ext>
            </a:extLst>
          </p:cNvPr>
          <p:cNvSpPr/>
          <p:nvPr/>
        </p:nvSpPr>
        <p:spPr>
          <a:xfrm>
            <a:off x="2122487" y="555625"/>
            <a:ext cx="10668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3E1FCFC-34F2-410F-8218-644405297094}"/>
              </a:ext>
            </a:extLst>
          </p:cNvPr>
          <p:cNvSpPr/>
          <p:nvPr/>
        </p:nvSpPr>
        <p:spPr>
          <a:xfrm>
            <a:off x="126147" y="403225"/>
            <a:ext cx="169154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160AB92E-A5F8-4CC1-B078-20CF4F7447BD}"/>
              </a:ext>
            </a:extLst>
          </p:cNvPr>
          <p:cNvSpPr/>
          <p:nvPr/>
        </p:nvSpPr>
        <p:spPr>
          <a:xfrm>
            <a:off x="63073" y="2186682"/>
            <a:ext cx="230614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A4DF175-5FE1-4637-B3C4-86A38D2F822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187"/>
          <a:stretch/>
        </p:blipFill>
        <p:spPr>
          <a:xfrm>
            <a:off x="26451" y="555625"/>
            <a:ext cx="5642827" cy="2351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649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ОБОГАЩАЕМ  ЗНАНИЯ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4C59EA49-43F7-4041-BAEE-DAF5323670CB}"/>
                  </a:ext>
                </a:extLst>
              </p:cNvPr>
              <p:cNvSpPr/>
              <p:nvPr/>
            </p:nvSpPr>
            <p:spPr>
              <a:xfrm>
                <a:off x="65087" y="446988"/>
                <a:ext cx="5562600" cy="24519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12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        До сих пор мы говорили, что 2 не делится на 3, так как никакое натуральное число, умноженное на 3, не дает результат, равный 2. Теперь, когда мы познакомились с дробями, деление стало возможным. </a:t>
                </a:r>
              </a:p>
              <a:p>
                <a:pPr algn="just"/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Пример 1.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sz="12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Разделите два одинаковых пирога между тремя детьми поровну (рис.1). </a:t>
                </a:r>
              </a:p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Решение: </a:t>
                </a:r>
                <a:r>
                  <a:rPr lang="ru-RU" sz="12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Разделим каждый пирог на 3 равные части. В результате полу</a:t>
                </a:r>
                <a:r>
                  <a:rPr lang="ru-RU" sz="1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чим 6 долей (каждая равна</a:t>
                </a:r>
                <a:r>
                  <a:rPr lang="ru-RU" sz="12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1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sz="1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части пирога). Теперь эти 6 долей мы можем</a:t>
                </a:r>
                <a:r>
                  <a:rPr lang="ru-RU" dirty="0"/>
                  <a:t> </a:t>
                </a:r>
                <a:r>
                  <a:rPr lang="ru-RU" sz="1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разделить между тремя детьми. Каждый ребенок получит по </a:t>
                </a:r>
                <a:r>
                  <a:rPr lang="ru-RU" sz="1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sz="1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sz="1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sz="1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пирога.</a:t>
                </a:r>
                <a:r>
                  <a:rPr lang="ru-RU" dirty="0"/>
                  <a:t> </a:t>
                </a:r>
                <a:r>
                  <a:rPr lang="ru-RU" sz="1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Дробь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sz="1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получилась при делении 2 двух пирогов на 3 равные части. </a:t>
                </a:r>
                <a:endParaRPr lang="ru-RU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4C59EA49-43F7-4041-BAEE-DAF5323670C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87" y="446988"/>
                <a:ext cx="5562600" cy="2451953"/>
              </a:xfrm>
              <a:prstGeom prst="rect">
                <a:avLst/>
              </a:prstGeom>
              <a:blipFill>
                <a:blip r:embed="rId3"/>
                <a:stretch>
                  <a:fillRect l="-329" t="-248" b="-74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9318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ОБОГАЩАЕМ  ЗНАНИЯ 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78E1E9F4-E826-456B-9C2C-1949499DB55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992" t="8201" r="2449"/>
          <a:stretch/>
        </p:blipFill>
        <p:spPr>
          <a:xfrm>
            <a:off x="674687" y="466213"/>
            <a:ext cx="4495800" cy="2002948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EE322A8-6ACC-449D-893A-30920CA21A3D}"/>
              </a:ext>
            </a:extLst>
          </p:cNvPr>
          <p:cNvSpPr/>
          <p:nvPr/>
        </p:nvSpPr>
        <p:spPr>
          <a:xfrm>
            <a:off x="598487" y="409053"/>
            <a:ext cx="381000" cy="2227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3146BC81-1BF6-45CC-BBDD-62F5AE669676}"/>
                  </a:ext>
                </a:extLst>
              </p:cNvPr>
              <p:cNvSpPr/>
              <p:nvPr/>
            </p:nvSpPr>
            <p:spPr>
              <a:xfrm>
                <a:off x="197968" y="2469161"/>
                <a:ext cx="5562599" cy="6189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     Следовательно, </a:t>
                </a:r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2 : 3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ru-RU" sz="14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Поэтому </a:t>
                </a:r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дробную черту 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можно рассматривать как </a:t>
                </a:r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знак деления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. </a:t>
                </a:r>
              </a:p>
            </p:txBody>
          </p:sp>
        </mc:Choice>
        <mc:Fallback xmlns="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3146BC81-1BF6-45CC-BBDD-62F5AE66967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68" y="2469161"/>
                <a:ext cx="5562599" cy="618952"/>
              </a:xfrm>
              <a:prstGeom prst="rect">
                <a:avLst/>
              </a:prstGeom>
              <a:blipFill>
                <a:blip r:embed="rId4"/>
                <a:stretch>
                  <a:fillRect l="-329" r="-219" b="-98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3440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ОБОГАЩАЕМ  ЗНАНИЯ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605D229A-13EF-4698-8C98-B2B50854BAC2}"/>
                  </a:ext>
                </a:extLst>
              </p:cNvPr>
              <p:cNvSpPr/>
              <p:nvPr/>
            </p:nvSpPr>
            <p:spPr>
              <a:xfrm>
                <a:off x="64292" y="330102"/>
                <a:ext cx="5638800" cy="23959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14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       </a:t>
                </a:r>
                <a:r>
                  <a:rPr lang="ru-RU" sz="12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Если деление производится без остатка, то частным является натуральное число. Если же деление производится с остатком, то частным является дробное число. </a:t>
                </a:r>
              </a:p>
              <a:p>
                <a:pPr algn="just"/>
                <a:r>
                  <a:rPr lang="ru-RU" sz="1400" b="1" dirty="0">
                    <a:solidFill>
                      <a:srgbClr val="0066CC"/>
                    </a:solidFill>
                    <a:latin typeface="Arial" panose="020B0604020202020204" pitchFamily="34" charset="0"/>
                  </a:rPr>
                  <a:t>Например, 32</a:t>
                </a:r>
                <a:r>
                  <a:rPr lang="en-US" sz="1400" b="1" dirty="0">
                    <a:solidFill>
                      <a:srgbClr val="0066CC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sz="1400" b="1" dirty="0">
                    <a:solidFill>
                      <a:srgbClr val="0066CC"/>
                    </a:solidFill>
                    <a:latin typeface="Arial" panose="020B0604020202020204" pitchFamily="34" charset="0"/>
                  </a:rPr>
                  <a:t>: 4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𝟑𝟐</m:t>
                        </m:r>
                      </m:num>
                      <m:den>
                        <m: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ru-RU" sz="1400" dirty="0"/>
                  <a:t> </a:t>
                </a:r>
                <a:r>
                  <a:rPr lang="ru-RU" sz="1400" b="1" dirty="0">
                    <a:solidFill>
                      <a:srgbClr val="0066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8,   5 : 1 =</a:t>
                </a:r>
                <a:r>
                  <a:rPr lang="ru-RU" sz="1400" b="1" dirty="0">
                    <a:solidFill>
                      <a:srgbClr val="0066CC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66CC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0066CC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1400" b="1" i="1" smtClean="0">
                            <a:solidFill>
                              <a:srgbClr val="0066CC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den>
                    </m:f>
                  </m:oMath>
                </a14:m>
                <a:r>
                  <a:rPr lang="ru-RU" sz="1400" dirty="0">
                    <a:solidFill>
                      <a:srgbClr val="0066CC"/>
                    </a:solidFill>
                  </a:rPr>
                  <a:t> </a:t>
                </a:r>
                <a:r>
                  <a:rPr lang="ru-RU" sz="1400" b="1" dirty="0">
                    <a:solidFill>
                      <a:srgbClr val="0066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5,   </a:t>
                </a:r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 : 7 =</a:t>
                </a:r>
                <a:r>
                  <a:rPr lang="ru-RU" sz="1400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sz="1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 13 : 5 =</a:t>
                </a:r>
                <a:r>
                  <a:rPr lang="ru-RU" sz="1400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𝟏𝟑</m:t>
                        </m:r>
                      </m:num>
                      <m:den>
                        <m:r>
                          <a:rPr lang="ru-RU" sz="1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sz="1400" dirty="0">
                    <a:solidFill>
                      <a:srgbClr val="0066CC"/>
                    </a:solidFill>
                  </a:rPr>
                  <a:t> </a:t>
                </a:r>
                <a:endParaRPr lang="ru-RU" sz="1400" b="1" dirty="0">
                  <a:solidFill>
                    <a:srgbClr val="0066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Пример 2.</a:t>
                </a:r>
                <a:r>
                  <a:rPr lang="ru-RU" sz="1400" b="1" i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Представьте число 4 в виде дроби со знаменателем 6. </a:t>
                </a:r>
              </a:p>
              <a:p>
                <a:r>
                  <a:rPr lang="ru-RU" sz="12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Решение: </a:t>
                </a:r>
                <a:r>
                  <a:rPr lang="ru-RU" sz="1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Сначала нужно найти такое число, чтобы при делении его на 6 получилось 4. Это число равно произведению 4 и 6, т.е. числу 24. Следовательно, </a:t>
                </a:r>
                <a:r>
                  <a:rPr lang="ru-RU" sz="12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𝟐𝟒</m:t>
                        </m:r>
                      </m:num>
                      <m:den>
                        <m:r>
                          <a:rPr lang="ru-RU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endParaRPr lang="ru-RU" sz="1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1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 В общем случае, </a:t>
                </a:r>
                <a:r>
                  <a:rPr lang="ru-RU" sz="1200" b="1" dirty="0">
                    <a:solidFill>
                      <a:srgbClr val="0066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любое натуральное число можно представить в виде дроби с любым натуральным знаменателем. Числитель этой дроби будет равен произведению данного числа на знаменатель. </a:t>
                </a:r>
              </a:p>
            </p:txBody>
          </p:sp>
        </mc:Choice>
        <mc:Fallback xmlns="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605D229A-13EF-4698-8C98-B2B50854BAC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92" y="330102"/>
                <a:ext cx="5638800" cy="2395977"/>
              </a:xfrm>
              <a:prstGeom prst="rect">
                <a:avLst/>
              </a:prstGeom>
              <a:blipFill>
                <a:blip r:embed="rId3"/>
                <a:stretch>
                  <a:fillRect l="-324" b="-10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C9F61BD9-1F03-48A3-BF9A-D3E07B5CDB23}"/>
                  </a:ext>
                </a:extLst>
              </p:cNvPr>
              <p:cNvSpPr/>
              <p:nvPr/>
            </p:nvSpPr>
            <p:spPr>
              <a:xfrm>
                <a:off x="1926090" y="2611665"/>
                <a:ext cx="1712328" cy="4965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ru-RU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ru-RU" dirty="0"/>
                  <a:t> </a:t>
                </a:r>
                <a:r>
                  <a:rPr lang="ru-RU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𝟑𝟎</m:t>
                        </m:r>
                      </m:num>
                      <m:den>
                        <m:r>
                          <a:rPr lang="ru-RU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𝟒𝟓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C9F61BD9-1F03-48A3-BF9A-D3E07B5CDB2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6090" y="2611665"/>
                <a:ext cx="1712328" cy="496546"/>
              </a:xfrm>
              <a:prstGeom prst="rect">
                <a:avLst/>
              </a:prstGeom>
              <a:blipFill>
                <a:blip r:embed="rId4"/>
                <a:stretch>
                  <a:fillRect l="-3203" b="-609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5853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3DF73251-4487-42E3-905D-EB7D6243E88C}"/>
                  </a:ext>
                </a:extLst>
              </p:cNvPr>
              <p:cNvSpPr/>
              <p:nvPr/>
            </p:nvSpPr>
            <p:spPr>
              <a:xfrm>
                <a:off x="141287" y="419636"/>
                <a:ext cx="5562599" cy="25841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109.Запишите частные в виде обыкновенных дробей: </a:t>
                </a:r>
              </a:p>
              <a:p>
                <a:pPr algn="just"/>
                <a:r>
                  <a:rPr lang="ru-RU" sz="16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а) 3 : 7; б) 2 : 10; в) 14 : 23; г) 9 : 1; д) 25 : 5; е) 87 : 19</a:t>
                </a:r>
              </a:p>
              <a:p>
                <a:pPr algn="just"/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Решение:</a:t>
                </a:r>
              </a:p>
              <a:p>
                <a:pPr algn="just"/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а) 3 : 7 =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            г) 9 : 1 =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den>
                    </m:f>
                  </m:oMath>
                </a14:m>
                <a:r>
                  <a:rPr lang="ru-RU" dirty="0"/>
                  <a:t> </a:t>
                </a:r>
                <a:r>
                  <a:rPr lang="ru-RU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9</a:t>
                </a:r>
                <a:endParaRPr lang="ru-RU" b="1" dirty="0">
                  <a:solidFill>
                    <a:srgbClr val="0070C0"/>
                  </a:solidFill>
                  <a:latin typeface="Arial" panose="020B0604020202020204" pitchFamily="34" charset="0"/>
                </a:endParaRPr>
              </a:p>
              <a:p>
                <a:pPr algn="just"/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б) 2 : 10 =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ru-RU" dirty="0"/>
                  <a:t>         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д) 25 : 5 =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𝟐𝟓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dirty="0"/>
                  <a:t> </a:t>
                </a:r>
                <a:r>
                  <a:rPr lang="ru-RU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5</a:t>
                </a:r>
                <a:endParaRPr lang="ru-RU" b="1" dirty="0">
                  <a:solidFill>
                    <a:srgbClr val="0070C0"/>
                  </a:solidFill>
                  <a:latin typeface="Arial" panose="020B0604020202020204" pitchFamily="34" charset="0"/>
                </a:endParaRPr>
              </a:p>
              <a:p>
                <a:pPr algn="just"/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в) 14 : 23 =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𝟏𝟒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𝟐𝟑</m:t>
                        </m:r>
                      </m:den>
                    </m:f>
                  </m:oMath>
                </a14:m>
                <a:r>
                  <a:rPr lang="ru-RU" dirty="0"/>
                  <a:t>       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е) 87 : 19 =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𝟖𝟕</m:t>
                        </m:r>
                      </m:num>
                      <m:den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dirty="0"/>
                  <a:t> </a:t>
                </a:r>
                <a:endParaRPr lang="ru-RU" b="1" dirty="0">
                  <a:solidFill>
                    <a:srgbClr val="0070C0"/>
                  </a:solidFill>
                  <a:latin typeface="Arial" panose="020B0604020202020204" pitchFamily="34" charset="0"/>
                </a:endParaRPr>
              </a:p>
              <a:p>
                <a:pPr algn="just"/>
                <a:endParaRPr lang="ru-RU" b="1" dirty="0">
                  <a:solidFill>
                    <a:srgbClr val="0070C0"/>
                  </a:solidFill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3DF73251-4487-42E3-905D-EB7D6243E88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287" y="419636"/>
                <a:ext cx="5562599" cy="2584169"/>
              </a:xfrm>
              <a:prstGeom prst="rect">
                <a:avLst/>
              </a:prstGeom>
              <a:blipFill>
                <a:blip r:embed="rId3"/>
                <a:stretch>
                  <a:fillRect l="-876" t="-708" r="-5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6174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71C2D32-F6F2-4693-B2A1-06C57178C241}"/>
              </a:ext>
            </a:extLst>
          </p:cNvPr>
          <p:cNvSpPr/>
          <p:nvPr/>
        </p:nvSpPr>
        <p:spPr>
          <a:xfrm>
            <a:off x="217628" y="414478"/>
            <a:ext cx="5181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110. Используя рис.2, запишите натуральное число в виде дроби. </a:t>
            </a:r>
            <a:endParaRPr lang="ru-RU" sz="1600" b="1" dirty="0">
              <a:solidFill>
                <a:srgbClr val="0070C0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35DFFBB-A87C-4011-BDE8-9EF744228C9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222" r="2269"/>
          <a:stretch/>
        </p:blipFill>
        <p:spPr>
          <a:xfrm>
            <a:off x="159152" y="999253"/>
            <a:ext cx="5394481" cy="124634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65D87B72-A978-4711-86AC-3D7AF0F4CDD4}"/>
                  </a:ext>
                </a:extLst>
              </p:cNvPr>
              <p:cNvSpPr/>
              <p:nvPr/>
            </p:nvSpPr>
            <p:spPr>
              <a:xfrm>
                <a:off x="827087" y="2316425"/>
                <a:ext cx="917239" cy="5370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0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2 =</a:t>
                </a:r>
                <a:r>
                  <a:rPr lang="ru-RU" sz="20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𝟏𝟔</m:t>
                        </m:r>
                      </m:num>
                      <m:den>
                        <m:r>
                          <a:rPr lang="ru-RU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ru-RU" dirty="0"/>
                  <a:t> </a:t>
                </a:r>
              </a:p>
            </p:txBody>
          </p:sp>
        </mc:Choice>
        <mc:Fallback xmlns="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65D87B72-A978-4711-86AC-3D7AF0F4C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087" y="2316425"/>
                <a:ext cx="917239" cy="537006"/>
              </a:xfrm>
              <a:prstGeom prst="rect">
                <a:avLst/>
              </a:prstGeom>
              <a:blipFill>
                <a:blip r:embed="rId4"/>
                <a:stretch>
                  <a:fillRect l="-7333" b="-68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EF0B04E4-EE3D-4437-92C4-AB8905E2B2D8}"/>
                  </a:ext>
                </a:extLst>
              </p:cNvPr>
              <p:cNvSpPr/>
              <p:nvPr/>
            </p:nvSpPr>
            <p:spPr>
              <a:xfrm>
                <a:off x="4024649" y="2460625"/>
                <a:ext cx="917239" cy="5370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0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3 =</a:t>
                </a:r>
                <a:r>
                  <a:rPr lang="ru-RU" sz="20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𝟐𝟒</m:t>
                        </m:r>
                      </m:num>
                      <m:den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ru-RU" dirty="0"/>
                  <a:t> </a:t>
                </a:r>
              </a:p>
            </p:txBody>
          </p:sp>
        </mc:Choice>
        <mc:Fallback xmlns=""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EF0B04E4-EE3D-4437-92C4-AB8905E2B2D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4649" y="2460625"/>
                <a:ext cx="917239" cy="537006"/>
              </a:xfrm>
              <a:prstGeom prst="rect">
                <a:avLst/>
              </a:prstGeom>
              <a:blipFill>
                <a:blip r:embed="rId5"/>
                <a:stretch>
                  <a:fillRect l="-6623" b="-68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78D852E1-648C-463A-9418-A221F8B58F25}"/>
              </a:ext>
            </a:extLst>
          </p:cNvPr>
          <p:cNvSpPr txBox="1"/>
          <p:nvPr/>
        </p:nvSpPr>
        <p:spPr>
          <a:xfrm>
            <a:off x="4408487" y="2091709"/>
            <a:ext cx="228600" cy="30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609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2F1F70B-7BF1-41C5-977D-0AA865E5459D}"/>
              </a:ext>
            </a:extLst>
          </p:cNvPr>
          <p:cNvSpPr/>
          <p:nvPr/>
        </p:nvSpPr>
        <p:spPr>
          <a:xfrm>
            <a:off x="141287" y="446988"/>
            <a:ext cx="55625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111. Запишите дробь как частное и найдите ее значение: </a:t>
            </a:r>
            <a:endParaRPr lang="ru-RU" sz="1600" b="1" dirty="0">
              <a:solidFill>
                <a:srgbClr val="0070C0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E1D6E32-361F-4420-AA4B-6F83F5E9E7A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053"/>
          <a:stretch/>
        </p:blipFill>
        <p:spPr>
          <a:xfrm>
            <a:off x="260348" y="936625"/>
            <a:ext cx="5246687" cy="38429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E6F9EE23-EF35-4FF0-A0FA-8FE3BDCBD052}"/>
                  </a:ext>
                </a:extLst>
              </p:cNvPr>
              <p:cNvSpPr/>
              <p:nvPr/>
            </p:nvSpPr>
            <p:spPr>
              <a:xfrm>
                <a:off x="979487" y="1393825"/>
                <a:ext cx="2831224" cy="16998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а) </m:t>
                    </m:r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𝟐𝟏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dirty="0"/>
                  <a:t> 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21 : </a:t>
                </a:r>
                <a:r>
                  <a:rPr lang="ru-RU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 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7 </a:t>
                </a:r>
              </a:p>
              <a:p>
                <a14:m>
                  <m:oMath xmlns:m="http://schemas.openxmlformats.org/officeDocument/2006/math">
                    <m:r>
                      <a:rPr lang="ru-RU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б</m:t>
                    </m:r>
                    <m:r>
                      <a:rPr lang="ru-RU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 </m:t>
                    </m:r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ru-RU" dirty="0"/>
                  <a:t> 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24 : </a:t>
                </a:r>
                <a:r>
                  <a:rPr lang="ru-RU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 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4 </a:t>
                </a:r>
              </a:p>
              <a:p>
                <a14:m>
                  <m:oMath xmlns:m="http://schemas.openxmlformats.org/officeDocument/2006/math">
                    <m:r>
                      <a:rPr lang="ru-RU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в</m:t>
                    </m:r>
                    <m:r>
                      <a:rPr lang="ru-RU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 </m:t>
                    </m:r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𝟑𝟓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ru-RU" dirty="0"/>
                  <a:t> 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35 : </a:t>
                </a:r>
                <a:r>
                  <a:rPr lang="ru-RU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7 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5 </a:t>
                </a:r>
              </a:p>
              <a:p>
                <a14:m>
                  <m:oMath xmlns:m="http://schemas.openxmlformats.org/officeDocument/2006/math">
                    <m:r>
                      <a:rPr lang="ru-RU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г</m:t>
                    </m:r>
                    <m:r>
                      <a:rPr lang="ru-RU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 </m:t>
                    </m:r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𝟓𝟐𝟓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𝟐𝟓</m:t>
                        </m:r>
                      </m:den>
                    </m:f>
                  </m:oMath>
                </a14:m>
                <a:r>
                  <a:rPr lang="ru-RU" dirty="0"/>
                  <a:t> 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2525 : </a:t>
                </a:r>
                <a:r>
                  <a:rPr lang="ru-RU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25 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101 </a:t>
                </a:r>
              </a:p>
            </p:txBody>
          </p:sp>
        </mc:Choice>
        <mc:Fallback xmlns="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E6F9EE23-EF35-4FF0-A0FA-8FE3BDCBD05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9487" y="1393825"/>
                <a:ext cx="2831224" cy="1699824"/>
              </a:xfrm>
              <a:prstGeom prst="rect">
                <a:avLst/>
              </a:prstGeom>
              <a:blipFill>
                <a:blip r:embed="rId4"/>
                <a:stretch>
                  <a:fillRect r="-862" b="-143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2950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CE47C74-0F20-43A3-BF07-E17FB23E8799}"/>
              </a:ext>
            </a:extLst>
          </p:cNvPr>
          <p:cNvSpPr/>
          <p:nvPr/>
        </p:nvSpPr>
        <p:spPr>
          <a:xfrm>
            <a:off x="121590" y="409112"/>
            <a:ext cx="54863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112.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5 мальчиков разделили поровну между собой 4 яблока. Какая часть яблока досталась каждому из них? </a:t>
            </a:r>
          </a:p>
        </p:txBody>
      </p:sp>
      <p:pic>
        <p:nvPicPr>
          <p:cNvPr id="2050" name="Picture 2" descr="Как нарисовать мальчика поэтапно карандашом">
            <a:extLst>
              <a:ext uri="{FF2B5EF4-FFF2-40B4-BE49-F238E27FC236}">
                <a16:creationId xmlns:a16="http://schemas.microsoft.com/office/drawing/2014/main" id="{F24C391D-C5B1-4A65-ADC9-B1A0BB00EDB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67" r="32222"/>
          <a:stretch/>
        </p:blipFill>
        <p:spPr bwMode="auto">
          <a:xfrm>
            <a:off x="4789485" y="1525591"/>
            <a:ext cx="438195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Как нарисовать мальчика поэтапно карандашом">
            <a:extLst>
              <a:ext uri="{FF2B5EF4-FFF2-40B4-BE49-F238E27FC236}">
                <a16:creationId xmlns:a16="http://schemas.microsoft.com/office/drawing/2014/main" id="{7A324777-0193-4E9E-B14C-D9F1DA65AF5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67" r="32222"/>
          <a:stretch/>
        </p:blipFill>
        <p:spPr bwMode="auto">
          <a:xfrm>
            <a:off x="4266256" y="1774825"/>
            <a:ext cx="438195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Как нарисовать мальчика поэтапно карандашом">
            <a:extLst>
              <a:ext uri="{FF2B5EF4-FFF2-40B4-BE49-F238E27FC236}">
                <a16:creationId xmlns:a16="http://schemas.microsoft.com/office/drawing/2014/main" id="{9DECF920-4247-49A5-B72A-F87D5E7EDB9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67" r="32222"/>
          <a:stretch/>
        </p:blipFill>
        <p:spPr bwMode="auto">
          <a:xfrm>
            <a:off x="5169794" y="2431441"/>
            <a:ext cx="438195" cy="781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Как нарисовать мальчика поэтапно карандашом">
            <a:extLst>
              <a:ext uri="{FF2B5EF4-FFF2-40B4-BE49-F238E27FC236}">
                <a16:creationId xmlns:a16="http://schemas.microsoft.com/office/drawing/2014/main" id="{CFF633D4-DBA5-4D19-B46F-A76EEFC4358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67" r="32222"/>
          <a:stretch/>
        </p:blipFill>
        <p:spPr bwMode="auto">
          <a:xfrm>
            <a:off x="5289257" y="1600444"/>
            <a:ext cx="438195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ᐈ Яблоко в разрезе рисунок фотографии, картинки яблоко фон | скачать на  Depositphotos®">
            <a:extLst>
              <a:ext uri="{FF2B5EF4-FFF2-40B4-BE49-F238E27FC236}">
                <a16:creationId xmlns:a16="http://schemas.microsoft.com/office/drawing/2014/main" id="{B0B6613C-5AFF-43E5-8DB3-50049B10CF9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95" t="13776" r="18677" b="10078"/>
          <a:stretch/>
        </p:blipFill>
        <p:spPr bwMode="auto">
          <a:xfrm>
            <a:off x="4912219" y="995697"/>
            <a:ext cx="347885" cy="378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Как нарисовать мальчика поэтапно карандашом">
            <a:extLst>
              <a:ext uri="{FF2B5EF4-FFF2-40B4-BE49-F238E27FC236}">
                <a16:creationId xmlns:a16="http://schemas.microsoft.com/office/drawing/2014/main" id="{1F97228B-9057-4CFE-9385-33CCA070B57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67" r="32222"/>
          <a:stretch/>
        </p:blipFill>
        <p:spPr bwMode="auto">
          <a:xfrm>
            <a:off x="4607256" y="2431441"/>
            <a:ext cx="438195" cy="781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6" descr="ᐈ Яблоко в разрезе рисунок фотографии, картинки яблоко фон | скачать на  Depositphotos®">
            <a:extLst>
              <a:ext uri="{FF2B5EF4-FFF2-40B4-BE49-F238E27FC236}">
                <a16:creationId xmlns:a16="http://schemas.microsoft.com/office/drawing/2014/main" id="{17CD7F72-B8BE-4601-9C24-72324643035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95" t="13776" r="18677" b="10078"/>
          <a:stretch/>
        </p:blipFill>
        <p:spPr bwMode="auto">
          <a:xfrm>
            <a:off x="4535830" y="1004637"/>
            <a:ext cx="347885" cy="378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6" descr="ᐈ Яблоко в разрезе рисунок фотографии, картинки яблоко фон | скачать на  Depositphotos®">
            <a:extLst>
              <a:ext uri="{FF2B5EF4-FFF2-40B4-BE49-F238E27FC236}">
                <a16:creationId xmlns:a16="http://schemas.microsoft.com/office/drawing/2014/main" id="{6CB05C83-3183-4910-804B-DF7191679EA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95" t="13776" r="18677" b="10078"/>
          <a:stretch/>
        </p:blipFill>
        <p:spPr bwMode="auto">
          <a:xfrm>
            <a:off x="4266256" y="1359185"/>
            <a:ext cx="347885" cy="378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 descr="ᐈ Яблоко в разрезе рисунок фотографии, картинки яблоко фон | скачать на  Depositphotos®">
            <a:extLst>
              <a:ext uri="{FF2B5EF4-FFF2-40B4-BE49-F238E27FC236}">
                <a16:creationId xmlns:a16="http://schemas.microsoft.com/office/drawing/2014/main" id="{0E352C90-5E3F-4AC6-A88A-9D95B2B4DA4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95" t="13776" r="18677" b="10078"/>
          <a:stretch/>
        </p:blipFill>
        <p:spPr bwMode="auto">
          <a:xfrm>
            <a:off x="5278157" y="1184804"/>
            <a:ext cx="347885" cy="378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D85292D3-5F83-4ED4-80DA-73AE7932F230}"/>
                  </a:ext>
                </a:extLst>
              </p:cNvPr>
              <p:cNvSpPr/>
              <p:nvPr/>
            </p:nvSpPr>
            <p:spPr>
              <a:xfrm>
                <a:off x="96629" y="1270435"/>
                <a:ext cx="3567387" cy="16948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4 яблока разделить поровну </a:t>
                </a:r>
              </a:p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между 5 мальчиков</a:t>
                </a:r>
              </a:p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Решение:</a:t>
                </a:r>
              </a:p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4 : 5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(яблока) получит каждый</a:t>
                </a:r>
              </a:p>
              <a:p>
                <a:endParaRPr lang="ru-RU" sz="1600" b="1" dirty="0">
                  <a:solidFill>
                    <a:srgbClr val="0070C0"/>
                  </a:solidFill>
                  <a:latin typeface="Arial" panose="020B0604020202020204" pitchFamily="34" charset="0"/>
                </a:endParaRPr>
              </a:p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Ответ: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яблока получит каждый</a:t>
                </a:r>
                <a:endParaRPr lang="ru-RU" sz="1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D85292D3-5F83-4ED4-80DA-73AE7932F23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29" y="1270435"/>
                <a:ext cx="3567387" cy="1694823"/>
              </a:xfrm>
              <a:prstGeom prst="rect">
                <a:avLst/>
              </a:prstGeom>
              <a:blipFill>
                <a:blip r:embed="rId5"/>
                <a:stretch>
                  <a:fillRect l="-1026" t="-360" b="-36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5749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CE47C74-0F20-43A3-BF07-E17FB23E8799}"/>
              </a:ext>
            </a:extLst>
          </p:cNvPr>
          <p:cNvSpPr/>
          <p:nvPr/>
        </p:nvSpPr>
        <p:spPr>
          <a:xfrm>
            <a:off x="64292" y="387275"/>
            <a:ext cx="5638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113.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За одну неделю семья употребляет 18 лепешек. Выразите в виде дроби количество лепешек, употребляемых этой семьей за один день.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6BEF3B89-6185-45EE-8AD7-B5129692283D}"/>
                  </a:ext>
                </a:extLst>
              </p:cNvPr>
              <p:cNvSpPr/>
              <p:nvPr/>
            </p:nvSpPr>
            <p:spPr>
              <a:xfrm>
                <a:off x="141288" y="1201860"/>
                <a:ext cx="4038600" cy="18616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18 лепёшек – за 7 дней</a:t>
                </a:r>
              </a:p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? лепёшек – за 1 день</a:t>
                </a:r>
              </a:p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Решение: </a:t>
                </a:r>
              </a:p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18 : 7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𝟏𝟖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(лепёшек) за 1 день</a:t>
                </a:r>
              </a:p>
              <a:p>
                <a:endParaRPr lang="ru-RU" b="1" dirty="0">
                  <a:solidFill>
                    <a:srgbClr val="0070C0"/>
                  </a:solidFill>
                  <a:latin typeface="Arial" panose="020B0604020202020204" pitchFamily="34" charset="0"/>
                </a:endParaRPr>
              </a:p>
              <a:p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Ответ: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𝟏𝟖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лепёшек за 1 день</a:t>
                </a:r>
                <a:endParaRPr lang="ru-RU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6BEF3B89-6185-45EE-8AD7-B5129692283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288" y="1201860"/>
                <a:ext cx="4038600" cy="1861600"/>
              </a:xfrm>
              <a:prstGeom prst="rect">
                <a:avLst/>
              </a:prstGeom>
              <a:blipFill>
                <a:blip r:embed="rId3"/>
                <a:stretch>
                  <a:fillRect l="-1207" t="-980" b="-9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 descr="Картинки узбекская лепешка, Стоковые Фотографии и Роялти-Фри Изображения  узбекская лепешка | Depositphotos®">
            <a:extLst>
              <a:ext uri="{FF2B5EF4-FFF2-40B4-BE49-F238E27FC236}">
                <a16:creationId xmlns:a16="http://schemas.microsoft.com/office/drawing/2014/main" id="{0D907A4E-0675-486E-97C3-DE0974BCB9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0594" y="1218272"/>
            <a:ext cx="2157093" cy="1659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804616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8894fd3cdfd233c3e99ae538a8a45d2b0bf95"/>
</p:tagLst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23551</TotalTime>
  <Words>749</Words>
  <Application>Microsoft Office PowerPoint</Application>
  <PresentationFormat>Произвольный</PresentationFormat>
  <Paragraphs>95</Paragraphs>
  <Slides>13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Calibri</vt:lpstr>
      <vt:lpstr>Cambria Math</vt:lpstr>
      <vt:lpstr>Times New Roman</vt:lpstr>
      <vt:lpstr>Trebuchet MS</vt:lpstr>
      <vt:lpstr>Wingdings 3</vt:lpstr>
      <vt:lpstr>Грань</vt:lpstr>
      <vt:lpstr>МАТЕМАТИКА</vt:lpstr>
      <vt:lpstr>ОБОГАЩАЕМ  ЗНАНИЯ </vt:lpstr>
      <vt:lpstr>ОБОГАЩАЕМ  ЗНАНИЯ </vt:lpstr>
      <vt:lpstr>ОБОГАЩАЕМ  ЗНАНИЯ </vt:lpstr>
      <vt:lpstr>РЕШЕНИЕ  ЗАДАЧ</vt:lpstr>
      <vt:lpstr>РЕШЕНИЕ  ЗАДАЧ</vt:lpstr>
      <vt:lpstr>РЕШЕНИЕ  ЗАДАЧ</vt:lpstr>
      <vt:lpstr>РЕШЕНИЕ  ЗАДАЧ</vt:lpstr>
      <vt:lpstr>РЕШЕНИЕ  ЗАДАЧ</vt:lpstr>
      <vt:lpstr>РЕШЕНИЕ  ЗАДАЧ</vt:lpstr>
      <vt:lpstr>РЕШЕНИЕ  ЗАДАЧ</vt:lpstr>
      <vt:lpstr>РЕШЕНИЕ  ЗАДАЧ</vt:lpstr>
      <vt:lpstr>ЗАДАНИЯ ДЛЯ  САМОСТОЯТЕЛЬНОЙ  РАБОТЫ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Komilov</dc:creator>
  <cp:lastModifiedBy>Пользователь Windows</cp:lastModifiedBy>
  <cp:revision>1883</cp:revision>
  <cp:lastPrinted>2020-09-30T03:25:16Z</cp:lastPrinted>
  <dcterms:created xsi:type="dcterms:W3CDTF">2020-04-09T07:32:19Z</dcterms:created>
  <dcterms:modified xsi:type="dcterms:W3CDTF">2020-11-24T15:05:31Z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