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5"/>
  </p:notesMasterIdLst>
  <p:handoutMasterIdLst>
    <p:handoutMasterId r:id="rId16"/>
  </p:handoutMasterIdLst>
  <p:sldIdLst>
    <p:sldId id="528" r:id="rId2"/>
    <p:sldId id="936" r:id="rId3"/>
    <p:sldId id="973" r:id="rId4"/>
    <p:sldId id="974" r:id="rId5"/>
    <p:sldId id="969" r:id="rId6"/>
    <p:sldId id="970" r:id="rId7"/>
    <p:sldId id="971" r:id="rId8"/>
    <p:sldId id="972" r:id="rId9"/>
    <p:sldId id="977" r:id="rId10"/>
    <p:sldId id="979" r:id="rId11"/>
    <p:sldId id="978" r:id="rId12"/>
    <p:sldId id="976" r:id="rId13"/>
    <p:sldId id="480" r:id="rId14"/>
  </p:sldIdLst>
  <p:sldSz cx="5768975" cy="3244850"/>
  <p:notesSz cx="9866313" cy="6735763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A859"/>
    <a:srgbClr val="F0FFFF"/>
    <a:srgbClr val="FFFCFF"/>
    <a:srgbClr val="EFE4F0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86372" autoAdjust="0"/>
  </p:normalViewPr>
  <p:slideViewPr>
    <p:cSldViewPr>
      <p:cViewPr varScale="1">
        <p:scale>
          <a:sx n="148" d="100"/>
          <a:sy n="148" d="100"/>
        </p:scale>
        <p:origin x="606" y="126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4984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2760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9957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216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682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281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508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3444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8819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980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010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24.11.2020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6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7.pn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322641"/>
            <a:ext cx="3124200" cy="1455521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ДЕЛЕНИЕ</a:t>
            </a:r>
          </a:p>
          <a:p>
            <a:pPr marL="18407">
              <a:spcBef>
                <a:spcPts val="11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И ДРОБИ 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5482" y="1440801"/>
            <a:ext cx="304799" cy="12192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Презентация по математике на тему: &quot;Понятие дроби&quot; (5 класс Никольский)">
            <a:extLst>
              <a:ext uri="{FF2B5EF4-FFF2-40B4-BE49-F238E27FC236}">
                <a16:creationId xmlns:a16="http://schemas.microsoft.com/office/drawing/2014/main" id="{1C51EC76-D020-4158-AC03-12A13ECEDB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287" y="1157593"/>
            <a:ext cx="2834736" cy="1853289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CE47C74-0F20-43A3-BF07-E17FB23E8799}"/>
              </a:ext>
            </a:extLst>
          </p:cNvPr>
          <p:cNvSpPr/>
          <p:nvPr/>
        </p:nvSpPr>
        <p:spPr>
          <a:xfrm>
            <a:off x="65087" y="409053"/>
            <a:ext cx="56388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114. </a:t>
            </a:r>
            <a:r>
              <a:rPr lang="ru-RU" sz="1400" b="1" dirty="0">
                <a:latin typeface="Arial" panose="020B0604020202020204" pitchFamily="34" charset="0"/>
              </a:rPr>
              <a:t>Две пиццы поровну разложили на 5 тарелок. Выразите в виде дроби количество пиццы на каждой тарелке. </a:t>
            </a:r>
          </a:p>
          <a:p>
            <a:pPr algn="just"/>
            <a:endParaRPr lang="ru-RU" dirty="0">
              <a:solidFill>
                <a:srgbClr val="211D1E"/>
              </a:solidFill>
              <a:latin typeface="Arial" panose="020B0604020202020204" pitchFamily="34" charset="0"/>
            </a:endParaRPr>
          </a:p>
        </p:txBody>
      </p:sp>
      <p:pic>
        <p:nvPicPr>
          <p:cNvPr id="4098" name="Picture 2" descr="Диетологи: кусочек пиццы на завтрак полезнее, чем тарелка хлопьев :  md.utro.news">
            <a:extLst>
              <a:ext uri="{FF2B5EF4-FFF2-40B4-BE49-F238E27FC236}">
                <a16:creationId xmlns:a16="http://schemas.microsoft.com/office/drawing/2014/main" id="{04AE15FE-A6C7-4B98-A788-ACB421FCA9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5933" y="1140347"/>
            <a:ext cx="2035555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44324999-39F8-4C24-923F-BAF1F631D696}"/>
                  </a:ext>
                </a:extLst>
              </p:cNvPr>
              <p:cNvSpPr/>
              <p:nvPr/>
            </p:nvSpPr>
            <p:spPr>
              <a:xfrm>
                <a:off x="217487" y="936625"/>
                <a:ext cx="3352800" cy="22808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 пиццы –  на 5 тарелках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? пиццы – на 1 тарелке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 : 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(пиццы) на 1 тарелке</a:t>
                </a:r>
              </a:p>
              <a:p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пиццы на 1 тарелке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endParaRPr lang="ru-RU" sz="16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44324999-39F8-4C24-923F-BAF1F631D6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87" y="936625"/>
                <a:ext cx="3352800" cy="2280881"/>
              </a:xfrm>
              <a:prstGeom prst="rect">
                <a:avLst/>
              </a:prstGeom>
              <a:blipFill>
                <a:blip r:embed="rId4"/>
                <a:stretch>
                  <a:fillRect l="-1091" t="-8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7077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CE47C74-0F20-43A3-BF07-E17FB23E8799}"/>
              </a:ext>
            </a:extLst>
          </p:cNvPr>
          <p:cNvSpPr/>
          <p:nvPr/>
        </p:nvSpPr>
        <p:spPr>
          <a:xfrm>
            <a:off x="65087" y="395321"/>
            <a:ext cx="5638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115.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Халима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прошла 2 км за 35 минут. Выразите в виде дроби, сколько километров она прошла за 1 минуту.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6C3FAA1-C0EA-4F89-9EEB-F281106003E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7005" t="13352" r="1776"/>
          <a:stretch/>
        </p:blipFill>
        <p:spPr>
          <a:xfrm>
            <a:off x="3951287" y="980096"/>
            <a:ext cx="1143000" cy="188755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CDB081C9-671A-4345-8041-A28797D00D23}"/>
                  </a:ext>
                </a:extLst>
              </p:cNvPr>
              <p:cNvSpPr/>
              <p:nvPr/>
            </p:nvSpPr>
            <p:spPr>
              <a:xfrm>
                <a:off x="141288" y="1079217"/>
                <a:ext cx="2815322" cy="17884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 км – за 35 минут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? км – за 1 минуту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 : 35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(км) за 1 минуту</a:t>
                </a:r>
              </a:p>
              <a:p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км за 1 минуту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CDB081C9-671A-4345-8041-A28797D00D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1079217"/>
                <a:ext cx="2815322" cy="1788438"/>
              </a:xfrm>
              <a:prstGeom prst="rect">
                <a:avLst/>
              </a:prstGeom>
              <a:blipFill>
                <a:blip r:embed="rId4"/>
                <a:stretch>
                  <a:fillRect l="-1082" t="-1024" b="-6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8769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EB82579-E092-4A5A-B89F-381A9F0D8583}"/>
              </a:ext>
            </a:extLst>
          </p:cNvPr>
          <p:cNvSpPr/>
          <p:nvPr/>
        </p:nvSpPr>
        <p:spPr>
          <a:xfrm>
            <a:off x="102392" y="396453"/>
            <a:ext cx="5562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116.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Поезд преодолевает путь в 20 км за 15 минут. Выразите в виде дроби путь, который он преодолевает за 1 минуту. </a:t>
            </a:r>
            <a:endParaRPr lang="ru-RU" sz="1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C8263859-5041-424D-9733-2FF481E6814E}"/>
                  </a:ext>
                </a:extLst>
              </p:cNvPr>
              <p:cNvSpPr/>
              <p:nvPr/>
            </p:nvSpPr>
            <p:spPr>
              <a:xfrm>
                <a:off x="147348" y="1263627"/>
                <a:ext cx="3980183" cy="18329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20 км – за 15 минут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? км – за 1 минуту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20 : 15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(км) за 1 минуту</a:t>
                </a:r>
              </a:p>
              <a:p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км за 1 минуту</a:t>
                </a: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C8263859-5041-424D-9733-2FF481E681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348" y="1263627"/>
                <a:ext cx="3980183" cy="1832938"/>
              </a:xfrm>
              <a:prstGeom prst="rect">
                <a:avLst/>
              </a:prstGeom>
              <a:blipFill>
                <a:blip r:embed="rId3"/>
                <a:stretch>
                  <a:fillRect l="-766" t="-9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 descr="Как нарисовать скоростной поезд карандашом поэтапно?">
            <a:extLst>
              <a:ext uri="{FF2B5EF4-FFF2-40B4-BE49-F238E27FC236}">
                <a16:creationId xmlns:a16="http://schemas.microsoft.com/office/drawing/2014/main" id="{F7FE65DF-08D5-4D98-A878-C887C26314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087" y="1276772"/>
            <a:ext cx="2310133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081A37D-E833-4EF3-B023-CB944A5AF7F4}"/>
              </a:ext>
            </a:extLst>
          </p:cNvPr>
          <p:cNvSpPr/>
          <p:nvPr/>
        </p:nvSpPr>
        <p:spPr>
          <a:xfrm>
            <a:off x="3265487" y="2155825"/>
            <a:ext cx="3810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438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A4DF175-5FE1-4637-B3C4-86A38D2F822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87"/>
          <a:stretch/>
        </p:blipFill>
        <p:spPr>
          <a:xfrm>
            <a:off x="26451" y="555625"/>
            <a:ext cx="5642827" cy="235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4C59EA49-43F7-4041-BAEE-DAF5323670CB}"/>
                  </a:ext>
                </a:extLst>
              </p:cNvPr>
              <p:cNvSpPr/>
              <p:nvPr/>
            </p:nvSpPr>
            <p:spPr>
              <a:xfrm>
                <a:off x="65087" y="446988"/>
                <a:ext cx="5562600" cy="24519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      До сих пор мы говорили, что 2 не делится на 3, так как никакое натуральное число, умноженное на 3, не дает результат, равный 2. Теперь, когда мы познакомились с дробями, деление стало возможным. </a:t>
                </a:r>
              </a:p>
              <a:p>
                <a:pPr algn="just"/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Пример 1.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Разделите два одинаковых пирога между тремя детьми поровну (рис.1).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Разделим каждый пирог на 3 равные части. В результате полу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чим 6 долей (каждая равна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части пирога). Теперь эти 6 долей мы можем</a:t>
                </a:r>
                <a:r>
                  <a:rPr lang="ru-RU" dirty="0"/>
                  <a:t> 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разделить между тремя детьми. Каждый ребенок получит по </a:t>
                </a:r>
                <a:r>
                  <a:rPr lang="ru-RU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пирога.</a:t>
                </a:r>
                <a:r>
                  <a:rPr lang="ru-RU" dirty="0"/>
                  <a:t> 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Дробь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получилась при делении 2 двух пирогов на 3 равные части. </a:t>
                </a:r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4C59EA49-43F7-4041-BAEE-DAF5323670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7" y="446988"/>
                <a:ext cx="5562600" cy="2451953"/>
              </a:xfrm>
              <a:prstGeom prst="rect">
                <a:avLst/>
              </a:prstGeom>
              <a:blipFill>
                <a:blip r:embed="rId3"/>
                <a:stretch>
                  <a:fillRect l="-329" t="-248" b="-7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9318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8E1E9F4-E826-456B-9C2C-1949499DB55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992" t="8201" r="2449"/>
          <a:stretch/>
        </p:blipFill>
        <p:spPr>
          <a:xfrm>
            <a:off x="674687" y="466213"/>
            <a:ext cx="4495800" cy="2002948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EE322A8-6ACC-449D-893A-30920CA21A3D}"/>
              </a:ext>
            </a:extLst>
          </p:cNvPr>
          <p:cNvSpPr/>
          <p:nvPr/>
        </p:nvSpPr>
        <p:spPr>
          <a:xfrm>
            <a:off x="598487" y="409053"/>
            <a:ext cx="381000" cy="222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146BC81-1BF6-45CC-BBDD-62F5AE669676}"/>
                  </a:ext>
                </a:extLst>
              </p:cNvPr>
              <p:cNvSpPr/>
              <p:nvPr/>
            </p:nvSpPr>
            <p:spPr>
              <a:xfrm>
                <a:off x="197968" y="2469161"/>
                <a:ext cx="5562599" cy="6189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Следовательно,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 : 3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ru-RU" sz="14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Поэтому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дробную черту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можно рассматривать как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знак деления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146BC81-1BF6-45CC-BBDD-62F5AE6696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68" y="2469161"/>
                <a:ext cx="5562599" cy="618952"/>
              </a:xfrm>
              <a:prstGeom prst="rect">
                <a:avLst/>
              </a:prstGeom>
              <a:blipFill>
                <a:blip r:embed="rId4"/>
                <a:stretch>
                  <a:fillRect l="-329" r="-219" b="-98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3440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605D229A-13EF-4698-8C98-B2B50854BAC2}"/>
                  </a:ext>
                </a:extLst>
              </p:cNvPr>
              <p:cNvSpPr/>
              <p:nvPr/>
            </p:nvSpPr>
            <p:spPr>
              <a:xfrm>
                <a:off x="64292" y="330102"/>
                <a:ext cx="5638800" cy="23959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     </a:t>
                </a:r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Если деление производится без остатка, то частным является натуральное число. Если же деление производится с остатком, то частным является дробное число. </a:t>
                </a:r>
              </a:p>
              <a:p>
                <a:pPr algn="just"/>
                <a:r>
                  <a:rPr lang="ru-RU" sz="1400" b="1" dirty="0">
                    <a:solidFill>
                      <a:srgbClr val="0066CC"/>
                    </a:solidFill>
                    <a:latin typeface="Arial" panose="020B0604020202020204" pitchFamily="34" charset="0"/>
                  </a:rPr>
                  <a:t>Например, 32</a:t>
                </a:r>
                <a:r>
                  <a:rPr lang="en-US" sz="1400" b="1" dirty="0">
                    <a:solidFill>
                      <a:srgbClr val="0066CC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66CC"/>
                    </a:solidFill>
                    <a:latin typeface="Arial" panose="020B0604020202020204" pitchFamily="34" charset="0"/>
                  </a:rPr>
                  <a:t>: 4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𝟑𝟐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1400" dirty="0"/>
                  <a:t> </a:t>
                </a:r>
                <a:r>
                  <a:rPr lang="ru-RU" sz="14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8,   5 : 1 =</a:t>
                </a:r>
                <a:r>
                  <a:rPr lang="ru-RU" sz="1400" b="1" dirty="0">
                    <a:solidFill>
                      <a:srgbClr val="0066CC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66CC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66CC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66CC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ru-RU" sz="1400" dirty="0">
                    <a:solidFill>
                      <a:srgbClr val="0066CC"/>
                    </a:solidFill>
                  </a:rPr>
                  <a:t> </a:t>
                </a:r>
                <a:r>
                  <a:rPr lang="ru-RU" sz="14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5,  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 : 7 =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13 : 5 =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400" dirty="0">
                    <a:solidFill>
                      <a:srgbClr val="0066CC"/>
                    </a:solidFill>
                  </a:rPr>
                  <a:t> </a:t>
                </a:r>
                <a:endParaRPr lang="ru-RU" sz="1400" b="1" dirty="0">
                  <a:solidFill>
                    <a:srgbClr val="0066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Пример 2.</a:t>
                </a:r>
                <a:r>
                  <a:rPr lang="ru-RU" sz="14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Представьте число 4 в виде дроби со знаменателем 6. 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 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Сначала нужно найти такое число, чтобы при делении его на 6 получилось 4. Это число равно произведению 4 и 6, т.е. числу 24. Следовательно,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ru-RU" sz="1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В общем случае, </a:t>
                </a:r>
                <a:r>
                  <a:rPr lang="ru-RU" sz="12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любое натуральное число можно представить в виде дроби с любым натуральным знаменателем. Числитель этой дроби будет равен произведению данного числа на знаменатель. 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605D229A-13EF-4698-8C98-B2B50854BA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92" y="330102"/>
                <a:ext cx="5638800" cy="2395977"/>
              </a:xfrm>
              <a:prstGeom prst="rect">
                <a:avLst/>
              </a:prstGeom>
              <a:blipFill>
                <a:blip r:embed="rId3"/>
                <a:stretch>
                  <a:fillRect l="-324" b="-10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C9F61BD9-1F03-48A3-BF9A-D3E07B5CDB23}"/>
                  </a:ext>
                </a:extLst>
              </p:cNvPr>
              <p:cNvSpPr/>
              <p:nvPr/>
            </p:nvSpPr>
            <p:spPr>
              <a:xfrm>
                <a:off x="1926090" y="2611665"/>
                <a:ext cx="1712328" cy="4965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𝟒𝟓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C9F61BD9-1F03-48A3-BF9A-D3E07B5CDB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6090" y="2611665"/>
                <a:ext cx="1712328" cy="496546"/>
              </a:xfrm>
              <a:prstGeom prst="rect">
                <a:avLst/>
              </a:prstGeom>
              <a:blipFill>
                <a:blip r:embed="rId4"/>
                <a:stretch>
                  <a:fillRect l="-3203" b="-60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5853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3DF73251-4487-42E3-905D-EB7D6243E88C}"/>
                  </a:ext>
                </a:extLst>
              </p:cNvPr>
              <p:cNvSpPr/>
              <p:nvPr/>
            </p:nvSpPr>
            <p:spPr>
              <a:xfrm>
                <a:off x="141287" y="419636"/>
                <a:ext cx="5562599" cy="25841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109.Запишите частные в виде обыкновенных дробей: </a:t>
                </a:r>
              </a:p>
              <a:p>
                <a:pPr algn="just"/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а) 3 : 7; б) 2 : 10; в) 14 : 23; г) 9 : 1; д) 25 : 5; е) 87 : 19</a:t>
                </a:r>
              </a:p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3 : 7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       г) 9 : 1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9</a:t>
                </a:r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2 : 10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dirty="0"/>
                  <a:t>        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д) 25 : 5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5</a:t>
                </a:r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14 : 23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den>
                    </m:f>
                  </m:oMath>
                </a14:m>
                <a:r>
                  <a:rPr lang="ru-RU" dirty="0"/>
                  <a:t>      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е) 87 : 19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3DF73251-4487-42E3-905D-EB7D6243E88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7" y="419636"/>
                <a:ext cx="5562599" cy="2584169"/>
              </a:xfrm>
              <a:prstGeom prst="rect">
                <a:avLst/>
              </a:prstGeom>
              <a:blipFill>
                <a:blip r:embed="rId3"/>
                <a:stretch>
                  <a:fillRect l="-876" t="-708" r="-5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6174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71C2D32-F6F2-4693-B2A1-06C57178C241}"/>
              </a:ext>
            </a:extLst>
          </p:cNvPr>
          <p:cNvSpPr/>
          <p:nvPr/>
        </p:nvSpPr>
        <p:spPr>
          <a:xfrm>
            <a:off x="217628" y="414478"/>
            <a:ext cx="5181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110. Используя рис.2, запишите натуральное число в виде дроби. </a:t>
            </a: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35DFFBB-A87C-4011-BDE8-9EF744228C9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22" r="2269"/>
          <a:stretch/>
        </p:blipFill>
        <p:spPr>
          <a:xfrm>
            <a:off x="159152" y="999253"/>
            <a:ext cx="5394481" cy="124634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65D87B72-A978-4711-86AC-3D7AF0F4CDD4}"/>
                  </a:ext>
                </a:extLst>
              </p:cNvPr>
              <p:cNvSpPr/>
              <p:nvPr/>
            </p:nvSpPr>
            <p:spPr>
              <a:xfrm>
                <a:off x="827087" y="2316425"/>
                <a:ext cx="917239" cy="5370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 =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65D87B72-A978-4711-86AC-3D7AF0F4CD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087" y="2316425"/>
                <a:ext cx="917239" cy="537006"/>
              </a:xfrm>
              <a:prstGeom prst="rect">
                <a:avLst/>
              </a:prstGeom>
              <a:blipFill>
                <a:blip r:embed="rId4"/>
                <a:stretch>
                  <a:fillRect l="-7333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EF0B04E4-EE3D-4437-92C4-AB8905E2B2D8}"/>
                  </a:ext>
                </a:extLst>
              </p:cNvPr>
              <p:cNvSpPr/>
              <p:nvPr/>
            </p:nvSpPr>
            <p:spPr>
              <a:xfrm>
                <a:off x="4024649" y="2460625"/>
                <a:ext cx="917239" cy="5370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 =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EF0B04E4-EE3D-4437-92C4-AB8905E2B2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4649" y="2460625"/>
                <a:ext cx="917239" cy="537006"/>
              </a:xfrm>
              <a:prstGeom prst="rect">
                <a:avLst/>
              </a:prstGeom>
              <a:blipFill>
                <a:blip r:embed="rId5"/>
                <a:stretch>
                  <a:fillRect l="-6623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78D852E1-648C-463A-9418-A221F8B58F25}"/>
              </a:ext>
            </a:extLst>
          </p:cNvPr>
          <p:cNvSpPr txBox="1"/>
          <p:nvPr/>
        </p:nvSpPr>
        <p:spPr>
          <a:xfrm>
            <a:off x="4408487" y="2091709"/>
            <a:ext cx="228600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609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2F1F70B-7BF1-41C5-977D-0AA865E5459D}"/>
              </a:ext>
            </a:extLst>
          </p:cNvPr>
          <p:cNvSpPr/>
          <p:nvPr/>
        </p:nvSpPr>
        <p:spPr>
          <a:xfrm>
            <a:off x="141287" y="446988"/>
            <a:ext cx="55625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111. Запишите дробь как частное и найдите ее значение: </a:t>
            </a: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E1D6E32-361F-4420-AA4B-6F83F5E9E7A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053"/>
          <a:stretch/>
        </p:blipFill>
        <p:spPr>
          <a:xfrm>
            <a:off x="260348" y="936625"/>
            <a:ext cx="5246687" cy="38429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E6F9EE23-EF35-4FF0-A0FA-8FE3BDCBD052}"/>
                  </a:ext>
                </a:extLst>
              </p:cNvPr>
              <p:cNvSpPr/>
              <p:nvPr/>
            </p:nvSpPr>
            <p:spPr>
              <a:xfrm>
                <a:off x="979487" y="1393825"/>
                <a:ext cx="2831224" cy="16998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а)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21 :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7 </a:t>
                </a:r>
              </a:p>
              <a:p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б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24 :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4 </a:t>
                </a:r>
              </a:p>
              <a:p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в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35 :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5 </a:t>
                </a:r>
              </a:p>
              <a:p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г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𝟓𝟐𝟓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2525 :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25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101 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E6F9EE23-EF35-4FF0-A0FA-8FE3BDCBD0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487" y="1393825"/>
                <a:ext cx="2831224" cy="1699824"/>
              </a:xfrm>
              <a:prstGeom prst="rect">
                <a:avLst/>
              </a:prstGeom>
              <a:blipFill>
                <a:blip r:embed="rId4"/>
                <a:stretch>
                  <a:fillRect r="-862" b="-14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2950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CE47C74-0F20-43A3-BF07-E17FB23E8799}"/>
              </a:ext>
            </a:extLst>
          </p:cNvPr>
          <p:cNvSpPr/>
          <p:nvPr/>
        </p:nvSpPr>
        <p:spPr>
          <a:xfrm>
            <a:off x="121590" y="409112"/>
            <a:ext cx="54863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112.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5 мальчиков разделили поровну между собой 4 яблока. Какая часть яблока досталась каждому из них? </a:t>
            </a:r>
          </a:p>
        </p:txBody>
      </p:sp>
      <p:pic>
        <p:nvPicPr>
          <p:cNvPr id="2050" name="Picture 2" descr="Как нарисовать мальчика поэтапно карандашом">
            <a:extLst>
              <a:ext uri="{FF2B5EF4-FFF2-40B4-BE49-F238E27FC236}">
                <a16:creationId xmlns:a16="http://schemas.microsoft.com/office/drawing/2014/main" id="{F24C391D-C5B1-4A65-ADC9-B1A0BB00ED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67" r="32222"/>
          <a:stretch/>
        </p:blipFill>
        <p:spPr bwMode="auto">
          <a:xfrm>
            <a:off x="4789485" y="1525591"/>
            <a:ext cx="438195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Как нарисовать мальчика поэтапно карандашом">
            <a:extLst>
              <a:ext uri="{FF2B5EF4-FFF2-40B4-BE49-F238E27FC236}">
                <a16:creationId xmlns:a16="http://schemas.microsoft.com/office/drawing/2014/main" id="{7A324777-0193-4E9E-B14C-D9F1DA65AF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67" r="32222"/>
          <a:stretch/>
        </p:blipFill>
        <p:spPr bwMode="auto">
          <a:xfrm>
            <a:off x="4266256" y="1774825"/>
            <a:ext cx="438195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Как нарисовать мальчика поэтапно карандашом">
            <a:extLst>
              <a:ext uri="{FF2B5EF4-FFF2-40B4-BE49-F238E27FC236}">
                <a16:creationId xmlns:a16="http://schemas.microsoft.com/office/drawing/2014/main" id="{9DECF920-4247-49A5-B72A-F87D5E7EDB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67" r="32222"/>
          <a:stretch/>
        </p:blipFill>
        <p:spPr bwMode="auto">
          <a:xfrm>
            <a:off x="5169794" y="2431441"/>
            <a:ext cx="438195" cy="78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Как нарисовать мальчика поэтапно карандашом">
            <a:extLst>
              <a:ext uri="{FF2B5EF4-FFF2-40B4-BE49-F238E27FC236}">
                <a16:creationId xmlns:a16="http://schemas.microsoft.com/office/drawing/2014/main" id="{CFF633D4-DBA5-4D19-B46F-A76EEFC435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67" r="32222"/>
          <a:stretch/>
        </p:blipFill>
        <p:spPr bwMode="auto">
          <a:xfrm>
            <a:off x="5289257" y="1600444"/>
            <a:ext cx="438195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ᐈ Яблоко в разрезе рисунок фотографии, картинки яблоко фон | скачать на  Depositphotos®">
            <a:extLst>
              <a:ext uri="{FF2B5EF4-FFF2-40B4-BE49-F238E27FC236}">
                <a16:creationId xmlns:a16="http://schemas.microsoft.com/office/drawing/2014/main" id="{B0B6613C-5AFF-43E5-8DB3-50049B10CF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95" t="13776" r="18677" b="10078"/>
          <a:stretch/>
        </p:blipFill>
        <p:spPr bwMode="auto">
          <a:xfrm>
            <a:off x="4912219" y="995697"/>
            <a:ext cx="347885" cy="378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Как нарисовать мальчика поэтапно карандашом">
            <a:extLst>
              <a:ext uri="{FF2B5EF4-FFF2-40B4-BE49-F238E27FC236}">
                <a16:creationId xmlns:a16="http://schemas.microsoft.com/office/drawing/2014/main" id="{1F97228B-9057-4CFE-9385-33CCA070B5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67" r="32222"/>
          <a:stretch/>
        </p:blipFill>
        <p:spPr bwMode="auto">
          <a:xfrm>
            <a:off x="4607256" y="2431441"/>
            <a:ext cx="438195" cy="78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ᐈ Яблоко в разрезе рисунок фотографии, картинки яблоко фон | скачать на  Depositphotos®">
            <a:extLst>
              <a:ext uri="{FF2B5EF4-FFF2-40B4-BE49-F238E27FC236}">
                <a16:creationId xmlns:a16="http://schemas.microsoft.com/office/drawing/2014/main" id="{17CD7F72-B8BE-4601-9C24-7232464303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95" t="13776" r="18677" b="10078"/>
          <a:stretch/>
        </p:blipFill>
        <p:spPr bwMode="auto">
          <a:xfrm>
            <a:off x="4535830" y="1004637"/>
            <a:ext cx="347885" cy="378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ᐈ Яблоко в разрезе рисунок фотографии, картинки яблоко фон | скачать на  Depositphotos®">
            <a:extLst>
              <a:ext uri="{FF2B5EF4-FFF2-40B4-BE49-F238E27FC236}">
                <a16:creationId xmlns:a16="http://schemas.microsoft.com/office/drawing/2014/main" id="{6CB05C83-3183-4910-804B-DF7191679E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95" t="13776" r="18677" b="10078"/>
          <a:stretch/>
        </p:blipFill>
        <p:spPr bwMode="auto">
          <a:xfrm>
            <a:off x="4266256" y="1359185"/>
            <a:ext cx="347885" cy="378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ᐈ Яблоко в разрезе рисунок фотографии, картинки яблоко фон | скачать на  Depositphotos®">
            <a:extLst>
              <a:ext uri="{FF2B5EF4-FFF2-40B4-BE49-F238E27FC236}">
                <a16:creationId xmlns:a16="http://schemas.microsoft.com/office/drawing/2014/main" id="{0E352C90-5E3F-4AC6-A88A-9D95B2B4DA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95" t="13776" r="18677" b="10078"/>
          <a:stretch/>
        </p:blipFill>
        <p:spPr bwMode="auto">
          <a:xfrm>
            <a:off x="5278157" y="1184804"/>
            <a:ext cx="347885" cy="378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D85292D3-5F83-4ED4-80DA-73AE7932F230}"/>
                  </a:ext>
                </a:extLst>
              </p:cNvPr>
              <p:cNvSpPr/>
              <p:nvPr/>
            </p:nvSpPr>
            <p:spPr>
              <a:xfrm>
                <a:off x="96629" y="1270435"/>
                <a:ext cx="3567387" cy="16948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 яблока разделить поровну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между 5 мальчиков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 : 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(яблока) получит каждый</a:t>
                </a:r>
              </a:p>
              <a:p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яблока получит каждый</a:t>
                </a:r>
                <a:endParaRPr lang="ru-RU" sz="1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D85292D3-5F83-4ED4-80DA-73AE7932F2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29" y="1270435"/>
                <a:ext cx="3567387" cy="1694823"/>
              </a:xfrm>
              <a:prstGeom prst="rect">
                <a:avLst/>
              </a:prstGeom>
              <a:blipFill>
                <a:blip r:embed="rId5"/>
                <a:stretch>
                  <a:fillRect l="-1026" t="-360" b="-3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5749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CE47C74-0F20-43A3-BF07-E17FB23E8799}"/>
              </a:ext>
            </a:extLst>
          </p:cNvPr>
          <p:cNvSpPr/>
          <p:nvPr/>
        </p:nvSpPr>
        <p:spPr>
          <a:xfrm>
            <a:off x="64292" y="387275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113.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За одну неделю семья употребляет 18 лепешек. Выразите в виде дроби количество лепешек, употребляемых этой семьей за один день.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6BEF3B89-6185-45EE-8AD7-B5129692283D}"/>
                  </a:ext>
                </a:extLst>
              </p:cNvPr>
              <p:cNvSpPr/>
              <p:nvPr/>
            </p:nvSpPr>
            <p:spPr>
              <a:xfrm>
                <a:off x="141288" y="1201860"/>
                <a:ext cx="4038600" cy="18616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18 лепёшек – за 7 дней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? лепёшек – за 1 день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18 : 7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(лепёшек) за 1 день</a:t>
                </a:r>
              </a:p>
              <a:p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лепёшек за 1 день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6BEF3B89-6185-45EE-8AD7-B512969228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1201860"/>
                <a:ext cx="4038600" cy="1861600"/>
              </a:xfrm>
              <a:prstGeom prst="rect">
                <a:avLst/>
              </a:prstGeom>
              <a:blipFill>
                <a:blip r:embed="rId3"/>
                <a:stretch>
                  <a:fillRect l="-1207" t="-980" b="-9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 descr="Картинки узбекская лепешка, Стоковые Фотографии и Роялти-Фри Изображения  узбекская лепешка | Depositphotos®">
            <a:extLst>
              <a:ext uri="{FF2B5EF4-FFF2-40B4-BE49-F238E27FC236}">
                <a16:creationId xmlns:a16="http://schemas.microsoft.com/office/drawing/2014/main" id="{0D907A4E-0675-486E-97C3-DE0974BCB9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594" y="1218272"/>
            <a:ext cx="2157093" cy="1659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80461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23551</TotalTime>
  <Words>749</Words>
  <Application>Microsoft Office PowerPoint</Application>
  <PresentationFormat>Произвольный</PresentationFormat>
  <Paragraphs>95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ОБОГАЩАЕМ  ЗНАНИЯ </vt:lpstr>
      <vt:lpstr>ОБОГАЩАЕМ  ЗНАНИЯ </vt:lpstr>
      <vt:lpstr>ОБОГАЩАЕМ  ЗНАНИЯ 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1883</cp:revision>
  <cp:lastPrinted>2020-09-30T03:25:16Z</cp:lastPrinted>
  <dcterms:created xsi:type="dcterms:W3CDTF">2020-04-09T07:32:19Z</dcterms:created>
  <dcterms:modified xsi:type="dcterms:W3CDTF">2020-11-24T15:05:31Z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