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2"/>
  </p:notesMasterIdLst>
  <p:handoutMasterIdLst>
    <p:handoutMasterId r:id="rId13"/>
  </p:handoutMasterIdLst>
  <p:sldIdLst>
    <p:sldId id="528" r:id="rId2"/>
    <p:sldId id="964" r:id="rId3"/>
    <p:sldId id="936" r:id="rId4"/>
    <p:sldId id="959" r:id="rId5"/>
    <p:sldId id="960" r:id="rId6"/>
    <p:sldId id="965" r:id="rId7"/>
    <p:sldId id="966" r:id="rId8"/>
    <p:sldId id="967" r:id="rId9"/>
    <p:sldId id="968" r:id="rId10"/>
    <p:sldId id="480" r:id="rId11"/>
  </p:sldIdLst>
  <p:sldSz cx="5768975" cy="3244850"/>
  <p:notesSz cx="9866313" cy="6735763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A859"/>
    <a:srgbClr val="F0FFFF"/>
    <a:srgbClr val="FFFCFF"/>
    <a:srgbClr val="EFE4F0"/>
    <a:srgbClr val="5FCBEF"/>
    <a:srgbClr val="00C695"/>
    <a:srgbClr val="000000"/>
    <a:srgbClr val="BAD7C3"/>
    <a:srgbClr val="CAC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86372" autoAdjust="0"/>
  </p:normalViewPr>
  <p:slideViewPr>
    <p:cSldViewPr>
      <p:cViewPr varScale="1">
        <p:scale>
          <a:sx n="148" d="100"/>
          <a:sy n="148" d="100"/>
        </p:scale>
        <p:origin x="606" y="120"/>
      </p:cViewPr>
      <p:guideLst>
        <p:guide orient="horz" pos="2880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288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216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7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304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08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380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549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3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24.11.2020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9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7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534577" y="1322641"/>
            <a:ext cx="3124200" cy="1455521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endParaRPr lang="en-US" sz="2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РЕШЕНИЕ 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18407">
              <a:spcBef>
                <a:spcPts val="110"/>
              </a:spcBef>
            </a:pPr>
            <a:r>
              <a:rPr lang="ru-RU" sz="3200" b="1" dirty="0">
                <a:solidFill>
                  <a:srgbClr val="002060"/>
                </a:solidFill>
                <a:latin typeface="Arial"/>
                <a:cs typeface="Arial"/>
              </a:rPr>
              <a:t>ЗАДАЧ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45482" y="1440801"/>
            <a:ext cx="304799" cy="12192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E98DB86-9DB8-4413-9E4F-FC4843F0011F}"/>
              </a:ext>
            </a:extLst>
          </p:cNvPr>
          <p:cNvSpPr/>
          <p:nvPr/>
        </p:nvSpPr>
        <p:spPr>
          <a:xfrm>
            <a:off x="5475287" y="1698625"/>
            <a:ext cx="167736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E9EBDA7-8C4A-47A6-BA00-7228922EA2DF}"/>
              </a:ext>
            </a:extLst>
          </p:cNvPr>
          <p:cNvSpPr/>
          <p:nvPr/>
        </p:nvSpPr>
        <p:spPr>
          <a:xfrm flipH="1">
            <a:off x="5438743" y="2141861"/>
            <a:ext cx="319980" cy="171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ДРОБИ!!! ПОЛНЫЙ РАЗБОР ПРИМЕР С ДРОБЯМИ">
            <a:extLst>
              <a:ext uri="{FF2B5EF4-FFF2-40B4-BE49-F238E27FC236}">
                <a16:creationId xmlns:a16="http://schemas.microsoft.com/office/drawing/2014/main" id="{0CA2AE72-E359-4935-A692-E84A8C2B2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055" y="1165050"/>
            <a:ext cx="2579688" cy="1633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081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E85CB04-934A-4033-ACFA-F64ECE12BD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 b="18414"/>
          <a:stretch/>
        </p:blipFill>
        <p:spPr>
          <a:xfrm>
            <a:off x="63073" y="495211"/>
            <a:ext cx="5642829" cy="257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3E1FCFC-34F2-410F-8218-644405297094}"/>
              </a:ext>
            </a:extLst>
          </p:cNvPr>
          <p:cNvSpPr/>
          <p:nvPr/>
        </p:nvSpPr>
        <p:spPr>
          <a:xfrm>
            <a:off x="126147" y="403225"/>
            <a:ext cx="169154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60AB92E-A5F8-4CC1-B078-20CF4F7447BD}"/>
              </a:ext>
            </a:extLst>
          </p:cNvPr>
          <p:cNvSpPr/>
          <p:nvPr/>
        </p:nvSpPr>
        <p:spPr>
          <a:xfrm>
            <a:off x="63073" y="2186682"/>
            <a:ext cx="230614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C064FB7-0F94-4704-92B9-E52940CEB0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87"/>
          <a:stretch/>
        </p:blipFill>
        <p:spPr>
          <a:xfrm>
            <a:off x="65914" y="555625"/>
            <a:ext cx="5642827" cy="23264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F4AFBA23-E478-4616-8C24-38922DA88CAB}"/>
                  </a:ext>
                </a:extLst>
              </p:cNvPr>
              <p:cNvSpPr/>
              <p:nvPr/>
            </p:nvSpPr>
            <p:spPr>
              <a:xfrm>
                <a:off x="1877261" y="1596546"/>
                <a:ext cx="3854811" cy="4479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Ответ: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𝟑𝟏</m:t>
                        </m:r>
                      </m:den>
                    </m:f>
                  </m:oMath>
                </a14:m>
                <a:r>
                  <a:rPr lang="ru-RU" sz="1600" dirty="0"/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часть января без осадков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F4AFBA23-E478-4616-8C24-38922DA88C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261" y="1596546"/>
                <a:ext cx="3854811" cy="447943"/>
              </a:xfrm>
              <a:prstGeom prst="rect">
                <a:avLst/>
              </a:prstGeom>
              <a:blipFill>
                <a:blip r:embed="rId4"/>
                <a:stretch>
                  <a:fillRect l="-949" b="-54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472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308CD77-A743-49E3-A58E-1299C4A4E8D0}"/>
              </a:ext>
            </a:extLst>
          </p:cNvPr>
          <p:cNvSpPr/>
          <p:nvPr/>
        </p:nvSpPr>
        <p:spPr>
          <a:xfrm>
            <a:off x="26450" y="395321"/>
            <a:ext cx="567743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99.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классе из </a:t>
            </a:r>
            <a:r>
              <a:rPr lang="ru-RU" sz="1400" b="1">
                <a:latin typeface="Arial" panose="020B0604020202020204" pitchFamily="34" charset="0"/>
                <a:cs typeface="Arial" panose="020B0604020202020204" pitchFamily="34" charset="0"/>
              </a:rPr>
              <a:t>24 учеников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13 учатся на отлично, а 8 – на 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хорошо. Какую часть всего класса составляют отличники и хорошисты? 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2F6608D-379E-4F08-8977-85A0B5DEDFB3}"/>
                  </a:ext>
                </a:extLst>
              </p:cNvPr>
              <p:cNvSpPr/>
              <p:nvPr/>
            </p:nvSpPr>
            <p:spPr>
              <a:xfrm>
                <a:off x="65088" y="1133985"/>
                <a:ext cx="5375831" cy="20766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отлично – 13 уч.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хорошо – 8 уч.</a:t>
                </a:r>
                <a:endParaRPr lang="en-US" sz="1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Всего – 24 ученика</a:t>
                </a:r>
              </a:p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Решение: 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13+8 = 21(уч.)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на хорошо и отлично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1600" dirty="0"/>
                  <a:t> </a:t>
                </a:r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(часть класса) – на хорошо и отлично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dirty="0"/>
                  <a:t>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часть класса учится на хорошо и отлично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02F6608D-379E-4F08-8977-85A0B5DEDFB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8" y="1133985"/>
                <a:ext cx="5375831" cy="2076659"/>
              </a:xfrm>
              <a:prstGeom prst="rect">
                <a:avLst/>
              </a:prstGeom>
              <a:blipFill>
                <a:blip r:embed="rId3"/>
                <a:stretch>
                  <a:fillRect l="-680" t="-8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6742F9DC-BCC5-4312-BA6F-1ED2BFE3C052}"/>
              </a:ext>
            </a:extLst>
          </p:cNvPr>
          <p:cNvSpPr/>
          <p:nvPr/>
        </p:nvSpPr>
        <p:spPr>
          <a:xfrm>
            <a:off x="2122487" y="1165225"/>
            <a:ext cx="228600" cy="457200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EE67582-FEAE-4F8D-8543-7E3312319ACD}"/>
              </a:ext>
            </a:extLst>
          </p:cNvPr>
          <p:cNvSpPr/>
          <p:nvPr/>
        </p:nvSpPr>
        <p:spPr>
          <a:xfrm>
            <a:off x="2344267" y="1255325"/>
            <a:ext cx="28829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Какая часть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всего класса? </a:t>
            </a:r>
            <a:endParaRPr lang="ru-RU" sz="1200" dirty="0"/>
          </a:p>
        </p:txBody>
      </p:sp>
      <p:pic>
        <p:nvPicPr>
          <p:cNvPr id="1026" name="Picture 2" descr="Готовимся к школе. Советы психолога | Муниципальное бюджетное дошкольное  образовательное учреждение детский сад № 45 «Тополек»">
            <a:extLst>
              <a:ext uri="{FF2B5EF4-FFF2-40B4-BE49-F238E27FC236}">
                <a16:creationId xmlns:a16="http://schemas.microsoft.com/office/drawing/2014/main" id="{76E20DCA-0148-41F7-9180-836F5FD32C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488" y="965330"/>
            <a:ext cx="2016212" cy="149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31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0B03FE3-F423-4A72-996C-70164F281219}"/>
                  </a:ext>
                </a:extLst>
              </p:cNvPr>
              <p:cNvSpPr/>
              <p:nvPr/>
            </p:nvSpPr>
            <p:spPr>
              <a:xfrm>
                <a:off x="141288" y="318118"/>
                <a:ext cx="5461857" cy="7284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100. </a:t>
                </a:r>
                <a:r>
                  <a:rPr lang="ru-RU" sz="12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части поля в 200 гектаров посадили картофель, а 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chemeClr val="tx1"/>
                    </a:solidFill>
                    <a:latin typeface="Arial" panose="020B0604020202020204" pitchFamily="34" charset="0"/>
                  </a:rPr>
                  <a:t> части поля – лук. Какая часть поля  и сколько га осталось незасеянным? </a:t>
                </a:r>
                <a:endParaRPr lang="ru-RU" sz="1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80B03FE3-F423-4A72-996C-70164F2812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318118"/>
                <a:ext cx="5461857" cy="728405"/>
              </a:xfrm>
              <a:prstGeom prst="rect">
                <a:avLst/>
              </a:prstGeom>
              <a:blipFill>
                <a:blip r:embed="rId3"/>
                <a:stretch>
                  <a:fillRect l="-335" r="-112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Перспективы производства и рынка картофеля в России и мире — Светич">
            <a:extLst>
              <a:ext uri="{FF2B5EF4-FFF2-40B4-BE49-F238E27FC236}">
                <a16:creationId xmlns:a16="http://schemas.microsoft.com/office/drawing/2014/main" id="{63C3A3FE-AA63-4DED-AEEF-1C9B3BB2A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484" y="1046523"/>
            <a:ext cx="2110861" cy="157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66F9B55-F00D-49CF-9EA1-ADB0AA74A6EF}"/>
                  </a:ext>
                </a:extLst>
              </p:cNvPr>
              <p:cNvSpPr/>
              <p:nvPr/>
            </p:nvSpPr>
            <p:spPr>
              <a:xfrm>
                <a:off x="141288" y="995677"/>
                <a:ext cx="4560094" cy="22091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Картофель –</a:t>
                </a:r>
                <a14:m>
                  <m:oMath xmlns:m="http://schemas.openxmlformats.org/officeDocument/2006/math">
                    <m:r>
                      <a:rPr lang="ru-RU" sz="1200" b="1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части поля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Лук –</a:t>
                </a:r>
                <a14:m>
                  <m:oMath xmlns:m="http://schemas.openxmlformats.org/officeDocument/2006/math">
                    <m:r>
                      <a:rPr lang="ru-RU" sz="1200" b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части поля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Осталось - ? часть поля ? га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12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1)</m:t>
                    </m:r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+</a:t>
                </a:r>
                <a:r>
                  <a:rPr lang="ru-RU" sz="12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(часть поля засеяна луком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и картофелем)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(часть поля не засеяна)</a:t>
                </a:r>
              </a:p>
              <a:p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200 : 10</a:t>
                </a:r>
                <a:r>
                  <a:rPr lang="ru-RU" sz="12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2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 = 20 (га) – не засеяно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20 га не засеяно и это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часть всего поля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A66F9B55-F00D-49CF-9EA1-ADB0AA74A6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995677"/>
                <a:ext cx="4560094" cy="2209131"/>
              </a:xfrm>
              <a:prstGeom prst="rect">
                <a:avLst/>
              </a:prstGeom>
              <a:blipFill>
                <a:blip r:embed="rId5"/>
                <a:stretch>
                  <a:fillRect l="-40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авая фигурная скобка 4">
            <a:extLst>
              <a:ext uri="{FF2B5EF4-FFF2-40B4-BE49-F238E27FC236}">
                <a16:creationId xmlns:a16="http://schemas.microsoft.com/office/drawing/2014/main" id="{7AB4F361-4F24-42E5-A90F-B1840EF37F6C}"/>
              </a:ext>
            </a:extLst>
          </p:cNvPr>
          <p:cNvSpPr/>
          <p:nvPr/>
        </p:nvSpPr>
        <p:spPr>
          <a:xfrm>
            <a:off x="2460284" y="1046523"/>
            <a:ext cx="178433" cy="728405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714BA78-885C-4891-9C18-705C000C0858}"/>
              </a:ext>
            </a:extLst>
          </p:cNvPr>
          <p:cNvSpPr/>
          <p:nvPr/>
        </p:nvSpPr>
        <p:spPr>
          <a:xfrm>
            <a:off x="2580997" y="1256837"/>
            <a:ext cx="7569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200 га 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471AC9C-6F9D-40BE-8DE4-F119EC370BFB}"/>
                  </a:ext>
                </a:extLst>
              </p:cNvPr>
              <p:cNvSpPr/>
              <p:nvPr/>
            </p:nvSpPr>
            <p:spPr>
              <a:xfrm>
                <a:off x="293687" y="551491"/>
                <a:ext cx="3963474" cy="2336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101. </a:t>
                </a:r>
                <a:r>
                  <a:rPr lang="ru-RU" sz="1600" b="1" dirty="0">
                    <a:latin typeface="Arial" panose="020B0604020202020204" pitchFamily="34" charset="0"/>
                  </a:rPr>
                  <a:t>Выполните действия:</a:t>
                </a:r>
              </a:p>
              <a:p>
                <a:endParaRPr lang="ru-RU" sz="1600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b="1" dirty="0">
                  <a:solidFill>
                    <a:srgbClr val="0070C0"/>
                  </a:solidFill>
                </a:endParaRPr>
              </a:p>
              <a:p>
                <a:endParaRPr lang="ru-RU" b="1" dirty="0">
                  <a:solidFill>
                    <a:srgbClr val="0070C0"/>
                  </a:solidFill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</a:endParaRPr>
              </a:p>
              <a:p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𝟗𝟗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𝟎𝟎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𝟗𝟗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E471AC9C-6F9D-40BE-8DE4-F119EC370B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7" y="551491"/>
                <a:ext cx="3963474" cy="2336537"/>
              </a:xfrm>
              <a:prstGeom prst="rect">
                <a:avLst/>
              </a:prstGeom>
              <a:blipFill>
                <a:blip r:embed="rId3"/>
                <a:stretch>
                  <a:fillRect l="-1231" t="-781" b="-5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Картинка мудрая сова с указкой на прозрачном фоне">
            <a:extLst>
              <a:ext uri="{FF2B5EF4-FFF2-40B4-BE49-F238E27FC236}">
                <a16:creationId xmlns:a16="http://schemas.microsoft.com/office/drawing/2014/main" id="{4393C5C0-A022-49E8-8B24-BEEC3AEF3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87" y="887912"/>
            <a:ext cx="1571625" cy="1964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1134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9D552034-A5DC-4138-A9EC-0EDD18F77291}"/>
                  </a:ext>
                </a:extLst>
              </p:cNvPr>
              <p:cNvSpPr/>
              <p:nvPr/>
            </p:nvSpPr>
            <p:spPr>
              <a:xfrm>
                <a:off x="-1" y="395321"/>
                <a:ext cx="5767386" cy="20028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102.</a:t>
                </a:r>
                <a:r>
                  <a:rPr lang="ru-RU" sz="16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Решите следующие уравнения, если известно, что</a:t>
                </a:r>
              </a:p>
              <a:p>
                <a:r>
                  <a:rPr lang="ru-RU" sz="14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600" b="1" dirty="0"/>
              </a:p>
              <a:p>
                <a:endParaRPr lang="ru-RU" sz="1600" b="1" dirty="0"/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а) х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в)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 +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р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z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р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х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z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р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9D552034-A5DC-4138-A9EC-0EDD18F7729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395321"/>
                <a:ext cx="5767386" cy="2002856"/>
              </a:xfrm>
              <a:prstGeom prst="rect">
                <a:avLst/>
              </a:prstGeom>
              <a:blipFill>
                <a:blip r:embed="rId3"/>
                <a:stretch>
                  <a:fillRect l="-529" t="-915" b="-6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05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9AE3106-DFBE-49A6-A1DE-901954A3098C}"/>
              </a:ext>
            </a:extLst>
          </p:cNvPr>
          <p:cNvSpPr/>
          <p:nvPr/>
        </p:nvSpPr>
        <p:spPr>
          <a:xfrm>
            <a:off x="346447" y="395321"/>
            <a:ext cx="2667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103. Решите уравнения: </a:t>
            </a:r>
            <a:endParaRPr lang="ru-RU" sz="1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B17CB12-8AA2-492B-B024-CB4492916FD9}"/>
                  </a:ext>
                </a:extLst>
              </p:cNvPr>
              <p:cNvSpPr/>
              <p:nvPr/>
            </p:nvSpPr>
            <p:spPr>
              <a:xfrm>
                <a:off x="-18626" y="1051344"/>
                <a:ext cx="5734496" cy="118090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а) х 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-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solidFill>
                      <a:srgbClr val="0070C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в)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 +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р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𝟖𝟎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ru-RU" sz="16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𝟑𝟔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z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р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𝟖𝟎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х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z =</a:t>
                </a:r>
                <a:r>
                  <a:rPr lang="ru-RU" sz="16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р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𝟔𝟔</m:t>
                        </m:r>
                      </m:num>
                      <m:den>
                        <m:r>
                          <a:rPr lang="ru-RU" sz="1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𝟖𝟕</m:t>
                        </m:r>
                        <m:r>
                          <a:rPr lang="en-US" sz="16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16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DB17CB12-8AA2-492B-B024-CB4492916F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626" y="1051344"/>
                <a:ext cx="5734496" cy="1180901"/>
              </a:xfrm>
              <a:prstGeom prst="rect">
                <a:avLst/>
              </a:prstGeom>
              <a:blipFill>
                <a:blip r:embed="rId3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1707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318E0CE-5C94-4563-B834-1D55ED526103}"/>
              </a:ext>
            </a:extLst>
          </p:cNvPr>
          <p:cNvSpPr/>
          <p:nvPr/>
        </p:nvSpPr>
        <p:spPr>
          <a:xfrm>
            <a:off x="598487" y="409053"/>
            <a:ext cx="266791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104. Решите уравнения: </a:t>
            </a:r>
            <a:endParaRPr lang="ru-RU" sz="16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715074AC-36EE-4E40-B6A9-BE8B12DFD1A6}"/>
                  </a:ext>
                </a:extLst>
              </p:cNvPr>
              <p:cNvSpPr/>
              <p:nvPr/>
            </p:nvSpPr>
            <p:spPr>
              <a:xfrm>
                <a:off x="141288" y="1012825"/>
                <a:ext cx="5564507" cy="1360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х 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б) у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𝟏𝟗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в)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 +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ru-RU" sz="14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у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 +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𝟖𝟎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х =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𝟏𝟏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𝟏𝟕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 =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4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𝟑𝟓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𝟐𝟎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𝟐𝟏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:r>
                  <a:rPr lang="en-US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z =</a:t>
                </a:r>
                <a:r>
                  <a:rPr lang="ru-RU" sz="14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4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𝟒𝟓</m:t>
                        </m:r>
                      </m:num>
                      <m:den>
                        <m:r>
                          <a:rPr lang="ru-RU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𝟒𝟗</m:t>
                        </m:r>
                        <m:r>
                          <a:rPr lang="en-US" sz="1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endParaRPr lang="ru-RU" sz="1400" dirty="0"/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715074AC-36EE-4E40-B6A9-BE8B12DFD1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288" y="1012825"/>
                <a:ext cx="5564507" cy="1360244"/>
              </a:xfrm>
              <a:prstGeom prst="rect">
                <a:avLst/>
              </a:prstGeom>
              <a:blipFill>
                <a:blip r:embed="rId3"/>
                <a:stretch>
                  <a:fillRect l="-3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47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1288" y="22225"/>
            <a:ext cx="5281932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9673C3C1-AE8E-42CE-9E44-858EE7A1E44D}"/>
                  </a:ext>
                </a:extLst>
              </p:cNvPr>
              <p:cNvSpPr/>
              <p:nvPr/>
            </p:nvSpPr>
            <p:spPr>
              <a:xfrm>
                <a:off x="65088" y="409053"/>
                <a:ext cx="5638800" cy="6285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sz="12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108.</a:t>
                </a:r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 части посевной площади в 130 ар посажен картофель, а 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2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200" b="1" dirty="0">
                    <a:solidFill>
                      <a:srgbClr val="211D1E"/>
                    </a:solidFill>
                    <a:latin typeface="Arial" panose="020B0604020202020204" pitchFamily="34" charset="0"/>
                  </a:rPr>
                  <a:t>- лук. Сколько ар посевной площади осталась не использованной?</a:t>
                </a:r>
                <a:endParaRPr lang="ru-RU" sz="1200" b="1" dirty="0"/>
              </a:p>
            </p:txBody>
          </p:sp>
        </mc:Choice>
        <mc:Fallback xmlns="">
          <p:sp>
            <p:nvSpPr>
              <p:cNvPr id="2" name="Прямоугольник 1">
                <a:extLst>
                  <a:ext uri="{FF2B5EF4-FFF2-40B4-BE49-F238E27FC236}">
                    <a16:creationId xmlns:a16="http://schemas.microsoft.com/office/drawing/2014/main" id="{9673C3C1-AE8E-42CE-9E44-858EE7A1E4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88" y="409053"/>
                <a:ext cx="5638800" cy="628570"/>
              </a:xfrm>
              <a:prstGeom prst="rect">
                <a:avLst/>
              </a:prstGeom>
              <a:blipFill>
                <a:blip r:embed="rId3"/>
                <a:stretch>
                  <a:fillRect l="-1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 descr="Untitled">
            <a:extLst>
              <a:ext uri="{FF2B5EF4-FFF2-40B4-BE49-F238E27FC236}">
                <a16:creationId xmlns:a16="http://schemas.microsoft.com/office/drawing/2014/main" id="{C048ED2B-7188-4935-BEB1-0AF96995D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287" y="1205994"/>
            <a:ext cx="20002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71714DA-C0CB-4C53-BFB3-86B1FACFAC92}"/>
                  </a:ext>
                </a:extLst>
              </p:cNvPr>
              <p:cNvSpPr/>
              <p:nvPr/>
            </p:nvSpPr>
            <p:spPr>
              <a:xfrm>
                <a:off x="122238" y="1024074"/>
                <a:ext cx="3054349" cy="2061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Картофель –</a:t>
                </a:r>
                <a14:m>
                  <m:oMath xmlns:m="http://schemas.openxmlformats.org/officeDocument/2006/math">
                    <m:r>
                      <a:rPr lang="ru-RU" sz="1100" b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части поля</a:t>
                </a:r>
              </a:p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Лук –</a:t>
                </a:r>
                <a14:m>
                  <m:oMath xmlns:m="http://schemas.openxmlformats.org/officeDocument/2006/math">
                    <m:r>
                      <a:rPr lang="ru-RU" sz="1100" b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части поля</a:t>
                </a:r>
              </a:p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Осталось - ? ар  </a:t>
                </a:r>
              </a:p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Решение:</a:t>
                </a:r>
              </a:p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11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</a:rPr>
                      <m:t>1)</m:t>
                    </m:r>
                    <m:f>
                      <m:fPr>
                        <m:ctrlP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</a:t>
                </a:r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+</a:t>
                </a:r>
                <a:r>
                  <a:rPr lang="ru-RU" sz="1100" b="1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1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ru-RU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sz="11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 (часть поля засеяна луком</a:t>
                </a:r>
              </a:p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</a:rPr>
                  <a:t>и картофелем)</a:t>
                </a:r>
              </a:p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130 : 10</a:t>
                </a:r>
                <a:r>
                  <a:rPr lang="ru-RU" sz="1100" b="1" dirty="0">
                    <a:solidFill>
                      <a:srgbClr val="0070C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11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8 = 104 (ар) –  засеяно луком </a:t>
                </a:r>
              </a:p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и картофелем</a:t>
                </a:r>
              </a:p>
              <a:p>
                <a:r>
                  <a:rPr lang="ru-RU" sz="11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130 – 104 = 26 (ар) – не засеяно</a:t>
                </a:r>
              </a:p>
              <a:p>
                <a:r>
                  <a:rPr lang="ru-RU" sz="1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Ответ: 26 ар не засеяно</a:t>
                </a: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971714DA-C0CB-4C53-BFB3-86B1FACFAC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38" y="1024074"/>
                <a:ext cx="3054349" cy="2061718"/>
              </a:xfrm>
              <a:prstGeom prst="rect">
                <a:avLst/>
              </a:prstGeom>
              <a:blipFill>
                <a:blip r:embed="rId5"/>
                <a:stretch>
                  <a:fillRect l="-599" b="-20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авая фигурная скобка 6">
            <a:extLst>
              <a:ext uri="{FF2B5EF4-FFF2-40B4-BE49-F238E27FC236}">
                <a16:creationId xmlns:a16="http://schemas.microsoft.com/office/drawing/2014/main" id="{C7DD03CE-9B91-44A4-BECF-C573055C8C5D}"/>
              </a:ext>
            </a:extLst>
          </p:cNvPr>
          <p:cNvSpPr/>
          <p:nvPr/>
        </p:nvSpPr>
        <p:spPr>
          <a:xfrm>
            <a:off x="2198687" y="1165225"/>
            <a:ext cx="211430" cy="575902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29F1583-8EA5-48E1-92B4-8030B0569CE5}"/>
              </a:ext>
            </a:extLst>
          </p:cNvPr>
          <p:cNvSpPr/>
          <p:nvPr/>
        </p:nvSpPr>
        <p:spPr>
          <a:xfrm>
            <a:off x="2306170" y="1287873"/>
            <a:ext cx="7906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130 ар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381189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23450</TotalTime>
  <Words>593</Words>
  <Application>Microsoft Office PowerPoint</Application>
  <PresentationFormat>Произвольный</PresentationFormat>
  <Paragraphs>88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РЕШЕНИЕ  ЗАДАЧ</vt:lpstr>
      <vt:lpstr>ЗАДАНИЯ ДЛЯ  САМОСТОЯТЕЛЬНОЙ 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1869</cp:revision>
  <cp:lastPrinted>2020-09-30T03:25:16Z</cp:lastPrinted>
  <dcterms:created xsi:type="dcterms:W3CDTF">2020-04-09T07:32:19Z</dcterms:created>
  <dcterms:modified xsi:type="dcterms:W3CDTF">2020-11-24T15:07:19Z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