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913" r:id="rId1"/>
  </p:sldMasterIdLst>
  <p:notesMasterIdLst>
    <p:notesMasterId r:id="rId12"/>
  </p:notesMasterIdLst>
  <p:handoutMasterIdLst>
    <p:handoutMasterId r:id="rId13"/>
  </p:handoutMasterIdLst>
  <p:sldIdLst>
    <p:sldId id="528" r:id="rId2"/>
    <p:sldId id="964" r:id="rId3"/>
    <p:sldId id="936" r:id="rId4"/>
    <p:sldId id="959" r:id="rId5"/>
    <p:sldId id="960" r:id="rId6"/>
    <p:sldId id="965" r:id="rId7"/>
    <p:sldId id="966" r:id="rId8"/>
    <p:sldId id="967" r:id="rId9"/>
    <p:sldId id="968" r:id="rId10"/>
    <p:sldId id="480" r:id="rId11"/>
  </p:sldIdLst>
  <p:sldSz cx="5768975" cy="3244850"/>
  <p:notesSz cx="9866313" cy="6735763"/>
  <p:custDataLst>
    <p:tags r:id="rId1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CC"/>
    <a:srgbClr val="00A859"/>
    <a:srgbClr val="F0FFFF"/>
    <a:srgbClr val="FFFCFF"/>
    <a:srgbClr val="EFE4F0"/>
    <a:srgbClr val="5FCBEF"/>
    <a:srgbClr val="00C695"/>
    <a:srgbClr val="000000"/>
    <a:srgbClr val="BAD7C3"/>
    <a:srgbClr val="CACA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5" autoAdjust="0"/>
    <p:restoredTop sz="86372" autoAdjust="0"/>
  </p:normalViewPr>
  <p:slideViewPr>
    <p:cSldViewPr>
      <p:cViewPr varScale="1">
        <p:scale>
          <a:sx n="148" d="100"/>
          <a:sy n="148" d="100"/>
        </p:scale>
        <p:origin x="606" y="120"/>
      </p:cViewPr>
      <p:guideLst>
        <p:guide orient="horz" pos="2880"/>
        <p:guide pos="21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171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C480B5ED-0184-4641-8B39-8340A9A00A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BA05CFF-9AF4-4F9B-BB9A-BB7BC03F59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588000" y="0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947B9AB-696C-4DF1-B488-04147F4FAC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397625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37759E4-E530-4602-B28C-64032CFA932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588000" y="6397625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D7DF31-001B-4685-B3EB-A27169C241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49427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87834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r">
              <a:defRPr sz="2200"/>
            </a:lvl1pPr>
          </a:lstStyle>
          <a:p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87638" y="504825"/>
            <a:ext cx="4491037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68469" tIns="84235" rIns="168469" bIns="8423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6090" y="3199818"/>
            <a:ext cx="7894137" cy="3031752"/>
          </a:xfrm>
          <a:prstGeom prst="rect">
            <a:avLst/>
          </a:prstGeom>
        </p:spPr>
        <p:txBody>
          <a:bodyPr vert="horz" lIns="168469" tIns="84235" rIns="168469" bIns="8423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87834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r">
              <a:defRPr sz="2200"/>
            </a:lvl1pPr>
          </a:lstStyle>
          <a:p>
            <a:fld id="{7A6411C4-7043-4456-B984-BDE449DF6E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27393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1DAFB0E-27B0-4BB7-8B90-35C3603B5B4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82882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10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512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2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5129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62160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08771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63048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81087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43806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7549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1035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3110" y="1137701"/>
            <a:ext cx="3675136" cy="778945"/>
          </a:xfrm>
        </p:spPr>
        <p:txBody>
          <a:bodyPr anchor="b">
            <a:noAutofit/>
          </a:bodyPr>
          <a:lstStyle>
            <a:lvl1pPr algn="r">
              <a:defRPr sz="2555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3110" y="1916644"/>
            <a:ext cx="3675136" cy="518996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5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1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7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4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30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004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288431"/>
            <a:ext cx="4067746" cy="1610407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038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46426" y="1718569"/>
            <a:ext cx="3418479" cy="180269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75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4560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914117"/>
            <a:ext cx="4067746" cy="1228037"/>
          </a:xfrm>
        </p:spPr>
        <p:txBody>
          <a:bodyPr anchor="b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730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7687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505" y="288431"/>
            <a:ext cx="4063741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accent1"/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0136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784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70121" y="288431"/>
            <a:ext cx="617374" cy="2484714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0499" y="288431"/>
            <a:ext cx="3340701" cy="248471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4586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676" y="132463"/>
            <a:ext cx="4903630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73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7022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61371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673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7022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61371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676" y="441663"/>
            <a:ext cx="4903630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77643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778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1277911"/>
            <a:ext cx="4067746" cy="864243"/>
          </a:xfrm>
        </p:spPr>
        <p:txBody>
          <a:bodyPr anchor="b"/>
          <a:lstStyle>
            <a:lvl1pPr algn="l">
              <a:defRPr sz="189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407097"/>
          </a:xfrm>
        </p:spPr>
        <p:txBody>
          <a:bodyPr anchor="t"/>
          <a:lstStyle>
            <a:lvl1pPr marL="0" indent="0" algn="l">
              <a:buNone/>
              <a:defRPr sz="94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298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0499" y="1022279"/>
            <a:ext cx="1979789" cy="18361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08457" y="1022279"/>
            <a:ext cx="1979789" cy="183618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18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9747" y="1022465"/>
            <a:ext cx="1980541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9747" y="1295123"/>
            <a:ext cx="1980541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407706" y="1022465"/>
            <a:ext cx="1980539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407707" y="1295123"/>
            <a:ext cx="1980538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31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4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B9704-BF7D-4231-A5E8-A5E132FC5C1D}" type="datetime1">
              <a:rPr lang="ru-RU" smtClean="0"/>
              <a:t>24.11.2020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89B37-E9E0-4D16-9404-785B81C05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499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709062"/>
            <a:ext cx="1823874" cy="604904"/>
          </a:xfrm>
        </p:spPr>
        <p:txBody>
          <a:bodyPr anchor="b">
            <a:normAutofit/>
          </a:bodyPr>
          <a:lstStyle>
            <a:lvl1pPr>
              <a:defRPr sz="946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2541" y="243636"/>
            <a:ext cx="2135704" cy="261482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1313965"/>
            <a:ext cx="1823874" cy="1222827"/>
          </a:xfrm>
        </p:spPr>
        <p:txBody>
          <a:bodyPr>
            <a:normAutofit/>
          </a:bodyPr>
          <a:lstStyle>
            <a:lvl1pPr marL="0" indent="0">
              <a:buNone/>
              <a:defRPr sz="662"/>
            </a:lvl1pPr>
            <a:lvl2pPr marL="216237" indent="0">
              <a:buNone/>
              <a:defRPr sz="662"/>
            </a:lvl2pPr>
            <a:lvl3pPr marL="432473" indent="0">
              <a:buNone/>
              <a:defRPr sz="568"/>
            </a:lvl3pPr>
            <a:lvl4pPr marL="648710" indent="0">
              <a:buNone/>
              <a:defRPr sz="473"/>
            </a:lvl4pPr>
            <a:lvl5pPr marL="864946" indent="0">
              <a:buNone/>
              <a:defRPr sz="473"/>
            </a:lvl5pPr>
            <a:lvl6pPr marL="1081182" indent="0">
              <a:buNone/>
              <a:defRPr sz="473"/>
            </a:lvl6pPr>
            <a:lvl7pPr marL="1297419" indent="0">
              <a:buNone/>
              <a:defRPr sz="473"/>
            </a:lvl7pPr>
            <a:lvl8pPr marL="1513655" indent="0">
              <a:buNone/>
              <a:defRPr sz="473"/>
            </a:lvl8pPr>
            <a:lvl9pPr marL="1729892" indent="0">
              <a:buNone/>
              <a:defRPr sz="47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150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271395"/>
            <a:ext cx="4067746" cy="268151"/>
          </a:xfrm>
        </p:spPr>
        <p:txBody>
          <a:bodyPr anchor="b">
            <a:normAutofit/>
          </a:bodyPr>
          <a:lstStyle>
            <a:lvl1pPr algn="l">
              <a:defRPr sz="1135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0499" y="288431"/>
            <a:ext cx="4067746" cy="1819594"/>
          </a:xfrm>
        </p:spPr>
        <p:txBody>
          <a:bodyPr anchor="t">
            <a:normAutofit/>
          </a:bodyPr>
          <a:lstStyle>
            <a:lvl1pPr marL="0" indent="0" algn="ctr">
              <a:buNone/>
              <a:defRPr sz="757"/>
            </a:lvl1pPr>
            <a:lvl2pPr marL="216301" indent="0">
              <a:buNone/>
              <a:defRPr sz="757"/>
            </a:lvl2pPr>
            <a:lvl3pPr marL="432603" indent="0">
              <a:buNone/>
              <a:defRPr sz="757"/>
            </a:lvl3pPr>
            <a:lvl4pPr marL="648904" indent="0">
              <a:buNone/>
              <a:defRPr sz="757"/>
            </a:lvl4pPr>
            <a:lvl5pPr marL="865205" indent="0">
              <a:buNone/>
              <a:defRPr sz="757"/>
            </a:lvl5pPr>
            <a:lvl6pPr marL="1081507" indent="0">
              <a:buNone/>
              <a:defRPr sz="757"/>
            </a:lvl6pPr>
            <a:lvl7pPr marL="1297808" indent="0">
              <a:buNone/>
              <a:defRPr sz="757"/>
            </a:lvl7pPr>
            <a:lvl8pPr marL="1514109" indent="0">
              <a:buNone/>
              <a:defRPr sz="757"/>
            </a:lvl8pPr>
            <a:lvl9pPr marL="1730411" indent="0">
              <a:buNone/>
              <a:defRPr sz="757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2539546"/>
            <a:ext cx="4067746" cy="318913"/>
          </a:xfrm>
        </p:spPr>
        <p:txBody>
          <a:bodyPr>
            <a:normAutofit/>
          </a:bodyPr>
          <a:lstStyle>
            <a:lvl1pPr marL="0" indent="0">
              <a:buNone/>
              <a:defRPr sz="568"/>
            </a:lvl1pPr>
            <a:lvl2pPr marL="216301" indent="0">
              <a:buNone/>
              <a:defRPr sz="568"/>
            </a:lvl2pPr>
            <a:lvl3pPr marL="432603" indent="0">
              <a:buNone/>
              <a:defRPr sz="473"/>
            </a:lvl3pPr>
            <a:lvl4pPr marL="648904" indent="0">
              <a:buNone/>
              <a:defRPr sz="426"/>
            </a:lvl4pPr>
            <a:lvl5pPr marL="865205" indent="0">
              <a:buNone/>
              <a:defRPr sz="426"/>
            </a:lvl5pPr>
            <a:lvl6pPr marL="1081507" indent="0">
              <a:buNone/>
              <a:defRPr sz="426"/>
            </a:lvl6pPr>
            <a:lvl7pPr marL="1297808" indent="0">
              <a:buNone/>
              <a:defRPr sz="426"/>
            </a:lvl7pPr>
            <a:lvl8pPr marL="1514109" indent="0">
              <a:buNone/>
              <a:defRPr sz="426"/>
            </a:lvl8pPr>
            <a:lvl9pPr marL="1730411" indent="0">
              <a:buNone/>
              <a:defRPr sz="42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11/24/2020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23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499" y="1022279"/>
            <a:ext cx="4067746" cy="1836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09304" y="2858460"/>
            <a:ext cx="431509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99" y="2858460"/>
            <a:ext cx="2979886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4905" y="2858460"/>
            <a:ext cx="323340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404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  <p:sldLayoutId id="2147483925" r:id="rId12"/>
    <p:sldLayoutId id="2147483926" r:id="rId13"/>
    <p:sldLayoutId id="2147483927" r:id="rId14"/>
    <p:sldLayoutId id="2147483928" r:id="rId15"/>
    <p:sldLayoutId id="2147483929" r:id="rId16"/>
    <p:sldLayoutId id="2147483930" r:id="rId17"/>
  </p:sldLayoutIdLst>
  <p:txStyles>
    <p:titleStyle>
      <a:lvl1pPr algn="l" defTabSz="216301" rtl="0" eaLnBrk="1" latinLnBrk="0" hangingPunct="1">
        <a:spcBef>
          <a:spcPct val="0"/>
        </a:spcBef>
        <a:buNone/>
        <a:defRPr sz="1703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62226" indent="-162226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8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51490" indent="-135188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75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0753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66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57055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73356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89657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405959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622260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838561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1pPr>
      <a:lvl2pPr marL="21630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2pPr>
      <a:lvl3pPr marL="432603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3pPr>
      <a:lvl4pPr marL="648904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4pPr>
      <a:lvl5pPr marL="865205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5pPr>
      <a:lvl6pPr marL="1081507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6pPr>
      <a:lvl7pPr marL="1297808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7pPr>
      <a:lvl8pPr marL="1514109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8pPr>
      <a:lvl9pPr marL="173041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9.pn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17.pn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0"/>
            <a:ext cx="5768975" cy="102919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79488" y="250825"/>
            <a:ext cx="3482756" cy="537833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>
              <a:spcBef>
                <a:spcPts val="114"/>
              </a:spcBef>
            </a:pPr>
            <a:r>
              <a:rPr lang="ru-RU" sz="3399" b="1" spc="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  <a:endParaRPr sz="3399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534577" y="1322641"/>
            <a:ext cx="3124200" cy="1455521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Bef>
                <a:spcPts val="110"/>
              </a:spcBef>
            </a:pP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  <a:endParaRPr lang="en-US" sz="28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18407">
              <a:spcBef>
                <a:spcPts val="110"/>
              </a:spcBef>
            </a:pPr>
            <a:r>
              <a:rPr lang="ru-RU" sz="3200" b="1" dirty="0">
                <a:solidFill>
                  <a:srgbClr val="002060"/>
                </a:solidFill>
                <a:latin typeface="Arial"/>
                <a:cs typeface="Arial"/>
              </a:rPr>
              <a:t>РЕШЕНИЕ </a:t>
            </a:r>
            <a:endParaRPr lang="en-US" sz="32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18407">
              <a:spcBef>
                <a:spcPts val="110"/>
              </a:spcBef>
            </a:pPr>
            <a:r>
              <a:rPr lang="ru-RU" sz="3200" b="1" dirty="0">
                <a:solidFill>
                  <a:srgbClr val="002060"/>
                </a:solidFill>
                <a:latin typeface="Arial"/>
                <a:cs typeface="Arial"/>
              </a:rPr>
              <a:t>ЗАДАЧ </a:t>
            </a: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45482" y="1440801"/>
            <a:ext cx="304799" cy="121920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702916" y="242202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702916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710145" y="243294"/>
            <a:ext cx="612743" cy="385356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400" b="1" dirty="0">
                <a:solidFill>
                  <a:schemeClr val="bg1"/>
                </a:solidFill>
                <a:latin typeface="Arial"/>
                <a:cs typeface="Arial"/>
              </a:rPr>
              <a:t>5</a:t>
            </a:r>
            <a:endParaRPr sz="2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4665670" y="576064"/>
            <a:ext cx="671534" cy="166236"/>
          </a:xfrm>
          <a:prstGeom prst="rect">
            <a:avLst/>
          </a:prstGeom>
        </p:spPr>
        <p:txBody>
          <a:bodyPr vert="horz" wrap="square" lIns="0" tIns="12060" rIns="0" bIns="0" rtlCol="0">
            <a:spAutoFit/>
          </a:bodyPr>
          <a:lstStyle/>
          <a:p>
            <a:pPr algn="ctr">
              <a:spcBef>
                <a:spcPts val="95"/>
              </a:spcBef>
            </a:pPr>
            <a:r>
              <a:rPr lang="ru-RU" sz="1001" b="1" spc="-5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1001" b="1" dirty="0"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687" y="327025"/>
            <a:ext cx="481781" cy="488472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E98DB86-9DB8-4413-9E4F-FC4843F0011F}"/>
              </a:ext>
            </a:extLst>
          </p:cNvPr>
          <p:cNvSpPr/>
          <p:nvPr/>
        </p:nvSpPr>
        <p:spPr>
          <a:xfrm>
            <a:off x="5475287" y="1698625"/>
            <a:ext cx="167736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8E9EBDA7-8C4A-47A6-BA00-7228922EA2DF}"/>
              </a:ext>
            </a:extLst>
          </p:cNvPr>
          <p:cNvSpPr/>
          <p:nvPr/>
        </p:nvSpPr>
        <p:spPr>
          <a:xfrm flipH="1">
            <a:off x="5438743" y="2141861"/>
            <a:ext cx="319980" cy="1712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Picture 2" descr="ДРОБИ!!! ПОЛНЫЙ РАЗБОР ПРИМЕР С ДРОБЯМИ">
            <a:extLst>
              <a:ext uri="{FF2B5EF4-FFF2-40B4-BE49-F238E27FC236}">
                <a16:creationId xmlns:a16="http://schemas.microsoft.com/office/drawing/2014/main" id="{0CA2AE72-E359-4935-A692-E84A8C2B26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9055" y="1165050"/>
            <a:ext cx="2579688" cy="1633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90811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 САМОСТОЯТЕЛЬНОЙ 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97C88DD-1C6A-4E39-973C-32C9A6BFCD84}"/>
              </a:ext>
            </a:extLst>
          </p:cNvPr>
          <p:cNvSpPr/>
          <p:nvPr/>
        </p:nvSpPr>
        <p:spPr>
          <a:xfrm>
            <a:off x="2122487" y="555625"/>
            <a:ext cx="10668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3E1FCFC-34F2-410F-8218-644405297094}"/>
              </a:ext>
            </a:extLst>
          </p:cNvPr>
          <p:cNvSpPr/>
          <p:nvPr/>
        </p:nvSpPr>
        <p:spPr>
          <a:xfrm>
            <a:off x="126147" y="403225"/>
            <a:ext cx="169154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60AB92E-A5F8-4CC1-B078-20CF4F7447BD}"/>
              </a:ext>
            </a:extLst>
          </p:cNvPr>
          <p:cNvSpPr/>
          <p:nvPr/>
        </p:nvSpPr>
        <p:spPr>
          <a:xfrm>
            <a:off x="63073" y="2186682"/>
            <a:ext cx="230614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3E85CB04-934A-4033-ACFA-F64ECE12BDD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187" b="18414"/>
          <a:stretch/>
        </p:blipFill>
        <p:spPr>
          <a:xfrm>
            <a:off x="63073" y="495211"/>
            <a:ext cx="5642829" cy="2575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649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ПРОВЕРКА  САМОСТОЯТЕЛЬНОЙ 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97C88DD-1C6A-4E39-973C-32C9A6BFCD84}"/>
              </a:ext>
            </a:extLst>
          </p:cNvPr>
          <p:cNvSpPr/>
          <p:nvPr/>
        </p:nvSpPr>
        <p:spPr>
          <a:xfrm>
            <a:off x="2122487" y="555625"/>
            <a:ext cx="10668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3E1FCFC-34F2-410F-8218-644405297094}"/>
              </a:ext>
            </a:extLst>
          </p:cNvPr>
          <p:cNvSpPr/>
          <p:nvPr/>
        </p:nvSpPr>
        <p:spPr>
          <a:xfrm>
            <a:off x="126147" y="403225"/>
            <a:ext cx="169154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60AB92E-A5F8-4CC1-B078-20CF4F7447BD}"/>
              </a:ext>
            </a:extLst>
          </p:cNvPr>
          <p:cNvSpPr/>
          <p:nvPr/>
        </p:nvSpPr>
        <p:spPr>
          <a:xfrm>
            <a:off x="63073" y="2186682"/>
            <a:ext cx="230614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C064FB7-0F94-4704-92B9-E52940CEB0D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187"/>
          <a:stretch/>
        </p:blipFill>
        <p:spPr>
          <a:xfrm>
            <a:off x="65914" y="555625"/>
            <a:ext cx="5642827" cy="232646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F4AFBA23-E478-4616-8C24-38922DA88CAB}"/>
                  </a:ext>
                </a:extLst>
              </p:cNvPr>
              <p:cNvSpPr/>
              <p:nvPr/>
            </p:nvSpPr>
            <p:spPr>
              <a:xfrm>
                <a:off x="1877261" y="1596546"/>
                <a:ext cx="3854811" cy="4479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Ответ:</a:t>
                </a:r>
                <a:r>
                  <a:rPr lang="ru-RU" sz="16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𝟑𝟏</m:t>
                        </m:r>
                      </m:den>
                    </m:f>
                  </m:oMath>
                </a14:m>
                <a:r>
                  <a:rPr lang="ru-RU" sz="1600" dirty="0"/>
                  <a:t> 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часть января без осадков</a:t>
                </a:r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F4AFBA23-E478-4616-8C24-38922DA88CA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7261" y="1596546"/>
                <a:ext cx="3854811" cy="447943"/>
              </a:xfrm>
              <a:prstGeom prst="rect">
                <a:avLst/>
              </a:prstGeom>
              <a:blipFill>
                <a:blip r:embed="rId4"/>
                <a:stretch>
                  <a:fillRect l="-949" b="-547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35472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308CD77-A743-49E3-A58E-1299C4A4E8D0}"/>
              </a:ext>
            </a:extLst>
          </p:cNvPr>
          <p:cNvSpPr/>
          <p:nvPr/>
        </p:nvSpPr>
        <p:spPr>
          <a:xfrm>
            <a:off x="26450" y="395321"/>
            <a:ext cx="567743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99. 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В классе из </a:t>
            </a:r>
            <a:r>
              <a:rPr lang="ru-RU" sz="1400" b="1">
                <a:latin typeface="Arial" panose="020B0604020202020204" pitchFamily="34" charset="0"/>
                <a:cs typeface="Arial" panose="020B0604020202020204" pitchFamily="34" charset="0"/>
              </a:rPr>
              <a:t>24 учеников 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13 учатся на отлично, а 8 – на 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хорошо. Какую часть всего класса составляют отличники и хорошисты? </a:t>
            </a:r>
            <a:endParaRPr lang="ru-RU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02F6608D-379E-4F08-8977-85A0B5DEDFB3}"/>
                  </a:ext>
                </a:extLst>
              </p:cNvPr>
              <p:cNvSpPr/>
              <p:nvPr/>
            </p:nvSpPr>
            <p:spPr>
              <a:xfrm>
                <a:off x="65088" y="1133985"/>
                <a:ext cx="5375831" cy="20766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На отлично – 13 уч.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На хорошо – 8 уч.</a:t>
                </a:r>
                <a:endParaRPr lang="en-US" sz="16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Всего – 24 ученика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Решение: 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1) 13+8 = 21(уч.) 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–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на хорошо и отлично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𝟐𝟏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1600" dirty="0"/>
                  <a:t>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(часть класса) – на хорошо и отлично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𝟐𝟏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𝟐𝟒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часть класса учится на хорошо и отлично</a:t>
                </a:r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02F6608D-379E-4F08-8977-85A0B5DEDFB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88" y="1133985"/>
                <a:ext cx="5375831" cy="2076659"/>
              </a:xfrm>
              <a:prstGeom prst="rect">
                <a:avLst/>
              </a:prstGeom>
              <a:blipFill>
                <a:blip r:embed="rId3"/>
                <a:stretch>
                  <a:fillRect l="-680" t="-8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авая фигурная скобка 4">
            <a:extLst>
              <a:ext uri="{FF2B5EF4-FFF2-40B4-BE49-F238E27FC236}">
                <a16:creationId xmlns:a16="http://schemas.microsoft.com/office/drawing/2014/main" id="{6742F9DC-BCC5-4312-BA6F-1ED2BFE3C052}"/>
              </a:ext>
            </a:extLst>
          </p:cNvPr>
          <p:cNvSpPr/>
          <p:nvPr/>
        </p:nvSpPr>
        <p:spPr>
          <a:xfrm>
            <a:off x="2122487" y="1165225"/>
            <a:ext cx="228600" cy="457200"/>
          </a:xfrm>
          <a:prstGeom prst="rightBrac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EE67582-FEAE-4F8D-8543-7E3312319ACD}"/>
              </a:ext>
            </a:extLst>
          </p:cNvPr>
          <p:cNvSpPr/>
          <p:nvPr/>
        </p:nvSpPr>
        <p:spPr>
          <a:xfrm>
            <a:off x="2344267" y="1255325"/>
            <a:ext cx="28829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Какая часть</a:t>
            </a:r>
          </a:p>
          <a:p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всего класса? </a:t>
            </a:r>
            <a:endParaRPr lang="ru-RU" sz="1200" dirty="0"/>
          </a:p>
        </p:txBody>
      </p:sp>
      <p:pic>
        <p:nvPicPr>
          <p:cNvPr id="1026" name="Picture 2" descr="Готовимся к школе. Советы психолога | Муниципальное бюджетное дошкольное  образовательное учреждение детский сад № 45 «Тополек»">
            <a:extLst>
              <a:ext uri="{FF2B5EF4-FFF2-40B4-BE49-F238E27FC236}">
                <a16:creationId xmlns:a16="http://schemas.microsoft.com/office/drawing/2014/main" id="{76E20DCA-0148-41F7-9180-836F5FD32C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6488" y="965330"/>
            <a:ext cx="2016212" cy="1495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9318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80B03FE3-F423-4A72-996C-70164F281219}"/>
                  </a:ext>
                </a:extLst>
              </p:cNvPr>
              <p:cNvSpPr/>
              <p:nvPr/>
            </p:nvSpPr>
            <p:spPr>
              <a:xfrm>
                <a:off x="141288" y="318118"/>
                <a:ext cx="5461857" cy="7284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100. </a:t>
                </a:r>
                <a:r>
                  <a:rPr lang="ru-RU" sz="12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На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ru-RU" sz="1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en-US" sz="1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en-US" sz="12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2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части поля в 200 гектаров посадили картофель, а на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1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ru-RU" sz="12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части поля – лук. Какая часть поля  и сколько га осталось незасеянным? </a:t>
                </a:r>
                <a:endParaRPr lang="ru-RU" sz="1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80B03FE3-F423-4A72-996C-70164F28121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288" y="318118"/>
                <a:ext cx="5461857" cy="728405"/>
              </a:xfrm>
              <a:prstGeom prst="rect">
                <a:avLst/>
              </a:prstGeom>
              <a:blipFill>
                <a:blip r:embed="rId3"/>
                <a:stretch>
                  <a:fillRect l="-335" r="-112" b="-5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0" name="Picture 2" descr="Перспективы производства и рынка картофеля в России и мире — Светич">
            <a:extLst>
              <a:ext uri="{FF2B5EF4-FFF2-40B4-BE49-F238E27FC236}">
                <a16:creationId xmlns:a16="http://schemas.microsoft.com/office/drawing/2014/main" id="{63C3A3FE-AA63-4DED-AEEF-1C9B3BB2A1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8484" y="1046523"/>
            <a:ext cx="2110861" cy="1573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A66F9B55-F00D-49CF-9EA1-ADB0AA74A6EF}"/>
                  </a:ext>
                </a:extLst>
              </p:cNvPr>
              <p:cNvSpPr/>
              <p:nvPr/>
            </p:nvSpPr>
            <p:spPr>
              <a:xfrm>
                <a:off x="141288" y="995677"/>
                <a:ext cx="4560094" cy="22091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Картофель –</a:t>
                </a:r>
                <a14:m>
                  <m:oMath xmlns:m="http://schemas.openxmlformats.org/officeDocument/2006/math">
                    <m:r>
                      <a:rPr lang="ru-RU" sz="1200" b="1" i="0" smtClean="0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ru-RU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en-US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en-US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части поля</a:t>
                </a:r>
              </a:p>
              <a:p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Лук –</a:t>
                </a:r>
                <a14:m>
                  <m:oMath xmlns:m="http://schemas.openxmlformats.org/officeDocument/2006/math">
                    <m:r>
                      <a:rPr lang="ru-RU" sz="1200" b="1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en-US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en-US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части поля</a:t>
                </a:r>
              </a:p>
              <a:p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Осталось - ? часть поля ? га</a:t>
                </a:r>
              </a:p>
              <a:p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</a:t>
                </a:r>
              </a:p>
              <a:p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ru-RU" sz="12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</a:rPr>
                      <m:t>1)</m:t>
                    </m:r>
                    <m:f>
                      <m:fPr>
                        <m:ctrlP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en-US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en-US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+</a:t>
                </a:r>
                <a:r>
                  <a:rPr lang="ru-RU" sz="12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en-US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en-US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(часть поля засеяна луком</a:t>
                </a:r>
              </a:p>
              <a:p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и картофелем)</a:t>
                </a:r>
              </a:p>
              <a:p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num>
                      <m:den>
                        <m: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en-US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en-US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en-US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(часть поля не засеяна)</a:t>
                </a:r>
              </a:p>
              <a:p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3) 200 : 10</a:t>
                </a:r>
                <a:r>
                  <a:rPr lang="ru-RU" sz="1200" b="1" dirty="0"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2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1 = 20 (га) – не засеяно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 20 га не засеяно и это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en-US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часть всего поля</a:t>
                </a:r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A66F9B55-F00D-49CF-9EA1-ADB0AA74A6E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288" y="995677"/>
                <a:ext cx="4560094" cy="2209131"/>
              </a:xfrm>
              <a:prstGeom prst="rect">
                <a:avLst/>
              </a:prstGeom>
              <a:blipFill>
                <a:blip r:embed="rId5"/>
                <a:stretch>
                  <a:fillRect l="-40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авая фигурная скобка 4">
            <a:extLst>
              <a:ext uri="{FF2B5EF4-FFF2-40B4-BE49-F238E27FC236}">
                <a16:creationId xmlns:a16="http://schemas.microsoft.com/office/drawing/2014/main" id="{7AB4F361-4F24-42E5-A90F-B1840EF37F6C}"/>
              </a:ext>
            </a:extLst>
          </p:cNvPr>
          <p:cNvSpPr/>
          <p:nvPr/>
        </p:nvSpPr>
        <p:spPr>
          <a:xfrm>
            <a:off x="2460284" y="1046523"/>
            <a:ext cx="178433" cy="728405"/>
          </a:xfrm>
          <a:prstGeom prst="rightBrac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C714BA78-885C-4891-9C18-705C000C0858}"/>
              </a:ext>
            </a:extLst>
          </p:cNvPr>
          <p:cNvSpPr/>
          <p:nvPr/>
        </p:nvSpPr>
        <p:spPr>
          <a:xfrm>
            <a:off x="2580997" y="1256837"/>
            <a:ext cx="75693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200 га </a:t>
            </a:r>
            <a:endParaRPr lang="ru-RU" sz="1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8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E471AC9C-6F9D-40BE-8DE4-F119EC370BFB}"/>
                  </a:ext>
                </a:extLst>
              </p:cNvPr>
              <p:cNvSpPr/>
              <p:nvPr/>
            </p:nvSpPr>
            <p:spPr>
              <a:xfrm>
                <a:off x="293687" y="551491"/>
                <a:ext cx="3963474" cy="233653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101. </a:t>
                </a:r>
                <a:r>
                  <a:rPr lang="ru-RU" sz="1600" b="1" dirty="0">
                    <a:latin typeface="Arial" panose="020B0604020202020204" pitchFamily="34" charset="0"/>
                  </a:rPr>
                  <a:t>Выполните действия:</a:t>
                </a:r>
              </a:p>
              <a:p>
                <a:endParaRPr lang="ru-RU" sz="1600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а)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𝟏𝟗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𝟐𝟏</m:t>
                        </m:r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𝟐𝟏</m:t>
                        </m:r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0070C0"/>
                    </a:solidFill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𝟐𝟏</m:t>
                        </m:r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0070C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𝟏𝟗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𝟏𝟔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𝟐𝟏</m:t>
                        </m:r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0070C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𝟐𝟏</m:t>
                        </m:r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endParaRPr lang="ru-RU" b="1" dirty="0">
                  <a:solidFill>
                    <a:srgbClr val="0070C0"/>
                  </a:solidFill>
                </a:endParaRPr>
              </a:p>
              <a:p>
                <a:endParaRPr lang="ru-RU" b="1" dirty="0">
                  <a:solidFill>
                    <a:srgbClr val="0070C0"/>
                  </a:solidFill>
                </a:endParaRPr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б)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0070C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0070C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endParaRPr lang="ru-RU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endParaRPr lang="ru-RU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в)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𝟎𝟎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𝟗𝟗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𝟏𝟎𝟏</m:t>
                        </m:r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0070C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𝟎𝟎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𝟗𝟗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0070C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endParaRPr lang="ru-RU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E471AC9C-6F9D-40BE-8DE4-F119EC370BF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687" y="551491"/>
                <a:ext cx="3963474" cy="2336537"/>
              </a:xfrm>
              <a:prstGeom prst="rect">
                <a:avLst/>
              </a:prstGeom>
              <a:blipFill>
                <a:blip r:embed="rId3"/>
                <a:stretch>
                  <a:fillRect l="-1231" t="-781" b="-5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2" descr="Картинка мудрая сова с указкой на прозрачном фоне">
            <a:extLst>
              <a:ext uri="{FF2B5EF4-FFF2-40B4-BE49-F238E27FC236}">
                <a16:creationId xmlns:a16="http://schemas.microsoft.com/office/drawing/2014/main" id="{4393C5C0-A022-49E8-8B24-BEEC3AEF3B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7487" y="887912"/>
            <a:ext cx="1571625" cy="1964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1134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9D552034-A5DC-4138-A9EC-0EDD18F77291}"/>
                  </a:ext>
                </a:extLst>
              </p:cNvPr>
              <p:cNvSpPr/>
              <p:nvPr/>
            </p:nvSpPr>
            <p:spPr>
              <a:xfrm>
                <a:off x="-1" y="395321"/>
                <a:ext cx="5767386" cy="200285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102.</a:t>
                </a:r>
                <a:r>
                  <a:rPr lang="ru-RU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Решите следующие уравнения, если известно, что</a:t>
                </a:r>
              </a:p>
              <a:p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0070C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endParaRPr lang="ru-RU" sz="1600" b="1" dirty="0"/>
              </a:p>
              <a:p>
                <a:endParaRPr lang="ru-RU" sz="1600" b="1" dirty="0"/>
              </a:p>
              <a:p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а) х 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-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0070C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б)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- у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в)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z +</a:t>
                </a:r>
                <a:r>
                  <a:rPr lang="ru-RU" sz="16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:r>
                  <a:rPr lang="ru-RU" sz="16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г)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- р =</a:t>
                </a:r>
                <a:r>
                  <a:rPr lang="ru-RU" sz="16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х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+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у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z =</a:t>
                </a:r>
                <a:r>
                  <a:rPr lang="ru-RU" sz="16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р =</a:t>
                </a:r>
                <a:r>
                  <a:rPr lang="ru-RU" sz="16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х =</a:t>
                </a:r>
                <a:r>
                  <a:rPr lang="ru-RU" sz="16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у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z =</a:t>
                </a:r>
                <a:r>
                  <a:rPr lang="ru-RU" sz="16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р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9D552034-A5DC-4138-A9EC-0EDD18F7729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" y="395321"/>
                <a:ext cx="5767386" cy="2002856"/>
              </a:xfrm>
              <a:prstGeom prst="rect">
                <a:avLst/>
              </a:prstGeom>
              <a:blipFill>
                <a:blip r:embed="rId3"/>
                <a:stretch>
                  <a:fillRect l="-529" t="-915" b="-61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920556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9AE3106-DFBE-49A6-A1DE-901954A3098C}"/>
              </a:ext>
            </a:extLst>
          </p:cNvPr>
          <p:cNvSpPr/>
          <p:nvPr/>
        </p:nvSpPr>
        <p:spPr>
          <a:xfrm>
            <a:off x="346447" y="395321"/>
            <a:ext cx="266791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103. Решите уравнения: </a:t>
            </a:r>
            <a:endParaRPr lang="ru-RU" sz="1600" b="1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DB17CB12-8AA2-492B-B024-CB4492916FD9}"/>
                  </a:ext>
                </a:extLst>
              </p:cNvPr>
              <p:cNvSpPr/>
              <p:nvPr/>
            </p:nvSpPr>
            <p:spPr>
              <a:xfrm>
                <a:off x="-18626" y="1051344"/>
                <a:ext cx="5734496" cy="11809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а) х 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-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0070C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б)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𝟑𝟔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𝟕𝟕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- у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𝟏𝟗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𝟕𝟕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в)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z +</a:t>
                </a:r>
                <a:r>
                  <a:rPr lang="ru-RU" sz="16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𝟏𝟓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:r>
                  <a:rPr lang="ru-RU" sz="16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𝟐𝟑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г)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𝟖𝟕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+ р =</a:t>
                </a:r>
                <a:r>
                  <a:rPr lang="ru-RU" sz="16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𝟖𝟎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𝟖𝟕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х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+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у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𝟑𝟔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𝟕𝟕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𝟏𝟗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𝟕𝟕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z =</a:t>
                </a:r>
                <a:r>
                  <a:rPr lang="ru-RU" sz="16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𝟐𝟑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𝟏𝟓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р =</a:t>
                </a:r>
                <a:r>
                  <a:rPr lang="ru-RU" sz="16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𝟖𝟎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𝟖𝟕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𝟖𝟕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х =</a:t>
                </a:r>
                <a:r>
                  <a:rPr lang="ru-RU" sz="16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у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𝟏𝟕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𝟕𝟕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z =</a:t>
                </a:r>
                <a:r>
                  <a:rPr lang="ru-RU" sz="16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р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𝟔𝟔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𝟖𝟕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1600" dirty="0"/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DB17CB12-8AA2-492B-B024-CB4492916FD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8626" y="1051344"/>
                <a:ext cx="5734496" cy="1180901"/>
              </a:xfrm>
              <a:prstGeom prst="rect">
                <a:avLst/>
              </a:prstGeom>
              <a:blipFill>
                <a:blip r:embed="rId3"/>
                <a:stretch>
                  <a:fillRect l="-6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17071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318E0CE-5C94-4563-B834-1D55ED526103}"/>
              </a:ext>
            </a:extLst>
          </p:cNvPr>
          <p:cNvSpPr/>
          <p:nvPr/>
        </p:nvSpPr>
        <p:spPr>
          <a:xfrm>
            <a:off x="598487" y="409053"/>
            <a:ext cx="266791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104. Решите уравнения: </a:t>
            </a:r>
            <a:endParaRPr lang="ru-RU" sz="1600" b="1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715074AC-36EE-4E40-B6A9-BE8B12DFD1A6}"/>
                  </a:ext>
                </a:extLst>
              </p:cNvPr>
              <p:cNvSpPr/>
              <p:nvPr/>
            </p:nvSpPr>
            <p:spPr>
              <a:xfrm>
                <a:off x="141288" y="1012825"/>
                <a:ext cx="5564507" cy="136024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а)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𝟏𝟕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𝟑𝟓</m:t>
                        </m:r>
                        <m:r>
                          <a:rPr lang="en-US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  <m:r>
                      <a:rPr lang="en-US" sz="14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14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х </a:t>
                </a:r>
                <a:r>
                  <a:rPr lang="ru-RU" sz="1400" b="1" dirty="0">
                    <a:solidFill>
                      <a:srgbClr val="0070C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𝟑𝟓</m:t>
                        </m:r>
                        <m:r>
                          <a:rPr lang="en-US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𝟑𝟓</m:t>
                        </m:r>
                        <m:r>
                          <a:rPr lang="en-US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б) у</a:t>
                </a:r>
                <a:r>
                  <a:rPr lang="ru-RU" sz="1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ru-RU" sz="14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 </m:t>
                    </m:r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𝟐𝟏</m:t>
                        </m:r>
                        <m:r>
                          <a:rPr lang="en-US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𝟏𝟗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𝟐𝟏</m:t>
                        </m:r>
                        <m:r>
                          <a:rPr lang="en-US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4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 </m:t>
                    </m:r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𝟏𝟔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𝟐𝟏</m:t>
                        </m:r>
                        <m:r>
                          <a:rPr lang="en-US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в) </a:t>
                </a:r>
                <a:r>
                  <a:rPr lang="en-US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z +</a:t>
                </a:r>
                <a:r>
                  <a:rPr lang="ru-RU" sz="1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  <m:r>
                          <a:rPr lang="en-US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:r>
                  <a:rPr lang="ru-RU" sz="1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  <m:r>
                          <a:rPr lang="en-US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  <m:r>
                      <a:rPr lang="ru-RU" sz="1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𝟒𝟗</m:t>
                        </m:r>
                        <m:r>
                          <a:rPr lang="en-US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endParaRPr lang="ru-RU" sz="1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𝟏𝟕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𝟑𝟓</m:t>
                        </m:r>
                        <m:r>
                          <a:rPr lang="en-US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  <m:r>
                      <a:rPr lang="en-US" sz="14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14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х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𝟑𝟓</m:t>
                        </m:r>
                        <m:r>
                          <a:rPr lang="en-US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у</a:t>
                </a:r>
                <a:r>
                  <a:rPr lang="ru-RU" sz="1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ru-RU" sz="14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𝟏𝟕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𝟐𝟏</m:t>
                        </m:r>
                        <m:r>
                          <a:rPr lang="en-US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𝟐𝟏</m:t>
                        </m:r>
                        <m:r>
                          <a:rPr lang="en-US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</a:t>
                </a:r>
                <a:r>
                  <a:rPr lang="en-US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z +</a:t>
                </a:r>
                <a:r>
                  <a:rPr lang="ru-RU" sz="1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𝟑𝟓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𝟒𝟗</m:t>
                        </m:r>
                        <m:r>
                          <a:rPr lang="en-US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:r>
                  <a:rPr lang="ru-RU" sz="1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𝟖𝟎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𝟒𝟗</m:t>
                        </m:r>
                        <m:r>
                          <a:rPr lang="en-US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</a:t>
                </a:r>
              </a:p>
              <a:p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х =</a:t>
                </a:r>
                <a:r>
                  <a:rPr lang="ru-RU" sz="1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𝟑𝟓</m:t>
                        </m:r>
                        <m:r>
                          <a:rPr lang="en-US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4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𝟑𝟓</m:t>
                        </m:r>
                        <m:r>
                          <a:rPr lang="en-US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у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𝟐𝟏</m:t>
                        </m:r>
                        <m:r>
                          <a:rPr lang="en-US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𝟏𝟕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𝟐𝟏</m:t>
                        </m:r>
                        <m:r>
                          <a:rPr lang="en-US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en-US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</a:t>
                </a:r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en-US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z =</a:t>
                </a:r>
                <a:r>
                  <a:rPr lang="ru-RU" sz="1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  <m:r>
                          <a:rPr lang="en-US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4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𝟑𝟓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𝟒𝟗</m:t>
                        </m:r>
                        <m:r>
                          <a:rPr lang="en-US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endParaRPr lang="ru-RU" sz="1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х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𝟑𝟓</m:t>
                        </m:r>
                        <m:r>
                          <a:rPr lang="en-US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у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𝟐𝟎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𝟐𝟏</m:t>
                        </m:r>
                        <m:r>
                          <a:rPr lang="en-US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en-US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</a:t>
                </a:r>
                <a:r>
                  <a:rPr lang="en-US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z =</a:t>
                </a:r>
                <a:r>
                  <a:rPr lang="ru-RU" sz="1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𝟒𝟓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𝟒𝟗</m:t>
                        </m:r>
                        <m:r>
                          <a:rPr lang="en-US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endParaRPr lang="ru-RU" sz="1400" dirty="0"/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715074AC-36EE-4E40-B6A9-BE8B12DFD1A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288" y="1012825"/>
                <a:ext cx="5564507" cy="1360244"/>
              </a:xfrm>
              <a:prstGeom prst="rect">
                <a:avLst/>
              </a:prstGeom>
              <a:blipFill>
                <a:blip r:embed="rId3"/>
                <a:stretch>
                  <a:fillRect l="-3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94776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9673C3C1-AE8E-42CE-9E44-858EE7A1E44D}"/>
                  </a:ext>
                </a:extLst>
              </p:cNvPr>
              <p:cNvSpPr/>
              <p:nvPr/>
            </p:nvSpPr>
            <p:spPr>
              <a:xfrm>
                <a:off x="65088" y="409053"/>
                <a:ext cx="5638800" cy="62857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108.</a:t>
                </a:r>
                <a:r>
                  <a:rPr lang="ru-RU" sz="12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На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en-US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2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части посевной площади в 130 ар посажен картофель, а на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en-US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2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- лук. Сколько ар посевной площади осталась не использованной?</a:t>
                </a:r>
                <a:endParaRPr lang="ru-RU" sz="1200" b="1" dirty="0"/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9673C3C1-AE8E-42CE-9E44-858EE7A1E44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88" y="409053"/>
                <a:ext cx="5638800" cy="628570"/>
              </a:xfrm>
              <a:prstGeom prst="rect">
                <a:avLst/>
              </a:prstGeom>
              <a:blipFill>
                <a:blip r:embed="rId3"/>
                <a:stretch>
                  <a:fillRect l="-1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74" name="Picture 2" descr="Untitled">
            <a:extLst>
              <a:ext uri="{FF2B5EF4-FFF2-40B4-BE49-F238E27FC236}">
                <a16:creationId xmlns:a16="http://schemas.microsoft.com/office/drawing/2014/main" id="{C048ED2B-7188-4935-BEB1-0AF96995DF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0287" y="1205994"/>
            <a:ext cx="200025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971714DA-C0CB-4C53-BFB3-86B1FACFAC92}"/>
                  </a:ext>
                </a:extLst>
              </p:cNvPr>
              <p:cNvSpPr/>
              <p:nvPr/>
            </p:nvSpPr>
            <p:spPr>
              <a:xfrm>
                <a:off x="122238" y="1024074"/>
                <a:ext cx="3054349" cy="20617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1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Картофель –</a:t>
                </a:r>
                <a14:m>
                  <m:oMath xmlns:m="http://schemas.openxmlformats.org/officeDocument/2006/math">
                    <m:r>
                      <a:rPr lang="ru-RU" sz="1100" b="1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ru-RU" sz="11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1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11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en-US" sz="11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en-US" sz="11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1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части поля</a:t>
                </a:r>
              </a:p>
              <a:p>
                <a:r>
                  <a:rPr lang="ru-RU" sz="11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Лук –</a:t>
                </a:r>
                <a14:m>
                  <m:oMath xmlns:m="http://schemas.openxmlformats.org/officeDocument/2006/math">
                    <m:r>
                      <a:rPr lang="ru-RU" sz="1100" b="1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ru-RU" sz="11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1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11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en-US" sz="11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en-US" sz="11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1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части поля</a:t>
                </a:r>
              </a:p>
              <a:p>
                <a:r>
                  <a:rPr lang="ru-RU" sz="11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Осталось - ? ар  </a:t>
                </a:r>
              </a:p>
              <a:p>
                <a:r>
                  <a:rPr lang="ru-RU" sz="11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</a:t>
                </a:r>
              </a:p>
              <a:p>
                <a:r>
                  <a:rPr lang="ru-RU" sz="11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ru-RU" sz="11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</a:rPr>
                      <m:t>1)</m:t>
                    </m:r>
                    <m:f>
                      <m:fPr>
                        <m:ctrlPr>
                          <a:rPr lang="ru-RU" sz="11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1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11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en-US" sz="11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en-US" sz="11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1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+</a:t>
                </a:r>
                <a:r>
                  <a:rPr lang="ru-RU" sz="11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1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1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11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en-US" sz="11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1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1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1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sz="11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en-US" sz="11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1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(часть поля засеяна луком</a:t>
                </a:r>
              </a:p>
              <a:p>
                <a:r>
                  <a:rPr lang="ru-RU" sz="11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и картофелем)</a:t>
                </a:r>
              </a:p>
              <a:p>
                <a:r>
                  <a:rPr lang="ru-RU" sz="11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2) 130 : 10</a:t>
                </a:r>
                <a:r>
                  <a:rPr lang="ru-RU" sz="1100" b="1" dirty="0"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1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1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8 = 104 (ар) –  засеяно луком </a:t>
                </a:r>
              </a:p>
              <a:p>
                <a:r>
                  <a:rPr lang="ru-RU" sz="11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и картофелем</a:t>
                </a:r>
              </a:p>
              <a:p>
                <a:r>
                  <a:rPr lang="ru-RU" sz="11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3) 130 – 104 = 26 (ар) – не засеяно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 26 ар не засеяно</a:t>
                </a:r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971714DA-C0CB-4C53-BFB3-86B1FACFAC9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238" y="1024074"/>
                <a:ext cx="3054349" cy="2061718"/>
              </a:xfrm>
              <a:prstGeom prst="rect">
                <a:avLst/>
              </a:prstGeom>
              <a:blipFill>
                <a:blip r:embed="rId5"/>
                <a:stretch>
                  <a:fillRect l="-599" b="-20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Правая фигурная скобка 6">
            <a:extLst>
              <a:ext uri="{FF2B5EF4-FFF2-40B4-BE49-F238E27FC236}">
                <a16:creationId xmlns:a16="http://schemas.microsoft.com/office/drawing/2014/main" id="{C7DD03CE-9B91-44A4-BECF-C573055C8C5D}"/>
              </a:ext>
            </a:extLst>
          </p:cNvPr>
          <p:cNvSpPr/>
          <p:nvPr/>
        </p:nvSpPr>
        <p:spPr>
          <a:xfrm>
            <a:off x="2198687" y="1165225"/>
            <a:ext cx="211430" cy="575902"/>
          </a:xfrm>
          <a:prstGeom prst="rightBrac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29F1583-8EA5-48E1-92B4-8030B0569CE5}"/>
              </a:ext>
            </a:extLst>
          </p:cNvPr>
          <p:cNvSpPr/>
          <p:nvPr/>
        </p:nvSpPr>
        <p:spPr>
          <a:xfrm>
            <a:off x="2306170" y="1287873"/>
            <a:ext cx="79060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130 ар 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53811899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8894fd3cdfd233c3e99ae538a8a45d2b0bf95"/>
</p:tagLst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23450</TotalTime>
  <Words>593</Words>
  <Application>Microsoft Office PowerPoint</Application>
  <PresentationFormat>Произвольный</PresentationFormat>
  <Paragraphs>88</Paragraphs>
  <Slides>10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Calibri</vt:lpstr>
      <vt:lpstr>Cambria Math</vt:lpstr>
      <vt:lpstr>Times New Roman</vt:lpstr>
      <vt:lpstr>Trebuchet MS</vt:lpstr>
      <vt:lpstr>Wingdings 3</vt:lpstr>
      <vt:lpstr>Грань</vt:lpstr>
      <vt:lpstr>МАТЕМАТИКА</vt:lpstr>
      <vt:lpstr>ПРОВЕРКА  САМОСТОЯТЕЛЬНОЙ  РАБОТЫ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ЗАДАНИЯ ДЛЯ  САМОСТОЯТЕЛЬНОЙ  РАБОТЫ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Komilov</dc:creator>
  <cp:lastModifiedBy>Пользователь Windows</cp:lastModifiedBy>
  <cp:revision>1869</cp:revision>
  <cp:lastPrinted>2020-09-30T03:25:16Z</cp:lastPrinted>
  <dcterms:created xsi:type="dcterms:W3CDTF">2020-04-09T07:32:19Z</dcterms:created>
  <dcterms:modified xsi:type="dcterms:W3CDTF">2020-11-24T15:07:19Z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